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5" r:id="rId1"/>
    <p:sldMasterId id="2147483927" r:id="rId2"/>
    <p:sldMasterId id="2147483942" r:id="rId3"/>
    <p:sldMasterId id="2147483994" r:id="rId4"/>
    <p:sldMasterId id="2147484026" r:id="rId5"/>
  </p:sldMasterIdLst>
  <p:notesMasterIdLst>
    <p:notesMasterId r:id="rId69"/>
  </p:notesMasterIdLst>
  <p:sldIdLst>
    <p:sldId id="256" r:id="rId6"/>
    <p:sldId id="257" r:id="rId7"/>
    <p:sldId id="258" r:id="rId8"/>
    <p:sldId id="512" r:id="rId9"/>
    <p:sldId id="452" r:id="rId10"/>
    <p:sldId id="454" r:id="rId11"/>
    <p:sldId id="441" r:id="rId12"/>
    <p:sldId id="443" r:id="rId13"/>
    <p:sldId id="455" r:id="rId14"/>
    <p:sldId id="496" r:id="rId15"/>
    <p:sldId id="501" r:id="rId16"/>
    <p:sldId id="287" r:id="rId17"/>
    <p:sldId id="299" r:id="rId18"/>
    <p:sldId id="420" r:id="rId19"/>
    <p:sldId id="421" r:id="rId20"/>
    <p:sldId id="292" r:id="rId21"/>
    <p:sldId id="293" r:id="rId22"/>
    <p:sldId id="295" r:id="rId23"/>
    <p:sldId id="296" r:id="rId24"/>
    <p:sldId id="297" r:id="rId25"/>
    <p:sldId id="301" r:id="rId26"/>
    <p:sldId id="272" r:id="rId27"/>
    <p:sldId id="273" r:id="rId28"/>
    <p:sldId id="300" r:id="rId29"/>
    <p:sldId id="502" r:id="rId30"/>
    <p:sldId id="309" r:id="rId31"/>
    <p:sldId id="311" r:id="rId32"/>
    <p:sldId id="274" r:id="rId33"/>
    <p:sldId id="298" r:id="rId34"/>
    <p:sldId id="322" r:id="rId35"/>
    <p:sldId id="285" r:id="rId36"/>
    <p:sldId id="275" r:id="rId37"/>
    <p:sldId id="276" r:id="rId38"/>
    <p:sldId id="303" r:id="rId39"/>
    <p:sldId id="281" r:id="rId40"/>
    <p:sldId id="319" r:id="rId41"/>
    <p:sldId id="328" r:id="rId42"/>
    <p:sldId id="329" r:id="rId43"/>
    <p:sldId id="330" r:id="rId44"/>
    <p:sldId id="302" r:id="rId45"/>
    <p:sldId id="260" r:id="rId46"/>
    <p:sldId id="305" r:id="rId47"/>
    <p:sldId id="304" r:id="rId48"/>
    <p:sldId id="317" r:id="rId49"/>
    <p:sldId id="342" r:id="rId50"/>
    <p:sldId id="339" r:id="rId51"/>
    <p:sldId id="345" r:id="rId52"/>
    <p:sldId id="343" r:id="rId53"/>
    <p:sldId id="335" r:id="rId54"/>
    <p:sldId id="347" r:id="rId55"/>
    <p:sldId id="348" r:id="rId56"/>
    <p:sldId id="349" r:id="rId57"/>
    <p:sldId id="350" r:id="rId58"/>
    <p:sldId id="366" r:id="rId59"/>
    <p:sldId id="377" r:id="rId60"/>
    <p:sldId id="378" r:id="rId61"/>
    <p:sldId id="379" r:id="rId62"/>
    <p:sldId id="369" r:id="rId63"/>
    <p:sldId id="504" r:id="rId64"/>
    <p:sldId id="505" r:id="rId65"/>
    <p:sldId id="327" r:id="rId66"/>
    <p:sldId id="263" r:id="rId67"/>
    <p:sldId id="279"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3178"/>
    <p:restoredTop sz="96250"/>
  </p:normalViewPr>
  <p:slideViewPr>
    <p:cSldViewPr snapToGrid="0">
      <p:cViewPr varScale="1">
        <p:scale>
          <a:sx n="114" d="100"/>
          <a:sy n="114" d="100"/>
        </p:scale>
        <p:origin x="11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E66EB251-4CBB-4427-855E-74B1EFA0F32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B5A9CB38-381F-4C6D-A788-5DC940280B61}">
      <dgm:prSet custT="1"/>
      <dgm:spPr/>
      <dgm:t>
        <a:bodyPr/>
        <a:lstStyle/>
        <a:p>
          <a:r>
            <a:rPr lang="en-US" sz="1800" b="0" i="0" dirty="0">
              <a:latin typeface="Calibri"/>
              <a:cs typeface="Calibri"/>
            </a:rPr>
            <a:t>“Triple Screen” – 1) health history 2) health care provider statement 3) blood testing for HIV, hep B, hep C, HTLV, &amp; syphilis; all donor charts reviewed by licensed RN</a:t>
          </a:r>
          <a:endParaRPr lang="en-US" sz="1800" dirty="0">
            <a:latin typeface="Calibri"/>
            <a:cs typeface="Calibri"/>
          </a:endParaRPr>
        </a:p>
      </dgm:t>
    </dgm:pt>
    <dgm:pt modelId="{F30642F0-77DB-4FDC-8193-ACCE83D73C9B}" type="parTrans" cxnId="{F98C0638-ADB7-4797-9696-6E8486182161}">
      <dgm:prSet/>
      <dgm:spPr/>
      <dgm:t>
        <a:bodyPr/>
        <a:lstStyle/>
        <a:p>
          <a:endParaRPr lang="en-US" sz="2000">
            <a:latin typeface="Calibri"/>
            <a:cs typeface="Calibri"/>
          </a:endParaRPr>
        </a:p>
      </dgm:t>
    </dgm:pt>
    <dgm:pt modelId="{A72F5DD3-5EA3-455C-B92D-9C6D71C6FC9B}" type="sibTrans" cxnId="{F98C0638-ADB7-4797-9696-6E8486182161}">
      <dgm:prSet/>
      <dgm:spPr/>
      <dgm:t>
        <a:bodyPr/>
        <a:lstStyle/>
        <a:p>
          <a:endParaRPr lang="en-US" sz="2000">
            <a:latin typeface="Calibri"/>
            <a:cs typeface="Calibri"/>
          </a:endParaRPr>
        </a:p>
      </dgm:t>
    </dgm:pt>
    <dgm:pt modelId="{5A539E72-2458-4543-A8A5-E87BC0449DB0}">
      <dgm:prSet custT="1"/>
      <dgm:spPr/>
      <dgm:t>
        <a:bodyPr/>
        <a:lstStyle/>
        <a:p>
          <a:r>
            <a:rPr lang="en-US" sz="1800" b="0" i="0" dirty="0">
              <a:latin typeface="Calibri"/>
              <a:cs typeface="Calibri"/>
            </a:rPr>
            <a:t>Healthy lifestyle choices –  exposure to toxins, including nicotine and alcohol, avoidance of unapproved supplements, and safe partner</a:t>
          </a:r>
          <a:endParaRPr lang="en-US" sz="1800" dirty="0">
            <a:latin typeface="Calibri"/>
            <a:cs typeface="Calibri"/>
          </a:endParaRPr>
        </a:p>
      </dgm:t>
    </dgm:pt>
    <dgm:pt modelId="{5C19EEC6-BFD9-4A5B-AF8F-280DB11120D4}" type="parTrans" cxnId="{6A54EF70-9563-4280-973C-65DD2938B43A}">
      <dgm:prSet/>
      <dgm:spPr/>
      <dgm:t>
        <a:bodyPr/>
        <a:lstStyle/>
        <a:p>
          <a:endParaRPr lang="en-US" sz="2000">
            <a:latin typeface="Calibri"/>
            <a:cs typeface="Calibri"/>
          </a:endParaRPr>
        </a:p>
      </dgm:t>
    </dgm:pt>
    <dgm:pt modelId="{93765CCC-2110-4F12-A218-5D981FE0F862}" type="sibTrans" cxnId="{6A54EF70-9563-4280-973C-65DD2938B43A}">
      <dgm:prSet/>
      <dgm:spPr/>
      <dgm:t>
        <a:bodyPr/>
        <a:lstStyle/>
        <a:p>
          <a:endParaRPr lang="en-US" sz="2000">
            <a:latin typeface="Calibri"/>
            <a:cs typeface="Calibri"/>
          </a:endParaRPr>
        </a:p>
      </dgm:t>
    </dgm:pt>
    <dgm:pt modelId="{BF1270C5-B433-4582-9B9F-85F71D40097F}">
      <dgm:prSet custT="1"/>
      <dgm:spPr/>
      <dgm:t>
        <a:bodyPr/>
        <a:lstStyle/>
        <a:p>
          <a:r>
            <a:rPr lang="en-US" sz="1800" b="0" i="0" dirty="0">
              <a:latin typeface="Calibri"/>
              <a:cs typeface="Calibri"/>
            </a:rPr>
            <a:t>Healthy medical status </a:t>
          </a:r>
          <a:r>
            <a:rPr lang="mr-IN" sz="1800" b="0" i="0" dirty="0">
              <a:latin typeface="Calibri"/>
              <a:cs typeface="Calibri"/>
            </a:rPr>
            <a:t>–</a:t>
          </a:r>
          <a:r>
            <a:rPr lang="en-US" sz="1800" b="0" i="0" dirty="0">
              <a:latin typeface="Calibri"/>
              <a:cs typeface="Calibri"/>
            </a:rPr>
            <a:t> evaluation of medication use, chronic illness, communicable disease, and health risks</a:t>
          </a:r>
          <a:endParaRPr lang="en-US" sz="1800" dirty="0">
            <a:latin typeface="Calibri"/>
            <a:cs typeface="Calibri"/>
          </a:endParaRPr>
        </a:p>
      </dgm:t>
    </dgm:pt>
    <dgm:pt modelId="{E995E2E2-BF02-4437-90C4-69EBE35BE363}" type="parTrans" cxnId="{6CD4ADAC-F51C-45A8-924C-0FF95561D79E}">
      <dgm:prSet/>
      <dgm:spPr/>
      <dgm:t>
        <a:bodyPr/>
        <a:lstStyle/>
        <a:p>
          <a:endParaRPr lang="en-US" sz="2000">
            <a:latin typeface="Calibri"/>
            <a:cs typeface="Calibri"/>
          </a:endParaRPr>
        </a:p>
      </dgm:t>
    </dgm:pt>
    <dgm:pt modelId="{53CECA54-AED5-4C2A-9A21-D5270EC9E70D}" type="sibTrans" cxnId="{6CD4ADAC-F51C-45A8-924C-0FF95561D79E}">
      <dgm:prSet/>
      <dgm:spPr/>
      <dgm:t>
        <a:bodyPr/>
        <a:lstStyle/>
        <a:p>
          <a:endParaRPr lang="en-US" sz="2000">
            <a:latin typeface="Calibri"/>
            <a:cs typeface="Calibri"/>
          </a:endParaRPr>
        </a:p>
      </dgm:t>
    </dgm:pt>
    <dgm:pt modelId="{DA339428-2447-4F70-B4B7-F24F392DF635}">
      <dgm:prSet custT="1"/>
      <dgm:spPr/>
      <dgm:t>
        <a:bodyPr/>
        <a:lstStyle/>
        <a:p>
          <a:r>
            <a:rPr lang="en-US" sz="1800" b="0" i="0" dirty="0">
              <a:latin typeface="Calibri"/>
              <a:cs typeface="Calibri"/>
            </a:rPr>
            <a:t>Commitment to initiate and continue communication – ongoing screening every two months</a:t>
          </a:r>
          <a:endParaRPr lang="en-US" sz="1800" dirty="0">
            <a:latin typeface="Calibri"/>
            <a:cs typeface="Calibri"/>
          </a:endParaRPr>
        </a:p>
      </dgm:t>
    </dgm:pt>
    <dgm:pt modelId="{0A7B0F34-A0C8-4158-94F4-5F82D8A4A790}" type="parTrans" cxnId="{FCBBE378-826B-46C2-B349-E83680C8DE98}">
      <dgm:prSet/>
      <dgm:spPr/>
      <dgm:t>
        <a:bodyPr/>
        <a:lstStyle/>
        <a:p>
          <a:endParaRPr lang="en-US" sz="2000">
            <a:latin typeface="Calibri"/>
            <a:cs typeface="Calibri"/>
          </a:endParaRPr>
        </a:p>
      </dgm:t>
    </dgm:pt>
    <dgm:pt modelId="{A273401C-5D10-4F9F-B8B2-A0E83F04BE25}" type="sibTrans" cxnId="{FCBBE378-826B-46C2-B349-E83680C8DE98}">
      <dgm:prSet/>
      <dgm:spPr/>
      <dgm:t>
        <a:bodyPr/>
        <a:lstStyle/>
        <a:p>
          <a:endParaRPr lang="en-US" sz="2000">
            <a:latin typeface="Calibri"/>
            <a:cs typeface="Calibri"/>
          </a:endParaRPr>
        </a:p>
      </dgm:t>
    </dgm:pt>
    <dgm:pt modelId="{DA2DD132-3208-4A28-AAFF-CD95E07DC94E}" type="pres">
      <dgm:prSet presAssocID="{E66EB251-4CBB-4427-855E-74B1EFA0F327}" presName="root" presStyleCnt="0">
        <dgm:presLayoutVars>
          <dgm:dir/>
          <dgm:resizeHandles val="exact"/>
        </dgm:presLayoutVars>
      </dgm:prSet>
      <dgm:spPr/>
    </dgm:pt>
    <dgm:pt modelId="{75887822-6DE9-4495-A0DE-DB2EE1D2BB8F}" type="pres">
      <dgm:prSet presAssocID="{B5A9CB38-381F-4C6D-A788-5DC940280B61}" presName="compNode" presStyleCnt="0"/>
      <dgm:spPr/>
    </dgm:pt>
    <dgm:pt modelId="{7691ED8A-E882-4C8B-BEA6-679549A19112}" type="pres">
      <dgm:prSet presAssocID="{B5A9CB38-381F-4C6D-A788-5DC940280B61}" presName="bgRect" presStyleLbl="bgShp" presStyleIdx="0" presStyleCnt="4" custScaleY="114078"/>
      <dgm:spPr/>
    </dgm:pt>
    <dgm:pt modelId="{78761C6E-F9C9-49BF-BF6F-C2B3152C409C}" type="pres">
      <dgm:prSet presAssocID="{B5A9CB38-381F-4C6D-A788-5DC940280B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DF210780-51B1-42CA-8C3C-3F0105298DB4}" type="pres">
      <dgm:prSet presAssocID="{B5A9CB38-381F-4C6D-A788-5DC940280B61}" presName="spaceRect" presStyleCnt="0"/>
      <dgm:spPr/>
    </dgm:pt>
    <dgm:pt modelId="{9D77F340-ACAF-4B71-9C94-094EE46A29AC}" type="pres">
      <dgm:prSet presAssocID="{B5A9CB38-381F-4C6D-A788-5DC940280B61}" presName="parTx" presStyleLbl="revTx" presStyleIdx="0" presStyleCnt="4">
        <dgm:presLayoutVars>
          <dgm:chMax val="0"/>
          <dgm:chPref val="0"/>
        </dgm:presLayoutVars>
      </dgm:prSet>
      <dgm:spPr/>
    </dgm:pt>
    <dgm:pt modelId="{69EDD24E-9D99-4227-9CE4-F7D9FD3F976D}" type="pres">
      <dgm:prSet presAssocID="{A72F5DD3-5EA3-455C-B92D-9C6D71C6FC9B}" presName="sibTrans" presStyleCnt="0"/>
      <dgm:spPr/>
    </dgm:pt>
    <dgm:pt modelId="{37A1D60F-0205-4E27-A7DA-82F24D0009FC}" type="pres">
      <dgm:prSet presAssocID="{5A539E72-2458-4543-A8A5-E87BC0449DB0}" presName="compNode" presStyleCnt="0"/>
      <dgm:spPr/>
    </dgm:pt>
    <dgm:pt modelId="{7BE802FC-A13E-470D-B8D2-F5CB91AA33F5}" type="pres">
      <dgm:prSet presAssocID="{5A539E72-2458-4543-A8A5-E87BC0449DB0}" presName="bgRect" presStyleLbl="bgShp" presStyleIdx="1" presStyleCnt="4"/>
      <dgm:spPr/>
    </dgm:pt>
    <dgm:pt modelId="{3AFB578A-50B8-4C25-BE07-4B38E0A6D1E3}" type="pres">
      <dgm:prSet presAssocID="{5A539E72-2458-4543-A8A5-E87BC0449DB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pple"/>
        </a:ext>
      </dgm:extLst>
    </dgm:pt>
    <dgm:pt modelId="{9064B38A-574C-45E2-AF80-6BC7C2681D87}" type="pres">
      <dgm:prSet presAssocID="{5A539E72-2458-4543-A8A5-E87BC0449DB0}" presName="spaceRect" presStyleCnt="0"/>
      <dgm:spPr/>
    </dgm:pt>
    <dgm:pt modelId="{A6C06BCF-1069-45A4-A3F2-8FC5E9F7BCD3}" type="pres">
      <dgm:prSet presAssocID="{5A539E72-2458-4543-A8A5-E87BC0449DB0}" presName="parTx" presStyleLbl="revTx" presStyleIdx="1" presStyleCnt="4">
        <dgm:presLayoutVars>
          <dgm:chMax val="0"/>
          <dgm:chPref val="0"/>
        </dgm:presLayoutVars>
      </dgm:prSet>
      <dgm:spPr/>
    </dgm:pt>
    <dgm:pt modelId="{233A1A97-2454-424D-8A2B-86C59E779B17}" type="pres">
      <dgm:prSet presAssocID="{93765CCC-2110-4F12-A218-5D981FE0F862}" presName="sibTrans" presStyleCnt="0"/>
      <dgm:spPr/>
    </dgm:pt>
    <dgm:pt modelId="{06514E1D-6BCE-4960-A430-E53BB1DA3035}" type="pres">
      <dgm:prSet presAssocID="{BF1270C5-B433-4582-9B9F-85F71D40097F}" presName="compNode" presStyleCnt="0"/>
      <dgm:spPr/>
    </dgm:pt>
    <dgm:pt modelId="{6B970BB0-1E7E-4DD5-8FAB-5DC69ED89EB5}" type="pres">
      <dgm:prSet presAssocID="{BF1270C5-B433-4582-9B9F-85F71D40097F}" presName="bgRect" presStyleLbl="bgShp" presStyleIdx="2" presStyleCnt="4"/>
      <dgm:spPr/>
    </dgm:pt>
    <dgm:pt modelId="{54F6A1AB-EDCD-45F6-9267-363E96C01C80}" type="pres">
      <dgm:prSet presAssocID="{BF1270C5-B433-4582-9B9F-85F71D40097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ECFB7744-3CF4-4D19-8318-BF4AFF61D174}" type="pres">
      <dgm:prSet presAssocID="{BF1270C5-B433-4582-9B9F-85F71D40097F}" presName="spaceRect" presStyleCnt="0"/>
      <dgm:spPr/>
    </dgm:pt>
    <dgm:pt modelId="{B7D8D028-3FCB-4E2A-B1E7-B54A78C7D6AB}" type="pres">
      <dgm:prSet presAssocID="{BF1270C5-B433-4582-9B9F-85F71D40097F}" presName="parTx" presStyleLbl="revTx" presStyleIdx="2" presStyleCnt="4">
        <dgm:presLayoutVars>
          <dgm:chMax val="0"/>
          <dgm:chPref val="0"/>
        </dgm:presLayoutVars>
      </dgm:prSet>
      <dgm:spPr/>
    </dgm:pt>
    <dgm:pt modelId="{6BD6EBAE-D2BB-4DFB-9AE0-01417C16C3A4}" type="pres">
      <dgm:prSet presAssocID="{53CECA54-AED5-4C2A-9A21-D5270EC9E70D}" presName="sibTrans" presStyleCnt="0"/>
      <dgm:spPr/>
    </dgm:pt>
    <dgm:pt modelId="{4975F1C4-F9BC-4758-B1D8-64465530E2C5}" type="pres">
      <dgm:prSet presAssocID="{DA339428-2447-4F70-B4B7-F24F392DF635}" presName="compNode" presStyleCnt="0"/>
      <dgm:spPr/>
    </dgm:pt>
    <dgm:pt modelId="{0753C2F5-15BB-4DE2-8C6A-C9BD9E68B46B}" type="pres">
      <dgm:prSet presAssocID="{DA339428-2447-4F70-B4B7-F24F392DF635}" presName="bgRect" presStyleLbl="bgShp" presStyleIdx="3" presStyleCnt="4"/>
      <dgm:spPr/>
    </dgm:pt>
    <dgm:pt modelId="{44E886BC-0020-430E-BB0B-54C6D440501B}" type="pres">
      <dgm:prSet presAssocID="{DA339428-2447-4F70-B4B7-F24F392DF63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85565A28-39F3-4212-9484-364EA2E83784}" type="pres">
      <dgm:prSet presAssocID="{DA339428-2447-4F70-B4B7-F24F392DF635}" presName="spaceRect" presStyleCnt="0"/>
      <dgm:spPr/>
    </dgm:pt>
    <dgm:pt modelId="{5E30AD91-01BC-42E4-B80F-5DA2D5178A7D}" type="pres">
      <dgm:prSet presAssocID="{DA339428-2447-4F70-B4B7-F24F392DF635}" presName="parTx" presStyleLbl="revTx" presStyleIdx="3" presStyleCnt="4">
        <dgm:presLayoutVars>
          <dgm:chMax val="0"/>
          <dgm:chPref val="0"/>
        </dgm:presLayoutVars>
      </dgm:prSet>
      <dgm:spPr/>
    </dgm:pt>
  </dgm:ptLst>
  <dgm:cxnLst>
    <dgm:cxn modelId="{255F3A32-2367-488A-A603-C24C048AB123}" type="presOf" srcId="{BF1270C5-B433-4582-9B9F-85F71D40097F}" destId="{B7D8D028-3FCB-4E2A-B1E7-B54A78C7D6AB}" srcOrd="0" destOrd="0" presId="urn:microsoft.com/office/officeart/2018/2/layout/IconVerticalSolidList"/>
    <dgm:cxn modelId="{F98C0638-ADB7-4797-9696-6E8486182161}" srcId="{E66EB251-4CBB-4427-855E-74B1EFA0F327}" destId="{B5A9CB38-381F-4C6D-A788-5DC940280B61}" srcOrd="0" destOrd="0" parTransId="{F30642F0-77DB-4FDC-8193-ACCE83D73C9B}" sibTransId="{A72F5DD3-5EA3-455C-B92D-9C6D71C6FC9B}"/>
    <dgm:cxn modelId="{6A54EF70-9563-4280-973C-65DD2938B43A}" srcId="{E66EB251-4CBB-4427-855E-74B1EFA0F327}" destId="{5A539E72-2458-4543-A8A5-E87BC0449DB0}" srcOrd="1" destOrd="0" parTransId="{5C19EEC6-BFD9-4A5B-AF8F-280DB11120D4}" sibTransId="{93765CCC-2110-4F12-A218-5D981FE0F862}"/>
    <dgm:cxn modelId="{FCBBE378-826B-46C2-B349-E83680C8DE98}" srcId="{E66EB251-4CBB-4427-855E-74B1EFA0F327}" destId="{DA339428-2447-4F70-B4B7-F24F392DF635}" srcOrd="3" destOrd="0" parTransId="{0A7B0F34-A0C8-4158-94F4-5F82D8A4A790}" sibTransId="{A273401C-5D10-4F9F-B8B2-A0E83F04BE25}"/>
    <dgm:cxn modelId="{7785DEA1-E507-4416-AF19-F02A8DCA8A9A}" type="presOf" srcId="{E66EB251-4CBB-4427-855E-74B1EFA0F327}" destId="{DA2DD132-3208-4A28-AAFF-CD95E07DC94E}" srcOrd="0" destOrd="0" presId="urn:microsoft.com/office/officeart/2018/2/layout/IconVerticalSolidList"/>
    <dgm:cxn modelId="{6CD4ADAC-F51C-45A8-924C-0FF95561D79E}" srcId="{E66EB251-4CBB-4427-855E-74B1EFA0F327}" destId="{BF1270C5-B433-4582-9B9F-85F71D40097F}" srcOrd="2" destOrd="0" parTransId="{E995E2E2-BF02-4437-90C4-69EBE35BE363}" sibTransId="{53CECA54-AED5-4C2A-9A21-D5270EC9E70D}"/>
    <dgm:cxn modelId="{197174BE-1F2E-408A-8FAB-74EEF14C8A9D}" type="presOf" srcId="{B5A9CB38-381F-4C6D-A788-5DC940280B61}" destId="{9D77F340-ACAF-4B71-9C94-094EE46A29AC}" srcOrd="0" destOrd="0" presId="urn:microsoft.com/office/officeart/2018/2/layout/IconVerticalSolidList"/>
    <dgm:cxn modelId="{C20631F3-F451-47FC-BC24-92A6486AE5F6}" type="presOf" srcId="{5A539E72-2458-4543-A8A5-E87BC0449DB0}" destId="{A6C06BCF-1069-45A4-A3F2-8FC5E9F7BCD3}" srcOrd="0" destOrd="0" presId="urn:microsoft.com/office/officeart/2018/2/layout/IconVerticalSolidList"/>
    <dgm:cxn modelId="{CFF15AFF-733B-41AB-9490-EA41B1AF9C7D}" type="presOf" srcId="{DA339428-2447-4F70-B4B7-F24F392DF635}" destId="{5E30AD91-01BC-42E4-B80F-5DA2D5178A7D}" srcOrd="0" destOrd="0" presId="urn:microsoft.com/office/officeart/2018/2/layout/IconVerticalSolidList"/>
    <dgm:cxn modelId="{E0A63BD1-008C-4FFA-BE50-BF114B9324BF}" type="presParOf" srcId="{DA2DD132-3208-4A28-AAFF-CD95E07DC94E}" destId="{75887822-6DE9-4495-A0DE-DB2EE1D2BB8F}" srcOrd="0" destOrd="0" presId="urn:microsoft.com/office/officeart/2018/2/layout/IconVerticalSolidList"/>
    <dgm:cxn modelId="{C7928D9C-285D-4D78-A285-062EF731F98B}" type="presParOf" srcId="{75887822-6DE9-4495-A0DE-DB2EE1D2BB8F}" destId="{7691ED8A-E882-4C8B-BEA6-679549A19112}" srcOrd="0" destOrd="0" presId="urn:microsoft.com/office/officeart/2018/2/layout/IconVerticalSolidList"/>
    <dgm:cxn modelId="{F2213BA5-2442-4732-ADA4-C198AA23E800}" type="presParOf" srcId="{75887822-6DE9-4495-A0DE-DB2EE1D2BB8F}" destId="{78761C6E-F9C9-49BF-BF6F-C2B3152C409C}" srcOrd="1" destOrd="0" presId="urn:microsoft.com/office/officeart/2018/2/layout/IconVerticalSolidList"/>
    <dgm:cxn modelId="{427AC12E-8074-41FB-BA16-60AAA1C2CFEF}" type="presParOf" srcId="{75887822-6DE9-4495-A0DE-DB2EE1D2BB8F}" destId="{DF210780-51B1-42CA-8C3C-3F0105298DB4}" srcOrd="2" destOrd="0" presId="urn:microsoft.com/office/officeart/2018/2/layout/IconVerticalSolidList"/>
    <dgm:cxn modelId="{02B3291C-A804-41EC-B4FD-68F3835D0B39}" type="presParOf" srcId="{75887822-6DE9-4495-A0DE-DB2EE1D2BB8F}" destId="{9D77F340-ACAF-4B71-9C94-094EE46A29AC}" srcOrd="3" destOrd="0" presId="urn:microsoft.com/office/officeart/2018/2/layout/IconVerticalSolidList"/>
    <dgm:cxn modelId="{3B72BD51-BA8A-486F-AA6F-E56EA0AD852A}" type="presParOf" srcId="{DA2DD132-3208-4A28-AAFF-CD95E07DC94E}" destId="{69EDD24E-9D99-4227-9CE4-F7D9FD3F976D}" srcOrd="1" destOrd="0" presId="urn:microsoft.com/office/officeart/2018/2/layout/IconVerticalSolidList"/>
    <dgm:cxn modelId="{9400669F-7861-412C-BA84-4613A92B283F}" type="presParOf" srcId="{DA2DD132-3208-4A28-AAFF-CD95E07DC94E}" destId="{37A1D60F-0205-4E27-A7DA-82F24D0009FC}" srcOrd="2" destOrd="0" presId="urn:microsoft.com/office/officeart/2018/2/layout/IconVerticalSolidList"/>
    <dgm:cxn modelId="{D7C9FFB7-A9EA-46CA-B6C8-DBA55476AE35}" type="presParOf" srcId="{37A1D60F-0205-4E27-A7DA-82F24D0009FC}" destId="{7BE802FC-A13E-470D-B8D2-F5CB91AA33F5}" srcOrd="0" destOrd="0" presId="urn:microsoft.com/office/officeart/2018/2/layout/IconVerticalSolidList"/>
    <dgm:cxn modelId="{048E2B30-2B6B-4994-977E-879D6B56FE44}" type="presParOf" srcId="{37A1D60F-0205-4E27-A7DA-82F24D0009FC}" destId="{3AFB578A-50B8-4C25-BE07-4B38E0A6D1E3}" srcOrd="1" destOrd="0" presId="urn:microsoft.com/office/officeart/2018/2/layout/IconVerticalSolidList"/>
    <dgm:cxn modelId="{B878AFE9-6F3C-4F60-8A40-D5484CB65012}" type="presParOf" srcId="{37A1D60F-0205-4E27-A7DA-82F24D0009FC}" destId="{9064B38A-574C-45E2-AF80-6BC7C2681D87}" srcOrd="2" destOrd="0" presId="urn:microsoft.com/office/officeart/2018/2/layout/IconVerticalSolidList"/>
    <dgm:cxn modelId="{C4CE448C-E794-4B58-99AE-C45C8DC365E3}" type="presParOf" srcId="{37A1D60F-0205-4E27-A7DA-82F24D0009FC}" destId="{A6C06BCF-1069-45A4-A3F2-8FC5E9F7BCD3}" srcOrd="3" destOrd="0" presId="urn:microsoft.com/office/officeart/2018/2/layout/IconVerticalSolidList"/>
    <dgm:cxn modelId="{BB5FAE5B-F8A9-4B18-A1C6-5AE5BA8A4C8D}" type="presParOf" srcId="{DA2DD132-3208-4A28-AAFF-CD95E07DC94E}" destId="{233A1A97-2454-424D-8A2B-86C59E779B17}" srcOrd="3" destOrd="0" presId="urn:microsoft.com/office/officeart/2018/2/layout/IconVerticalSolidList"/>
    <dgm:cxn modelId="{82A4A193-C09E-4011-BA4C-3BC069E31DCE}" type="presParOf" srcId="{DA2DD132-3208-4A28-AAFF-CD95E07DC94E}" destId="{06514E1D-6BCE-4960-A430-E53BB1DA3035}" srcOrd="4" destOrd="0" presId="urn:microsoft.com/office/officeart/2018/2/layout/IconVerticalSolidList"/>
    <dgm:cxn modelId="{E7DEEC19-69F9-48CF-9C43-BFFF7D8A81A0}" type="presParOf" srcId="{06514E1D-6BCE-4960-A430-E53BB1DA3035}" destId="{6B970BB0-1E7E-4DD5-8FAB-5DC69ED89EB5}" srcOrd="0" destOrd="0" presId="urn:microsoft.com/office/officeart/2018/2/layout/IconVerticalSolidList"/>
    <dgm:cxn modelId="{804A7F73-F6E3-4CB2-BE81-A6E8677E4538}" type="presParOf" srcId="{06514E1D-6BCE-4960-A430-E53BB1DA3035}" destId="{54F6A1AB-EDCD-45F6-9267-363E96C01C80}" srcOrd="1" destOrd="0" presId="urn:microsoft.com/office/officeart/2018/2/layout/IconVerticalSolidList"/>
    <dgm:cxn modelId="{C68CC8D8-AE21-4997-9B1F-7CDE54072C94}" type="presParOf" srcId="{06514E1D-6BCE-4960-A430-E53BB1DA3035}" destId="{ECFB7744-3CF4-4D19-8318-BF4AFF61D174}" srcOrd="2" destOrd="0" presId="urn:microsoft.com/office/officeart/2018/2/layout/IconVerticalSolidList"/>
    <dgm:cxn modelId="{BF3B2B47-2152-4B66-99BE-065D2FFF6DEF}" type="presParOf" srcId="{06514E1D-6BCE-4960-A430-E53BB1DA3035}" destId="{B7D8D028-3FCB-4E2A-B1E7-B54A78C7D6AB}" srcOrd="3" destOrd="0" presId="urn:microsoft.com/office/officeart/2018/2/layout/IconVerticalSolidList"/>
    <dgm:cxn modelId="{7982DC21-EEC2-4C7C-8BF5-2D0EBB753070}" type="presParOf" srcId="{DA2DD132-3208-4A28-AAFF-CD95E07DC94E}" destId="{6BD6EBAE-D2BB-4DFB-9AE0-01417C16C3A4}" srcOrd="5" destOrd="0" presId="urn:microsoft.com/office/officeart/2018/2/layout/IconVerticalSolidList"/>
    <dgm:cxn modelId="{529E59CB-46C7-4177-8E34-790C0D4A15C7}" type="presParOf" srcId="{DA2DD132-3208-4A28-AAFF-CD95E07DC94E}" destId="{4975F1C4-F9BC-4758-B1D8-64465530E2C5}" srcOrd="6" destOrd="0" presId="urn:microsoft.com/office/officeart/2018/2/layout/IconVerticalSolidList"/>
    <dgm:cxn modelId="{C9E633FF-0536-4F36-A085-F128057C00CD}" type="presParOf" srcId="{4975F1C4-F9BC-4758-B1D8-64465530E2C5}" destId="{0753C2F5-15BB-4DE2-8C6A-C9BD9E68B46B}" srcOrd="0" destOrd="0" presId="urn:microsoft.com/office/officeart/2018/2/layout/IconVerticalSolidList"/>
    <dgm:cxn modelId="{36A9D233-0FCD-4027-88AE-08D2D78EECD0}" type="presParOf" srcId="{4975F1C4-F9BC-4758-B1D8-64465530E2C5}" destId="{44E886BC-0020-430E-BB0B-54C6D440501B}" srcOrd="1" destOrd="0" presId="urn:microsoft.com/office/officeart/2018/2/layout/IconVerticalSolidList"/>
    <dgm:cxn modelId="{AC1F6106-6DB4-4433-9AB8-F72BCBB6B388}" type="presParOf" srcId="{4975F1C4-F9BC-4758-B1D8-64465530E2C5}" destId="{85565A28-39F3-4212-9484-364EA2E83784}" srcOrd="2" destOrd="0" presId="urn:microsoft.com/office/officeart/2018/2/layout/IconVerticalSolidList"/>
    <dgm:cxn modelId="{D08B8E5A-21B6-4CE6-95F8-9FB1B4CA194F}" type="presParOf" srcId="{4975F1C4-F9BC-4758-B1D8-64465530E2C5}" destId="{5E30AD91-01BC-42E4-B80F-5DA2D5178A7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1ED8A-E882-4C8B-BEA6-679549A19112}">
      <dsp:nvSpPr>
        <dsp:cNvPr id="0" name=""/>
        <dsp:cNvSpPr/>
      </dsp:nvSpPr>
      <dsp:spPr>
        <a:xfrm>
          <a:off x="0" y="51483"/>
          <a:ext cx="5721275" cy="111529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761C6E-F9C9-49BF-BF6F-C2B3152C409C}">
      <dsp:nvSpPr>
        <dsp:cNvPr id="0" name=""/>
        <dsp:cNvSpPr/>
      </dsp:nvSpPr>
      <dsp:spPr>
        <a:xfrm>
          <a:off x="295741" y="340273"/>
          <a:ext cx="538237" cy="5377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D77F340-ACAF-4B71-9C94-094EE46A29AC}">
      <dsp:nvSpPr>
        <dsp:cNvPr id="0" name=""/>
        <dsp:cNvSpPr/>
      </dsp:nvSpPr>
      <dsp:spPr>
        <a:xfrm>
          <a:off x="1129720" y="120300"/>
          <a:ext cx="4506876" cy="113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36" tIns="119636" rIns="119636" bIns="119636"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a:cs typeface="Calibri"/>
            </a:rPr>
            <a:t>“Triple Screen” – 1) health history 2) health care provider statement 3) blood testing for HIV, hep B, hep C, HTLV, &amp; syphilis; all donor charts reviewed by licensed RN</a:t>
          </a:r>
          <a:endParaRPr lang="en-US" sz="1800" kern="1200" dirty="0">
            <a:latin typeface="Calibri"/>
            <a:cs typeface="Calibri"/>
          </a:endParaRPr>
        </a:p>
      </dsp:txBody>
      <dsp:txXfrm>
        <a:off x="1129720" y="120300"/>
        <a:ext cx="4506876" cy="1130416"/>
      </dsp:txXfrm>
    </dsp:sp>
    <dsp:sp modelId="{7BE802FC-A13E-470D-B8D2-F5CB91AA33F5}">
      <dsp:nvSpPr>
        <dsp:cNvPr id="0" name=""/>
        <dsp:cNvSpPr/>
      </dsp:nvSpPr>
      <dsp:spPr>
        <a:xfrm>
          <a:off x="0" y="1533321"/>
          <a:ext cx="5721275" cy="97765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B578A-50B8-4C25-BE07-4B38E0A6D1E3}">
      <dsp:nvSpPr>
        <dsp:cNvPr id="0" name=""/>
        <dsp:cNvSpPr/>
      </dsp:nvSpPr>
      <dsp:spPr>
        <a:xfrm>
          <a:off x="295741" y="1753294"/>
          <a:ext cx="538237" cy="5377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C06BCF-1069-45A4-A3F2-8FC5E9F7BCD3}">
      <dsp:nvSpPr>
        <dsp:cNvPr id="0" name=""/>
        <dsp:cNvSpPr/>
      </dsp:nvSpPr>
      <dsp:spPr>
        <a:xfrm>
          <a:off x="1129720" y="1533321"/>
          <a:ext cx="4506876" cy="113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36" tIns="119636" rIns="119636" bIns="119636"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a:cs typeface="Calibri"/>
            </a:rPr>
            <a:t>Healthy lifestyle choices –  exposure to toxins, including nicotine and alcohol, avoidance of unapproved supplements, and safe partner</a:t>
          </a:r>
          <a:endParaRPr lang="en-US" sz="1800" kern="1200" dirty="0">
            <a:latin typeface="Calibri"/>
            <a:cs typeface="Calibri"/>
          </a:endParaRPr>
        </a:p>
      </dsp:txBody>
      <dsp:txXfrm>
        <a:off x="1129720" y="1533321"/>
        <a:ext cx="4506876" cy="1130416"/>
      </dsp:txXfrm>
    </dsp:sp>
    <dsp:sp modelId="{6B970BB0-1E7E-4DD5-8FAB-5DC69ED89EB5}">
      <dsp:nvSpPr>
        <dsp:cNvPr id="0" name=""/>
        <dsp:cNvSpPr/>
      </dsp:nvSpPr>
      <dsp:spPr>
        <a:xfrm>
          <a:off x="0" y="2946342"/>
          <a:ext cx="5721275" cy="97765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F6A1AB-EDCD-45F6-9267-363E96C01C80}">
      <dsp:nvSpPr>
        <dsp:cNvPr id="0" name=""/>
        <dsp:cNvSpPr/>
      </dsp:nvSpPr>
      <dsp:spPr>
        <a:xfrm>
          <a:off x="295741" y="3166315"/>
          <a:ext cx="538237" cy="5377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D8D028-3FCB-4E2A-B1E7-B54A78C7D6AB}">
      <dsp:nvSpPr>
        <dsp:cNvPr id="0" name=""/>
        <dsp:cNvSpPr/>
      </dsp:nvSpPr>
      <dsp:spPr>
        <a:xfrm>
          <a:off x="1129720" y="2946342"/>
          <a:ext cx="4506876" cy="113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36" tIns="119636" rIns="119636" bIns="119636"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a:cs typeface="Calibri"/>
            </a:rPr>
            <a:t>Healthy medical status </a:t>
          </a:r>
          <a:r>
            <a:rPr lang="mr-IN" sz="1800" b="0" i="0" kern="1200" dirty="0">
              <a:latin typeface="Calibri"/>
              <a:cs typeface="Calibri"/>
            </a:rPr>
            <a:t>–</a:t>
          </a:r>
          <a:r>
            <a:rPr lang="en-US" sz="1800" b="0" i="0" kern="1200" dirty="0">
              <a:latin typeface="Calibri"/>
              <a:cs typeface="Calibri"/>
            </a:rPr>
            <a:t> evaluation of medication use, chronic illness, communicable disease, and health risks</a:t>
          </a:r>
          <a:endParaRPr lang="en-US" sz="1800" kern="1200" dirty="0">
            <a:latin typeface="Calibri"/>
            <a:cs typeface="Calibri"/>
          </a:endParaRPr>
        </a:p>
      </dsp:txBody>
      <dsp:txXfrm>
        <a:off x="1129720" y="2946342"/>
        <a:ext cx="4506876" cy="1130416"/>
      </dsp:txXfrm>
    </dsp:sp>
    <dsp:sp modelId="{0753C2F5-15BB-4DE2-8C6A-C9BD9E68B46B}">
      <dsp:nvSpPr>
        <dsp:cNvPr id="0" name=""/>
        <dsp:cNvSpPr/>
      </dsp:nvSpPr>
      <dsp:spPr>
        <a:xfrm>
          <a:off x="0" y="4359363"/>
          <a:ext cx="5721275" cy="977657"/>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E886BC-0020-430E-BB0B-54C6D440501B}">
      <dsp:nvSpPr>
        <dsp:cNvPr id="0" name=""/>
        <dsp:cNvSpPr/>
      </dsp:nvSpPr>
      <dsp:spPr>
        <a:xfrm>
          <a:off x="295741" y="4579336"/>
          <a:ext cx="538237" cy="53771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E30AD91-01BC-42E4-B80F-5DA2D5178A7D}">
      <dsp:nvSpPr>
        <dsp:cNvPr id="0" name=""/>
        <dsp:cNvSpPr/>
      </dsp:nvSpPr>
      <dsp:spPr>
        <a:xfrm>
          <a:off x="1129720" y="4359363"/>
          <a:ext cx="4506876" cy="1130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636" tIns="119636" rIns="119636" bIns="119636"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a:cs typeface="Calibri"/>
            </a:rPr>
            <a:t>Commitment to initiate and continue communication – ongoing screening every two months</a:t>
          </a:r>
          <a:endParaRPr lang="en-US" sz="1800" kern="1200" dirty="0">
            <a:latin typeface="Calibri"/>
            <a:cs typeface="Calibri"/>
          </a:endParaRPr>
        </a:p>
      </dsp:txBody>
      <dsp:txXfrm>
        <a:off x="1129720" y="4359363"/>
        <a:ext cx="4506876" cy="11304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B3291-3A93-6049-A51B-EF895BD845F7}" type="datetimeFigureOut">
              <a:rPr lang="en-US" smtClean="0"/>
              <a:t>11/15/2023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3E8A67-577A-6140-9CBE-1DF2DA00A187}" type="slidenum">
              <a:rPr lang="en-US" smtClean="0"/>
              <a:t>‹#›</a:t>
            </a:fld>
            <a:endParaRPr lang="en-US"/>
          </a:p>
        </p:txBody>
      </p:sp>
    </p:spTree>
    <p:extLst>
      <p:ext uri="{BB962C8B-B14F-4D97-AF65-F5344CB8AC3E}">
        <p14:creationId xmlns:p14="http://schemas.microsoft.com/office/powerpoint/2010/main" val="189603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a:latin typeface="Arial" charset="0"/>
                <a:cs typeface="Arial" charset="0"/>
              </a:rPr>
              <a:t>Fig. 1. </a:t>
            </a:r>
            <a:r>
              <a:rPr lang="en-US">
                <a:latin typeface="Arial" charset="0"/>
                <a:cs typeface="Arial" charset="0"/>
              </a:rPr>
              <a:t>—Maximum likelihood estimate of mammalian phylogeny from 3,787 concatenated ultraconserved elements. Clades discussed in the text are labeled. Branches between Metatheria (marsupials), Eutheria (placentals), and Prototheria (platypus; not shown) were truncated for ease of presentation. Bootstrap support values are 100 unless otherwise noted. Taxa with an asterisk after the specific epithet are those we enriched and sequenced.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fontAlgn="base">
              <a:spcBef>
                <a:spcPct val="0"/>
              </a:spcBef>
              <a:spcAft>
                <a:spcPct val="0"/>
              </a:spcAft>
            </a:pPr>
            <a:fld id="{E58C9304-3566-B044-A7DB-68851A13C905}" type="slidenum">
              <a:rPr lang="en-US" sz="1200" smtClean="0">
                <a:solidFill>
                  <a:prstClr val="black"/>
                </a:solidFill>
              </a:rPr>
              <a:pPr algn="r" fontAlgn="base">
                <a:spcBef>
                  <a:spcPct val="0"/>
                </a:spcBef>
                <a:spcAft>
                  <a:spcPct val="0"/>
                </a:spcAft>
              </a:pPr>
              <a:t>7</a:t>
            </a:fld>
            <a:endParaRPr lang="en-US" sz="120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In-depth, semi-structured interview of 21 bereavement milk donors</a:t>
            </a:r>
            <a:endParaRPr/>
          </a:p>
          <a:p>
            <a:pPr marL="0" lvl="0" indent="0" algn="l" rtl="0">
              <a:lnSpc>
                <a:spcPct val="100000"/>
              </a:lnSpc>
              <a:spcBef>
                <a:spcPts val="0"/>
              </a:spcBef>
              <a:spcAft>
                <a:spcPts val="0"/>
              </a:spcAft>
              <a:buSzPts val="1400"/>
              <a:buNone/>
            </a:pPr>
            <a:endParaRPr/>
          </a:p>
        </p:txBody>
      </p:sp>
      <p:sp>
        <p:nvSpPr>
          <p:cNvPr id="253" name="Google Shape;25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a:buSzPts val="1400"/>
            </a:pPr>
            <a:fld id="{00000000-1234-1234-1234-123412341234}" type="slidenum">
              <a:rPr lang="en-US"/>
              <a:pPr>
                <a:buSzPts val="1400"/>
              </a:pPr>
              <a:t>51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0ee97e447f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10ee97e447f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Newer research, specifically quotes one of our donors about our program, we are honored to be included</a:t>
            </a:r>
            <a:endParaRPr/>
          </a:p>
        </p:txBody>
      </p:sp>
      <p:sp>
        <p:nvSpPr>
          <p:cNvPr id="262" name="Google Shape;262;g10ee97e447f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buSzPts val="1200"/>
            </a:pPr>
            <a:fld id="{00000000-1234-1234-1234-123412341234}" type="slidenum">
              <a:rPr lang="en-US"/>
              <a:pPr>
                <a:buSzPts val="1200"/>
              </a:pPr>
              <a:t>52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More than Milk</a:t>
            </a:r>
            <a:endParaRPr/>
          </a:p>
        </p:txBody>
      </p:sp>
      <p:sp>
        <p:nvSpPr>
          <p:cNvPr id="271" name="Google Shape;27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75476F-A808-1F46-A368-07984F6DA22E}" type="slidenum">
              <a:rPr lang="en-US" smtClean="0"/>
              <a:t>55</a:t>
            </a:fld>
            <a:endParaRPr lang="en-US" dirty="0"/>
          </a:p>
        </p:txBody>
      </p:sp>
    </p:spTree>
    <p:extLst>
      <p:ext uri="{BB962C8B-B14F-4D97-AF65-F5344CB8AC3E}">
        <p14:creationId xmlns:p14="http://schemas.microsoft.com/office/powerpoint/2010/main" val="226816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Giving life to others from my loss </a:t>
            </a:r>
          </a:p>
          <a:p>
            <a:r>
              <a:rPr lang="en-US" dirty="0"/>
              <a:t>Sharing life saving human milk</a:t>
            </a:r>
            <a:r>
              <a:rPr lang="en-US" baseline="0" dirty="0"/>
              <a:t> for another baby </a:t>
            </a:r>
            <a:endParaRPr lang="en-US" dirty="0"/>
          </a:p>
        </p:txBody>
      </p:sp>
      <p:sp>
        <p:nvSpPr>
          <p:cNvPr id="4" name="Slide Number Placeholder 3"/>
          <p:cNvSpPr>
            <a:spLocks noGrp="1"/>
          </p:cNvSpPr>
          <p:nvPr>
            <p:ph type="sldNum" sz="quarter" idx="10"/>
          </p:nvPr>
        </p:nvSpPr>
        <p:spPr/>
        <p:txBody>
          <a:bodyPr/>
          <a:lstStyle/>
          <a:p>
            <a:fld id="{0775476F-A808-1F46-A368-07984F6DA22E}" type="slidenum">
              <a:rPr lang="en-US" smtClean="0"/>
              <a:t>56</a:t>
            </a:fld>
            <a:endParaRPr lang="en-US" dirty="0"/>
          </a:p>
        </p:txBody>
      </p:sp>
    </p:spTree>
    <p:extLst>
      <p:ext uri="{BB962C8B-B14F-4D97-AF65-F5344CB8AC3E}">
        <p14:creationId xmlns:p14="http://schemas.microsoft.com/office/powerpoint/2010/main" val="1907059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known on Challenges Moms face:</a:t>
            </a:r>
          </a:p>
          <a:p>
            <a:r>
              <a:rPr lang="en-US" dirty="0"/>
              <a:t>Themes : Phenomena of Donation</a:t>
            </a:r>
          </a:p>
          <a:p>
            <a:pPr lvl="1"/>
            <a:r>
              <a:rPr lang="en-US" dirty="0"/>
              <a:t>Diminished Grieving</a:t>
            </a:r>
          </a:p>
          <a:p>
            <a:pPr lvl="1"/>
            <a:r>
              <a:rPr lang="en-US" dirty="0"/>
              <a:t>Enhanced connection to infant</a:t>
            </a:r>
          </a:p>
          <a:p>
            <a:pPr lvl="1"/>
            <a:r>
              <a:rPr lang="en-US" dirty="0"/>
              <a:t>Establishment of Legacy </a:t>
            </a:r>
          </a:p>
          <a:p>
            <a:pPr lvl="1"/>
            <a:r>
              <a:rPr lang="en-US" dirty="0"/>
              <a:t>Creation of Positive from a Negative</a:t>
            </a:r>
          </a:p>
          <a:p>
            <a:endParaRPr lang="en-US" dirty="0"/>
          </a:p>
        </p:txBody>
      </p:sp>
      <p:sp>
        <p:nvSpPr>
          <p:cNvPr id="4" name="Slide Number Placeholder 3"/>
          <p:cNvSpPr>
            <a:spLocks noGrp="1"/>
          </p:cNvSpPr>
          <p:nvPr>
            <p:ph type="sldNum" sz="quarter" idx="10"/>
          </p:nvPr>
        </p:nvSpPr>
        <p:spPr/>
        <p:txBody>
          <a:bodyPr/>
          <a:lstStyle/>
          <a:p>
            <a:fld id="{0775476F-A808-1F46-A368-07984F6DA22E}" type="slidenum">
              <a:rPr lang="en-US" smtClean="0"/>
              <a:t>58</a:t>
            </a:fld>
            <a:endParaRPr lang="en-US" dirty="0"/>
          </a:p>
        </p:txBody>
      </p:sp>
    </p:spTree>
    <p:extLst>
      <p:ext uri="{BB962C8B-B14F-4D97-AF65-F5344CB8AC3E}">
        <p14:creationId xmlns:p14="http://schemas.microsoft.com/office/powerpoint/2010/main" val="372385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E7B0415-C115-4896-BB41-E1CB57F42F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71450" indent="-296711">
              <a:spcBef>
                <a:spcPct val="30000"/>
              </a:spcBef>
              <a:defRPr sz="1200">
                <a:solidFill>
                  <a:schemeClr val="tx1"/>
                </a:solidFill>
                <a:latin typeface="Arial" panose="020B0604020202020204" pitchFamily="34" charset="0"/>
              </a:defRPr>
            </a:lvl2pPr>
            <a:lvl3pPr marL="1186847" indent="-237369">
              <a:spcBef>
                <a:spcPct val="30000"/>
              </a:spcBef>
              <a:defRPr sz="1200">
                <a:solidFill>
                  <a:schemeClr val="tx1"/>
                </a:solidFill>
                <a:latin typeface="Arial" panose="020B0604020202020204" pitchFamily="34" charset="0"/>
              </a:defRPr>
            </a:lvl3pPr>
            <a:lvl4pPr marL="1661585" indent="-237369">
              <a:spcBef>
                <a:spcPct val="30000"/>
              </a:spcBef>
              <a:defRPr sz="1200">
                <a:solidFill>
                  <a:schemeClr val="tx1"/>
                </a:solidFill>
                <a:latin typeface="Arial" panose="020B0604020202020204" pitchFamily="34" charset="0"/>
              </a:defRPr>
            </a:lvl4pPr>
            <a:lvl5pPr marL="2136324" indent="-237369">
              <a:spcBef>
                <a:spcPct val="30000"/>
              </a:spcBef>
              <a:defRPr sz="1200">
                <a:solidFill>
                  <a:schemeClr val="tx1"/>
                </a:solidFill>
                <a:latin typeface="Arial" panose="020B0604020202020204" pitchFamily="34" charset="0"/>
              </a:defRPr>
            </a:lvl5pPr>
            <a:lvl6pPr marL="2611062" indent="-237369" eaLnBrk="0" fontAlgn="base" hangingPunct="0">
              <a:spcBef>
                <a:spcPct val="30000"/>
              </a:spcBef>
              <a:spcAft>
                <a:spcPct val="0"/>
              </a:spcAft>
              <a:defRPr sz="1200">
                <a:solidFill>
                  <a:schemeClr val="tx1"/>
                </a:solidFill>
                <a:latin typeface="Arial" panose="020B0604020202020204" pitchFamily="34" charset="0"/>
              </a:defRPr>
            </a:lvl6pPr>
            <a:lvl7pPr marL="3085801" indent="-237369" eaLnBrk="0" fontAlgn="base" hangingPunct="0">
              <a:spcBef>
                <a:spcPct val="30000"/>
              </a:spcBef>
              <a:spcAft>
                <a:spcPct val="0"/>
              </a:spcAft>
              <a:defRPr sz="1200">
                <a:solidFill>
                  <a:schemeClr val="tx1"/>
                </a:solidFill>
                <a:latin typeface="Arial" panose="020B0604020202020204" pitchFamily="34" charset="0"/>
              </a:defRPr>
            </a:lvl7pPr>
            <a:lvl8pPr marL="3560540" indent="-237369" eaLnBrk="0" fontAlgn="base" hangingPunct="0">
              <a:spcBef>
                <a:spcPct val="30000"/>
              </a:spcBef>
              <a:spcAft>
                <a:spcPct val="0"/>
              </a:spcAft>
              <a:defRPr sz="1200">
                <a:solidFill>
                  <a:schemeClr val="tx1"/>
                </a:solidFill>
                <a:latin typeface="Arial" panose="020B0604020202020204" pitchFamily="34" charset="0"/>
              </a:defRPr>
            </a:lvl8pPr>
            <a:lvl9pPr marL="4035279" indent="-237369"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8D0BFB-4C6C-47B5-86EB-EC3BBC4A4B7D}" type="slidenum">
              <a:rPr lang="en-US" altLang="en-US" smtClean="0"/>
              <a:pPr>
                <a:spcBef>
                  <a:spcPct val="0"/>
                </a:spcBef>
              </a:pPr>
              <a:t>61</a:t>
            </a:fld>
            <a:endParaRPr lang="en-US" altLang="en-US" dirty="0"/>
          </a:p>
        </p:txBody>
      </p:sp>
      <p:sp>
        <p:nvSpPr>
          <p:cNvPr id="11267" name="Rectangle 2">
            <a:extLst>
              <a:ext uri="{FF2B5EF4-FFF2-40B4-BE49-F238E27FC236}">
                <a16:creationId xmlns:a16="http://schemas.microsoft.com/office/drawing/2014/main" id="{4556D6AE-C283-4443-8B37-F8B11CD7F038}"/>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59B63BAE-E869-4CFD-A148-F45DDC804E55}"/>
              </a:ext>
            </a:extLst>
          </p:cNvPr>
          <p:cNvSpPr>
            <a:spLocks noGrp="1" noChangeArrowheads="1"/>
          </p:cNvSpPr>
          <p:nvPr>
            <p:ph type="body" idx="1"/>
          </p:nvPr>
        </p:nvSpPr>
        <p:spPr>
          <a:xfrm>
            <a:off x="955491" y="4489387"/>
            <a:ext cx="5255204" cy="42531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Mpinc is CDC national survey of Maternity</a:t>
            </a:r>
            <a:r>
              <a:rPr lang="en-US" altLang="en-US" baseline="0" dirty="0">
                <a:latin typeface="Arial" panose="020B0604020202020204" pitchFamily="34" charset="0"/>
              </a:rPr>
              <a:t> Practices in Infant Nutrition and Care. </a:t>
            </a:r>
          </a:p>
          <a:p>
            <a:pPr eaLnBrk="1" hangingPunct="1"/>
            <a:r>
              <a:rPr lang="en-US" altLang="en-US" dirty="0"/>
              <a:t>Human Stem Cells</a:t>
            </a:r>
            <a:endParaRPr lang="en-US" altLang="en-US" baseline="0" dirty="0">
              <a:latin typeface="Arial" panose="020B0604020202020204" pitchFamily="34" charset="0"/>
            </a:endParaRPr>
          </a:p>
          <a:p>
            <a:pPr>
              <a:buFont typeface="Arial" panose="020B0604020202020204" pitchFamily="34" charset="0"/>
              <a:buChar char="•"/>
            </a:pPr>
            <a:r>
              <a:rPr lang="en-US" altLang="en-US" sz="3200" dirty="0"/>
              <a:t>4 different types of stem cells in breast milk</a:t>
            </a:r>
          </a:p>
          <a:p>
            <a:pPr>
              <a:buFont typeface="Arial" panose="020B0604020202020204" pitchFamily="34" charset="0"/>
              <a:buChar char="•"/>
            </a:pPr>
            <a:r>
              <a:rPr lang="en-US" altLang="en-US" sz="3200" dirty="0"/>
              <a:t>A non-invasive way to obtain stem cells via breast milk </a:t>
            </a:r>
          </a:p>
          <a:p>
            <a:pPr lvl="1">
              <a:buFont typeface="Arial" panose="020B0604020202020204" pitchFamily="34" charset="0"/>
              <a:buChar char="•"/>
            </a:pPr>
            <a:r>
              <a:rPr lang="en-US" altLang="en-US" sz="3200" dirty="0"/>
              <a:t>Bone cells</a:t>
            </a:r>
          </a:p>
          <a:p>
            <a:pPr lvl="1">
              <a:buFont typeface="Arial" panose="020B0604020202020204" pitchFamily="34" charset="0"/>
              <a:buChar char="•"/>
            </a:pPr>
            <a:r>
              <a:rPr lang="en-US" altLang="en-US" sz="3200" dirty="0"/>
              <a:t>Fat cells</a:t>
            </a:r>
          </a:p>
          <a:p>
            <a:pPr lvl="1">
              <a:buFont typeface="Arial" panose="020B0604020202020204" pitchFamily="34" charset="0"/>
              <a:buChar char="•"/>
            </a:pPr>
            <a:r>
              <a:rPr lang="en-US" altLang="en-US" sz="3200" dirty="0"/>
              <a:t>Liver cells</a:t>
            </a:r>
          </a:p>
          <a:p>
            <a:pPr lvl="1">
              <a:buFont typeface="Arial" panose="020B0604020202020204" pitchFamily="34" charset="0"/>
              <a:buChar char="•"/>
            </a:pPr>
            <a:r>
              <a:rPr lang="en-US" altLang="en-US" sz="3200" dirty="0"/>
              <a:t>Brain cells</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 Mpinc measures care practices and policies that impact newborn feeding, feeding education, staff skills and discharge support.</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CDC invites all hospitals with maternity Services to participate. 64 of 86 eligible hospitals participated in 2022.</a:t>
            </a:r>
          </a:p>
          <a:p>
            <a:pPr eaLnBrk="1" hangingPunct="1"/>
            <a:r>
              <a:rPr lang="en-US" altLang="en-US" dirty="0">
                <a:latin typeface="Arial" panose="020B0604020202020204" pitchFamily="34" charset="0"/>
              </a:rPr>
              <a:t>Your</a:t>
            </a:r>
            <a:r>
              <a:rPr lang="en-US" altLang="en-US" baseline="0" dirty="0">
                <a:latin typeface="Arial" panose="020B0604020202020204" pitchFamily="34" charset="0"/>
              </a:rPr>
              <a:t> </a:t>
            </a:r>
            <a:r>
              <a:rPr lang="en-US" altLang="en-US" dirty="0">
                <a:latin typeface="Arial" panose="020B0604020202020204" pitchFamily="34" charset="0"/>
              </a:rPr>
              <a:t>programs are grounded in evidence based practice and tied into our philosophy of  family centered care.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69581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319064baf6_0_1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0" name="Google Shape;390;g2319064baf6_0_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noRot="1" noChangeAspect="1"/>
          </p:cNvSpPr>
          <p:nvPr>
            <p:ph type="sldImg"/>
          </p:nvPr>
        </p:nvSpPr>
        <p:spPr>
          <a:xfrm>
            <a:off x="1371600" y="1143000"/>
            <a:ext cx="4114800" cy="3086100"/>
          </a:xfrm>
          <a:prstGeom prst="rect">
            <a:avLst/>
          </a:prstGeom>
        </p:spPr>
        <p:txBody>
          <a:bodyPr/>
          <a:lstStyle/>
          <a:p>
            <a:endParaRPr/>
          </a:p>
        </p:txBody>
      </p:sp>
      <p:sp>
        <p:nvSpPr>
          <p:cNvPr id="240" name="Shape 240"/>
          <p:cNvSpPr>
            <a:spLocks noGrp="1"/>
          </p:cNvSpPr>
          <p:nvPr>
            <p:ph type="body" sz="quarter" idx="1"/>
          </p:nvPr>
        </p:nvSpPr>
        <p:spPr>
          <a:prstGeom prst="rect">
            <a:avLst/>
          </a:prstGeom>
        </p:spPr>
        <p:txBody>
          <a:bodyPr/>
          <a:lstStyle>
            <a:lvl1pPr>
              <a:lnSpc>
                <a:spcPct val="100000"/>
              </a:lnSpc>
              <a:defRPr sz="1800">
                <a:latin typeface="Calibri"/>
                <a:ea typeface="Calibri"/>
                <a:cs typeface="Calibri"/>
                <a:sym typeface="Calibri"/>
              </a:defRPr>
            </a:lvl1pPr>
          </a:lstStyle>
          <a:p>
            <a:r>
              <a:t>Intent – ensure a critical supply of donor milk eliminating potential of harm through lifestyle or medical risk factors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EA8657-4BD8-6846-AD40-2641C711F5EF}" type="slidenum">
              <a:rPr lang="en-US" smtClean="0"/>
              <a:t>34</a:t>
            </a:fld>
            <a:endParaRPr lang="en-US"/>
          </a:p>
        </p:txBody>
      </p:sp>
    </p:spTree>
    <p:extLst>
      <p:ext uri="{BB962C8B-B14F-4D97-AF65-F5344CB8AC3E}">
        <p14:creationId xmlns:p14="http://schemas.microsoft.com/office/powerpoint/2010/main" val="87974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685800" y="4400550"/>
            <a:ext cx="5486400" cy="3600450"/>
          </a:xfrm>
          <a:prstGeom prst="rect">
            <a:avLst/>
          </a:prstGeom>
          <a:noFill/>
          <a:ln>
            <a:noFill/>
          </a:ln>
        </p:spPr>
        <p:txBody>
          <a:bodyPr spcFirstLastPara="1" wrap="square" lIns="91427" tIns="45701" rIns="91427" bIns="45701" anchor="t" anchorCtr="0">
            <a:noAutofit/>
          </a:bodyPr>
          <a:lstStyle/>
          <a:p>
            <a:pPr>
              <a:buClr>
                <a:schemeClr val="dk1"/>
              </a:buClr>
              <a:buSzPts val="1200"/>
            </a:pPr>
            <a:r>
              <a:rPr lang="en-US"/>
              <a:t>Even just having donor milk as an option increased breastfeeding rates at discharge</a:t>
            </a:r>
            <a:endParaRPr/>
          </a:p>
          <a:p>
            <a:endParaRPr/>
          </a:p>
        </p:txBody>
      </p:sp>
      <p:sp>
        <p:nvSpPr>
          <p:cNvPr id="224" name="Google Shape;224;p13:notes"/>
          <p:cNvSpPr txBox="1">
            <a:spLocks noGrp="1"/>
          </p:cNvSpPr>
          <p:nvPr>
            <p:ph type="sldNum" idx="12"/>
          </p:nvPr>
        </p:nvSpPr>
        <p:spPr>
          <a:xfrm>
            <a:off x="3884613" y="8685214"/>
            <a:ext cx="2971800" cy="458787"/>
          </a:xfrm>
          <a:prstGeom prst="rect">
            <a:avLst/>
          </a:prstGeom>
          <a:noFill/>
          <a:ln>
            <a:noFill/>
          </a:ln>
        </p:spPr>
        <p:txBody>
          <a:bodyPr spcFirstLastPara="1" wrap="square" lIns="91427" tIns="45701" rIns="91427" bIns="45701" anchor="b" anchorCtr="0">
            <a:noAutofit/>
          </a:bodyPr>
          <a:lstStyle/>
          <a:p>
            <a:fld id="{00000000-1234-1234-1234-123412341234}" type="slidenum">
              <a:rPr lang="en-US"/>
              <a:pPr/>
              <a:t>40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Keep or delete?</a:t>
            </a:r>
            <a:endParaRPr/>
          </a:p>
          <a:p>
            <a:pPr marL="0" lvl="0" indent="0" algn="l" rtl="0">
              <a:lnSpc>
                <a:spcPct val="100000"/>
              </a:lnSpc>
              <a:spcBef>
                <a:spcPts val="0"/>
              </a:spcBef>
              <a:spcAft>
                <a:spcPts val="0"/>
              </a:spcAft>
              <a:buSzPts val="1400"/>
              <a:buNone/>
            </a:pPr>
            <a:endParaRPr/>
          </a:p>
        </p:txBody>
      </p:sp>
      <p:sp>
        <p:nvSpPr>
          <p:cNvPr id="136" name="Google Shape;13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0ee97e447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0ee97e447f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g10ee97e447f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buSzPts val="1200"/>
            </a:pPr>
            <a:fld id="{00000000-1234-1234-1234-123412341234}" type="slidenum">
              <a:rPr lang="en-US"/>
              <a:pPr>
                <a:buSzPts val="1200"/>
              </a:pPr>
              <a:t>45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growing!! </a:t>
            </a:r>
            <a:endParaRPr/>
          </a:p>
        </p:txBody>
      </p:sp>
      <p:sp>
        <p:nvSpPr>
          <p:cNvPr id="168" name="Google Shape;16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0ba550cfba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10ba550cfba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ee97e44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ee97e447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None of this would be possible without our amazing donors!!</a:t>
            </a:r>
            <a:endParaRPr/>
          </a:p>
        </p:txBody>
      </p:sp>
      <p:sp>
        <p:nvSpPr>
          <p:cNvPr id="214" name="Google Shape;214;g10ee97e447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a:buSzPts val="1200"/>
            </a:pPr>
            <a:fld id="{00000000-1234-1234-1234-123412341234}" type="slidenum">
              <a:rPr lang="en-US"/>
              <a:pPr>
                <a:buSzPts val="1200"/>
              </a:pPr>
              <a:t>48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Banner updated but not map</a:t>
            </a:r>
            <a:endParaRPr/>
          </a:p>
          <a:p>
            <a:pPr marL="0" lvl="0" indent="0" algn="l" rtl="0">
              <a:lnSpc>
                <a:spcPct val="100000"/>
              </a:lnSpc>
              <a:spcBef>
                <a:spcPts val="0"/>
              </a:spcBef>
              <a:spcAft>
                <a:spcPts val="0"/>
              </a:spcAft>
              <a:buClr>
                <a:schemeClr val="dk1"/>
              </a:buClr>
              <a:buSzPts val="1400"/>
              <a:buFont typeface="Arial"/>
              <a:buNone/>
            </a:pPr>
            <a:endParaRPr/>
          </a:p>
        </p:txBody>
      </p:sp>
      <p:sp>
        <p:nvSpPr>
          <p:cNvPr id="114" name="Google Shape;11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606588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41930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65980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
        <p:cNvGrpSpPr/>
        <p:nvPr/>
      </p:nvGrpSpPr>
      <p:grpSpPr>
        <a:xfrm>
          <a:off x="0" y="0"/>
          <a:ext cx="0" cy="0"/>
          <a:chOff x="0" y="0"/>
          <a:chExt cx="0" cy="0"/>
        </a:xfrm>
      </p:grpSpPr>
      <p:sp>
        <p:nvSpPr>
          <p:cNvPr id="17" name="Google Shape;17;p63"/>
          <p:cNvSpPr txBox="1">
            <a:spLocks noGrp="1"/>
          </p:cNvSpPr>
          <p:nvPr>
            <p:ph type="title"/>
          </p:nvPr>
        </p:nvSpPr>
        <p:spPr>
          <a:xfrm>
            <a:off x="550800" y="0"/>
            <a:ext cx="8042400" cy="815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lvl1pPr lvl="0" algn="ctr">
              <a:lnSpc>
                <a:spcPct val="100000"/>
              </a:lnSpc>
              <a:spcBef>
                <a:spcPts val="0"/>
              </a:spcBef>
              <a:spcAft>
                <a:spcPts val="0"/>
              </a:spcAft>
              <a:buClr>
                <a:srgbClr val="262626"/>
              </a:buClr>
              <a:buSzPts val="900"/>
              <a:buFont typeface="Corbel"/>
              <a:buNone/>
              <a:defRPr sz="3700">
                <a:solidFill>
                  <a:srgbClr val="262626"/>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3"/>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19" name="Google Shape;19;p6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20" name="Google Shape;20;p63"/>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
        <p:nvSpPr>
          <p:cNvPr id="21" name="Google Shape;21;p63"/>
          <p:cNvSpPr txBox="1">
            <a:spLocks noGrp="1"/>
          </p:cNvSpPr>
          <p:nvPr>
            <p:ph type="title" idx="2"/>
          </p:nvPr>
        </p:nvSpPr>
        <p:spPr>
          <a:xfrm>
            <a:off x="624900" y="481525"/>
            <a:ext cx="7894200" cy="815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4600"/>
              <a:buNone/>
              <a:defRPr/>
            </a:lvl1pPr>
            <a:lvl2pPr lvl="1" algn="l">
              <a:lnSpc>
                <a:spcPct val="100000"/>
              </a:lnSpc>
              <a:spcBef>
                <a:spcPts val="0"/>
              </a:spcBef>
              <a:spcAft>
                <a:spcPts val="0"/>
              </a:spcAft>
              <a:buSzPts val="1400"/>
              <a:buNone/>
              <a:defRPr>
                <a:latin typeface="Corbel"/>
                <a:ea typeface="Corbel"/>
                <a:cs typeface="Corbel"/>
                <a:sym typeface="Corbel"/>
              </a:defRPr>
            </a:lvl2pPr>
            <a:lvl3pPr lvl="2" algn="l">
              <a:lnSpc>
                <a:spcPct val="100000"/>
              </a:lnSpc>
              <a:spcBef>
                <a:spcPts val="0"/>
              </a:spcBef>
              <a:spcAft>
                <a:spcPts val="0"/>
              </a:spcAft>
              <a:buSzPts val="1400"/>
              <a:buNone/>
              <a:defRPr>
                <a:latin typeface="Corbel"/>
                <a:ea typeface="Corbel"/>
                <a:cs typeface="Corbel"/>
                <a:sym typeface="Corbel"/>
              </a:defRPr>
            </a:lvl3pPr>
            <a:lvl4pPr lvl="3" algn="l">
              <a:lnSpc>
                <a:spcPct val="100000"/>
              </a:lnSpc>
              <a:spcBef>
                <a:spcPts val="0"/>
              </a:spcBef>
              <a:spcAft>
                <a:spcPts val="0"/>
              </a:spcAft>
              <a:buSzPts val="1400"/>
              <a:buNone/>
              <a:defRPr>
                <a:latin typeface="Corbel"/>
                <a:ea typeface="Corbel"/>
                <a:cs typeface="Corbel"/>
                <a:sym typeface="Corbel"/>
              </a:defRPr>
            </a:lvl4pPr>
            <a:lvl5pPr lvl="4" algn="l">
              <a:lnSpc>
                <a:spcPct val="100000"/>
              </a:lnSpc>
              <a:spcBef>
                <a:spcPts val="0"/>
              </a:spcBef>
              <a:spcAft>
                <a:spcPts val="0"/>
              </a:spcAft>
              <a:buSzPts val="1400"/>
              <a:buNone/>
              <a:defRPr>
                <a:latin typeface="Corbel"/>
                <a:ea typeface="Corbel"/>
                <a:cs typeface="Corbel"/>
                <a:sym typeface="Corbel"/>
              </a:defRPr>
            </a:lvl5pPr>
            <a:lvl6pPr lvl="5" algn="l">
              <a:lnSpc>
                <a:spcPct val="100000"/>
              </a:lnSpc>
              <a:spcBef>
                <a:spcPts val="0"/>
              </a:spcBef>
              <a:spcAft>
                <a:spcPts val="0"/>
              </a:spcAft>
              <a:buSzPts val="1400"/>
              <a:buNone/>
              <a:defRPr>
                <a:latin typeface="Corbel"/>
                <a:ea typeface="Corbel"/>
                <a:cs typeface="Corbel"/>
                <a:sym typeface="Corbel"/>
              </a:defRPr>
            </a:lvl6pPr>
            <a:lvl7pPr lvl="6" algn="l">
              <a:lnSpc>
                <a:spcPct val="100000"/>
              </a:lnSpc>
              <a:spcBef>
                <a:spcPts val="0"/>
              </a:spcBef>
              <a:spcAft>
                <a:spcPts val="0"/>
              </a:spcAft>
              <a:buSzPts val="1400"/>
              <a:buNone/>
              <a:defRPr>
                <a:latin typeface="Corbel"/>
                <a:ea typeface="Corbel"/>
                <a:cs typeface="Corbel"/>
                <a:sym typeface="Corbel"/>
              </a:defRPr>
            </a:lvl7pPr>
            <a:lvl8pPr lvl="7" algn="l">
              <a:lnSpc>
                <a:spcPct val="100000"/>
              </a:lnSpc>
              <a:spcBef>
                <a:spcPts val="0"/>
              </a:spcBef>
              <a:spcAft>
                <a:spcPts val="0"/>
              </a:spcAft>
              <a:buSzPts val="1400"/>
              <a:buNone/>
              <a:defRPr>
                <a:latin typeface="Corbel"/>
                <a:ea typeface="Corbel"/>
                <a:cs typeface="Corbel"/>
                <a:sym typeface="Corbel"/>
              </a:defRPr>
            </a:lvl8pPr>
            <a:lvl9pPr lvl="8" algn="l">
              <a:lnSpc>
                <a:spcPct val="100000"/>
              </a:lnSpc>
              <a:spcBef>
                <a:spcPts val="0"/>
              </a:spcBef>
              <a:spcAft>
                <a:spcPts val="0"/>
              </a:spcAft>
              <a:buSzPts val="1400"/>
              <a:buNone/>
              <a:defRPr>
                <a:latin typeface="Corbel"/>
                <a:ea typeface="Corbel"/>
                <a:cs typeface="Corbel"/>
                <a:sym typeface="Corbel"/>
              </a:defRPr>
            </a:lvl9pPr>
          </a:lstStyle>
          <a:p>
            <a:endParaRPr/>
          </a:p>
        </p:txBody>
      </p:sp>
    </p:spTree>
    <p:extLst>
      <p:ext uri="{BB962C8B-B14F-4D97-AF65-F5344CB8AC3E}">
        <p14:creationId xmlns:p14="http://schemas.microsoft.com/office/powerpoint/2010/main" val="162321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64"/>
          <p:cNvSpPr txBox="1">
            <a:spLocks noGrp="1"/>
          </p:cNvSpPr>
          <p:nvPr>
            <p:ph type="title"/>
          </p:nvPr>
        </p:nvSpPr>
        <p:spPr>
          <a:xfrm>
            <a:off x="549213" y="1049801"/>
            <a:ext cx="8042400" cy="1337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4"/>
          <p:cNvSpPr txBox="1">
            <a:spLocks noGrp="1"/>
          </p:cNvSpPr>
          <p:nvPr>
            <p:ph type="body" idx="1"/>
          </p:nvPr>
        </p:nvSpPr>
        <p:spPr>
          <a:xfrm>
            <a:off x="550863" y="1636001"/>
            <a:ext cx="8042400" cy="4343400"/>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25" name="Google Shape;25;p64"/>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26" name="Google Shape;26;p6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27" name="Google Shape;27;p64"/>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1090114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8"/>
        <p:cNvGrpSpPr/>
        <p:nvPr/>
      </p:nvGrpSpPr>
      <p:grpSpPr>
        <a:xfrm>
          <a:off x="0" y="0"/>
          <a:ext cx="0" cy="0"/>
          <a:chOff x="0" y="0"/>
          <a:chExt cx="0" cy="0"/>
        </a:xfrm>
      </p:grpSpPr>
      <p:sp>
        <p:nvSpPr>
          <p:cNvPr id="29" name="Google Shape;29;p66"/>
          <p:cNvSpPr txBox="1">
            <a:spLocks noGrp="1"/>
          </p:cNvSpPr>
          <p:nvPr>
            <p:ph type="title"/>
          </p:nvPr>
        </p:nvSpPr>
        <p:spPr>
          <a:xfrm>
            <a:off x="543750" y="-1"/>
            <a:ext cx="8056500" cy="10506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4600"/>
              <a:buFont typeface="Source Sans Pro"/>
              <a:buNone/>
              <a:defRPr sz="46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6"/>
          <p:cNvSpPr txBox="1">
            <a:spLocks noGrp="1"/>
          </p:cNvSpPr>
          <p:nvPr>
            <p:ph type="body" idx="1"/>
          </p:nvPr>
        </p:nvSpPr>
        <p:spPr>
          <a:xfrm>
            <a:off x="549275" y="3736005"/>
            <a:ext cx="8056500" cy="1500300"/>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300"/>
              </a:spcBef>
              <a:spcAft>
                <a:spcPts val="0"/>
              </a:spcAft>
              <a:buSzPts val="1980"/>
              <a:buNone/>
              <a:defRPr sz="1800">
                <a:solidFill>
                  <a:srgbClr val="888888"/>
                </a:solidFill>
              </a:defRPr>
            </a:lvl1pPr>
            <a:lvl2pPr marL="914400" lvl="1" indent="-228600" algn="l">
              <a:lnSpc>
                <a:spcPct val="100000"/>
              </a:lnSpc>
              <a:spcBef>
                <a:spcPts val="600"/>
              </a:spcBef>
              <a:spcAft>
                <a:spcPts val="0"/>
              </a:spcAft>
              <a:buSzPts val="1980"/>
              <a:buNone/>
              <a:defRPr sz="1800">
                <a:solidFill>
                  <a:srgbClr val="888888"/>
                </a:solidFill>
              </a:defRPr>
            </a:lvl2pPr>
            <a:lvl3pPr marL="1371600" lvl="2" indent="-228600" algn="l">
              <a:lnSpc>
                <a:spcPct val="100000"/>
              </a:lnSpc>
              <a:spcBef>
                <a:spcPts val="600"/>
              </a:spcBef>
              <a:spcAft>
                <a:spcPts val="0"/>
              </a:spcAft>
              <a:buSzPts val="1760"/>
              <a:buNone/>
              <a:defRPr sz="1600">
                <a:solidFill>
                  <a:srgbClr val="888888"/>
                </a:solidFill>
              </a:defRPr>
            </a:lvl3pPr>
            <a:lvl4pPr marL="1828800" lvl="3" indent="-228600" algn="l">
              <a:lnSpc>
                <a:spcPct val="100000"/>
              </a:lnSpc>
              <a:spcBef>
                <a:spcPts val="600"/>
              </a:spcBef>
              <a:spcAft>
                <a:spcPts val="0"/>
              </a:spcAft>
              <a:buSzPts val="1540"/>
              <a:buNone/>
              <a:defRPr sz="1400">
                <a:solidFill>
                  <a:srgbClr val="888888"/>
                </a:solidFill>
              </a:defRPr>
            </a:lvl4pPr>
            <a:lvl5pPr marL="2286000" lvl="4" indent="-228600" algn="l">
              <a:lnSpc>
                <a:spcPct val="100000"/>
              </a:lnSpc>
              <a:spcBef>
                <a:spcPts val="600"/>
              </a:spcBef>
              <a:spcAft>
                <a:spcPts val="0"/>
              </a:spcAft>
              <a:buSzPts val="1540"/>
              <a:buNone/>
              <a:defRPr sz="1400">
                <a:solidFill>
                  <a:srgbClr val="888888"/>
                </a:solidFill>
              </a:defRPr>
            </a:lvl5pPr>
            <a:lvl6pPr marL="2743200" lvl="5" indent="-228600" algn="l">
              <a:lnSpc>
                <a:spcPct val="100000"/>
              </a:lnSpc>
              <a:spcBef>
                <a:spcPts val="280"/>
              </a:spcBef>
              <a:spcAft>
                <a:spcPts val="0"/>
              </a:spcAft>
              <a:buSzPts val="1540"/>
              <a:buNone/>
              <a:defRPr sz="1400">
                <a:solidFill>
                  <a:srgbClr val="888888"/>
                </a:solidFill>
              </a:defRPr>
            </a:lvl6pPr>
            <a:lvl7pPr marL="3200400" lvl="6" indent="-228600" algn="l">
              <a:lnSpc>
                <a:spcPct val="100000"/>
              </a:lnSpc>
              <a:spcBef>
                <a:spcPts val="280"/>
              </a:spcBef>
              <a:spcAft>
                <a:spcPts val="0"/>
              </a:spcAft>
              <a:buSzPts val="1540"/>
              <a:buNone/>
              <a:defRPr sz="1400">
                <a:solidFill>
                  <a:srgbClr val="888888"/>
                </a:solidFill>
              </a:defRPr>
            </a:lvl7pPr>
            <a:lvl8pPr marL="3657600" lvl="7" indent="-228600" algn="l">
              <a:lnSpc>
                <a:spcPct val="100000"/>
              </a:lnSpc>
              <a:spcBef>
                <a:spcPts val="280"/>
              </a:spcBef>
              <a:spcAft>
                <a:spcPts val="0"/>
              </a:spcAft>
              <a:buSzPts val="1540"/>
              <a:buNone/>
              <a:defRPr sz="1400">
                <a:solidFill>
                  <a:srgbClr val="888888"/>
                </a:solidFill>
              </a:defRPr>
            </a:lvl8pPr>
            <a:lvl9pPr marL="4114800" lvl="8" indent="-228600" algn="l">
              <a:lnSpc>
                <a:spcPct val="100000"/>
              </a:lnSpc>
              <a:spcBef>
                <a:spcPts val="280"/>
              </a:spcBef>
              <a:spcAft>
                <a:spcPts val="0"/>
              </a:spcAft>
              <a:buSzPts val="1540"/>
              <a:buNone/>
              <a:defRPr sz="1400">
                <a:solidFill>
                  <a:srgbClr val="888888"/>
                </a:solidFill>
              </a:defRPr>
            </a:lvl9pPr>
          </a:lstStyle>
          <a:p>
            <a:endParaRPr/>
          </a:p>
        </p:txBody>
      </p:sp>
      <p:sp>
        <p:nvSpPr>
          <p:cNvPr id="31" name="Google Shape;31;p66"/>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32" name="Google Shape;32;p66"/>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33" name="Google Shape;33;p66"/>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19731565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67"/>
          <p:cNvSpPr txBox="1">
            <a:spLocks noGrp="1"/>
          </p:cNvSpPr>
          <p:nvPr>
            <p:ph type="title"/>
          </p:nvPr>
        </p:nvSpPr>
        <p:spPr>
          <a:xfrm>
            <a:off x="549213" y="1049801"/>
            <a:ext cx="8042400" cy="1337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7"/>
          <p:cNvSpPr txBox="1">
            <a:spLocks noGrp="1"/>
          </p:cNvSpPr>
          <p:nvPr>
            <p:ph type="body" idx="1"/>
          </p:nvPr>
        </p:nvSpPr>
        <p:spPr>
          <a:xfrm>
            <a:off x="549275"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54329" algn="l">
              <a:lnSpc>
                <a:spcPct val="100000"/>
              </a:lnSpc>
              <a:spcBef>
                <a:spcPts val="360"/>
              </a:spcBef>
              <a:spcAft>
                <a:spcPts val="0"/>
              </a:spcAft>
              <a:buSzPts val="1980"/>
              <a:buChar char="⚫"/>
              <a:defRPr sz="1800"/>
            </a:lvl6pPr>
            <a:lvl7pPr marL="3200400" lvl="6" indent="-354329" algn="l">
              <a:lnSpc>
                <a:spcPct val="100000"/>
              </a:lnSpc>
              <a:spcBef>
                <a:spcPts val="360"/>
              </a:spcBef>
              <a:spcAft>
                <a:spcPts val="0"/>
              </a:spcAft>
              <a:buSzPts val="1980"/>
              <a:buChar char="⚫"/>
              <a:defRPr sz="1800"/>
            </a:lvl7pPr>
            <a:lvl8pPr marL="3657600" lvl="7" indent="-354329" algn="l">
              <a:lnSpc>
                <a:spcPct val="100000"/>
              </a:lnSpc>
              <a:spcBef>
                <a:spcPts val="360"/>
              </a:spcBef>
              <a:spcAft>
                <a:spcPts val="0"/>
              </a:spcAft>
              <a:buSzPts val="1980"/>
              <a:buChar char="⚫"/>
              <a:defRPr sz="1800"/>
            </a:lvl8pPr>
            <a:lvl9pPr marL="4114800" lvl="8" indent="-354329" algn="l">
              <a:lnSpc>
                <a:spcPct val="100000"/>
              </a:lnSpc>
              <a:spcBef>
                <a:spcPts val="360"/>
              </a:spcBef>
              <a:spcAft>
                <a:spcPts val="0"/>
              </a:spcAft>
              <a:buSzPts val="1980"/>
              <a:buChar char="⚫"/>
              <a:defRPr sz="1800"/>
            </a:lvl9pPr>
          </a:lstStyle>
          <a:p>
            <a:endParaRPr/>
          </a:p>
        </p:txBody>
      </p:sp>
      <p:sp>
        <p:nvSpPr>
          <p:cNvPr id="41" name="Google Shape;41;p67"/>
          <p:cNvSpPr txBox="1">
            <a:spLocks noGrp="1"/>
          </p:cNvSpPr>
          <p:nvPr>
            <p:ph type="body" idx="2"/>
          </p:nvPr>
        </p:nvSpPr>
        <p:spPr>
          <a:xfrm>
            <a:off x="4751071" y="1600201"/>
            <a:ext cx="3840480" cy="4343400"/>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54329" algn="l">
              <a:lnSpc>
                <a:spcPct val="100000"/>
              </a:lnSpc>
              <a:spcBef>
                <a:spcPts val="360"/>
              </a:spcBef>
              <a:spcAft>
                <a:spcPts val="0"/>
              </a:spcAft>
              <a:buSzPts val="1980"/>
              <a:buChar char="⚫"/>
              <a:defRPr sz="1800"/>
            </a:lvl6pPr>
            <a:lvl7pPr marL="3200400" lvl="6" indent="-354329" algn="l">
              <a:lnSpc>
                <a:spcPct val="100000"/>
              </a:lnSpc>
              <a:spcBef>
                <a:spcPts val="360"/>
              </a:spcBef>
              <a:spcAft>
                <a:spcPts val="0"/>
              </a:spcAft>
              <a:buSzPts val="1980"/>
              <a:buChar char="⚫"/>
              <a:defRPr sz="1800"/>
            </a:lvl7pPr>
            <a:lvl8pPr marL="3657600" lvl="7" indent="-354329" algn="l">
              <a:lnSpc>
                <a:spcPct val="100000"/>
              </a:lnSpc>
              <a:spcBef>
                <a:spcPts val="360"/>
              </a:spcBef>
              <a:spcAft>
                <a:spcPts val="0"/>
              </a:spcAft>
              <a:buSzPts val="1980"/>
              <a:buChar char="⚫"/>
              <a:defRPr sz="1800"/>
            </a:lvl8pPr>
            <a:lvl9pPr marL="4114800" lvl="8" indent="-354329" algn="l">
              <a:lnSpc>
                <a:spcPct val="100000"/>
              </a:lnSpc>
              <a:spcBef>
                <a:spcPts val="360"/>
              </a:spcBef>
              <a:spcAft>
                <a:spcPts val="0"/>
              </a:spcAft>
              <a:buSzPts val="1980"/>
              <a:buChar char="⚫"/>
              <a:defRPr sz="1800"/>
            </a:lvl9pPr>
          </a:lstStyle>
          <a:p>
            <a:endParaRPr/>
          </a:p>
        </p:txBody>
      </p:sp>
      <p:sp>
        <p:nvSpPr>
          <p:cNvPr id="42" name="Google Shape;42;p67"/>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43" name="Google Shape;43;p67"/>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44" name="Google Shape;44;p67"/>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094896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45"/>
        <p:cNvGrpSpPr/>
        <p:nvPr/>
      </p:nvGrpSpPr>
      <p:grpSpPr>
        <a:xfrm>
          <a:off x="0" y="0"/>
          <a:ext cx="0" cy="0"/>
          <a:chOff x="0" y="0"/>
          <a:chExt cx="0" cy="0"/>
        </a:xfrm>
      </p:grpSpPr>
      <p:sp>
        <p:nvSpPr>
          <p:cNvPr id="46" name="Google Shape;46;p68"/>
          <p:cNvSpPr/>
          <p:nvPr/>
        </p:nvSpPr>
        <p:spPr>
          <a:xfrm>
            <a:off x="1328166" y="1295400"/>
            <a:ext cx="6487668" cy="315288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019"/>
              </a:srgbClr>
            </a:outerShdw>
          </a:effectLst>
        </p:spPr>
        <p:txBody>
          <a:bodyPr spcFirstLastPara="1" wrap="square" lIns="91425" tIns="45700" rIns="91425" bIns="45700" anchor="t" anchorCtr="0">
            <a:normAutofit/>
          </a:bodyPr>
          <a:lstStyle/>
          <a:p>
            <a:pPr>
              <a:buClr>
                <a:srgbClr val="B86EB8"/>
              </a:buClr>
              <a:buSzPts val="3520"/>
              <a:buFont typeface="Noto Sans Symbols"/>
              <a:buNone/>
            </a:pPr>
            <a:endParaRPr sz="3200">
              <a:solidFill>
                <a:srgbClr val="595959"/>
              </a:solidFill>
              <a:latin typeface="Source Sans Pro"/>
              <a:ea typeface="Source Sans Pro"/>
              <a:cs typeface="Source Sans Pro"/>
              <a:sym typeface="Source Sans Pro"/>
            </a:endParaRPr>
          </a:p>
        </p:txBody>
      </p:sp>
      <p:sp>
        <p:nvSpPr>
          <p:cNvPr id="47" name="Google Shape;47;p68"/>
          <p:cNvSpPr txBox="1">
            <a:spLocks noGrp="1"/>
          </p:cNvSpPr>
          <p:nvPr>
            <p:ph type="ctrTitle"/>
          </p:nvPr>
        </p:nvSpPr>
        <p:spPr>
          <a:xfrm>
            <a:off x="1322921" y="1523999"/>
            <a:ext cx="6498158" cy="1724867"/>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B86EB8"/>
              </a:buClr>
              <a:buSzPts val="5060"/>
              <a:buFont typeface="Noto Sans Symbols"/>
              <a:buNone/>
              <a:defRPr sz="4600">
                <a:solidFill>
                  <a:schemeClr val="accent1"/>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8"/>
          <p:cNvSpPr txBox="1">
            <a:spLocks noGrp="1"/>
          </p:cNvSpPr>
          <p:nvPr>
            <p:ph type="subTitle" idx="1"/>
          </p:nvPr>
        </p:nvSpPr>
        <p:spPr>
          <a:xfrm>
            <a:off x="1322921" y="3299012"/>
            <a:ext cx="6498159" cy="91664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Clr>
                <a:srgbClr val="B86EB8"/>
              </a:buClr>
              <a:buSzPts val="1980"/>
              <a:buFont typeface="Noto Sans Symbols"/>
              <a:buNone/>
              <a:defRPr sz="1800">
                <a:solidFill>
                  <a:srgbClr val="888888"/>
                </a:solidFill>
                <a:latin typeface="Source Sans Pro"/>
                <a:ea typeface="Source Sans Pro"/>
                <a:cs typeface="Source Sans Pro"/>
                <a:sym typeface="Source Sans Pro"/>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49" name="Google Shape;49;p68"/>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50" name="Google Shape;50;p68"/>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51" name="Google Shape;51;p68"/>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118381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52"/>
        <p:cNvGrpSpPr/>
        <p:nvPr/>
      </p:nvGrpSpPr>
      <p:grpSpPr>
        <a:xfrm>
          <a:off x="0" y="0"/>
          <a:ext cx="0" cy="0"/>
          <a:chOff x="0" y="0"/>
          <a:chExt cx="0" cy="0"/>
        </a:xfrm>
      </p:grpSpPr>
      <p:sp>
        <p:nvSpPr>
          <p:cNvPr id="53" name="Google Shape;53;p69"/>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9"/>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SzPts val="1980"/>
              <a:buNone/>
              <a:defRPr sz="1800">
                <a:solidFill>
                  <a:srgbClr val="888888"/>
                </a:solidFill>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55" name="Google Shape;55;p69"/>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56" name="Google Shape;56;p6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57" name="Google Shape;57;p69"/>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
        <p:nvSpPr>
          <p:cNvPr id="58" name="Google Shape;58;p69"/>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019"/>
              </a:srgbClr>
            </a:outerShdw>
          </a:effectLst>
        </p:spPr>
      </p:sp>
    </p:spTree>
    <p:extLst>
      <p:ext uri="{BB962C8B-B14F-4D97-AF65-F5344CB8AC3E}">
        <p14:creationId xmlns:p14="http://schemas.microsoft.com/office/powerpoint/2010/main" val="1376702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9"/>
        <p:cNvGrpSpPr/>
        <p:nvPr/>
      </p:nvGrpSpPr>
      <p:grpSpPr>
        <a:xfrm>
          <a:off x="0" y="0"/>
          <a:ext cx="0" cy="0"/>
          <a:chOff x="0" y="0"/>
          <a:chExt cx="0" cy="0"/>
        </a:xfrm>
      </p:grpSpPr>
      <p:sp>
        <p:nvSpPr>
          <p:cNvPr id="60" name="Google Shape;60;p70"/>
          <p:cNvSpPr txBox="1">
            <a:spLocks noGrp="1"/>
          </p:cNvSpPr>
          <p:nvPr>
            <p:ph type="title"/>
          </p:nvPr>
        </p:nvSpPr>
        <p:spPr>
          <a:xfrm>
            <a:off x="549213" y="1049801"/>
            <a:ext cx="8042400" cy="1337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4600"/>
              <a:buFont typeface="Source Sans Pr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0"/>
          <p:cNvSpPr txBox="1">
            <a:spLocks noGrp="1"/>
          </p:cNvSpPr>
          <p:nvPr>
            <p:ph type="body" idx="1"/>
          </p:nvPr>
        </p:nvSpPr>
        <p:spPr>
          <a:xfrm>
            <a:off x="549274"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SzPts val="2640"/>
              <a:buNone/>
              <a:defRPr sz="2400" b="0">
                <a:solidFill>
                  <a:srgbClr val="B86EB8"/>
                </a:solidFill>
              </a:defRPr>
            </a:lvl1pPr>
            <a:lvl2pPr marL="914400" lvl="1" indent="-228600" algn="l">
              <a:lnSpc>
                <a:spcPct val="100000"/>
              </a:lnSpc>
              <a:spcBef>
                <a:spcPts val="600"/>
              </a:spcBef>
              <a:spcAft>
                <a:spcPts val="0"/>
              </a:spcAft>
              <a:buSzPts val="2200"/>
              <a:buNone/>
              <a:defRPr sz="2000" b="1"/>
            </a:lvl2pPr>
            <a:lvl3pPr marL="1371600" lvl="2" indent="-228600" algn="l">
              <a:lnSpc>
                <a:spcPct val="100000"/>
              </a:lnSpc>
              <a:spcBef>
                <a:spcPts val="600"/>
              </a:spcBef>
              <a:spcAft>
                <a:spcPts val="0"/>
              </a:spcAft>
              <a:buSzPts val="1980"/>
              <a:buNone/>
              <a:defRPr sz="1800" b="1"/>
            </a:lvl3pPr>
            <a:lvl4pPr marL="1828800" lvl="3" indent="-228600" algn="l">
              <a:lnSpc>
                <a:spcPct val="100000"/>
              </a:lnSpc>
              <a:spcBef>
                <a:spcPts val="600"/>
              </a:spcBef>
              <a:spcAft>
                <a:spcPts val="0"/>
              </a:spcAft>
              <a:buSzPts val="1760"/>
              <a:buNone/>
              <a:defRPr sz="1600" b="1"/>
            </a:lvl4pPr>
            <a:lvl5pPr marL="2286000" lvl="4" indent="-228600" algn="l">
              <a:lnSpc>
                <a:spcPct val="100000"/>
              </a:lnSpc>
              <a:spcBef>
                <a:spcPts val="600"/>
              </a:spcBef>
              <a:spcAft>
                <a:spcPts val="0"/>
              </a:spcAft>
              <a:buSzPts val="1760"/>
              <a:buNone/>
              <a:defRPr sz="1600" b="1"/>
            </a:lvl5pPr>
            <a:lvl6pPr marL="2743200" lvl="5" indent="-228600" algn="l">
              <a:lnSpc>
                <a:spcPct val="100000"/>
              </a:lnSpc>
              <a:spcBef>
                <a:spcPts val="320"/>
              </a:spcBef>
              <a:spcAft>
                <a:spcPts val="0"/>
              </a:spcAft>
              <a:buSzPts val="1760"/>
              <a:buNone/>
              <a:defRPr sz="1600" b="1"/>
            </a:lvl6pPr>
            <a:lvl7pPr marL="3200400" lvl="6" indent="-228600" algn="l">
              <a:lnSpc>
                <a:spcPct val="100000"/>
              </a:lnSpc>
              <a:spcBef>
                <a:spcPts val="320"/>
              </a:spcBef>
              <a:spcAft>
                <a:spcPts val="0"/>
              </a:spcAft>
              <a:buSzPts val="1760"/>
              <a:buNone/>
              <a:defRPr sz="1600" b="1"/>
            </a:lvl7pPr>
            <a:lvl8pPr marL="3657600" lvl="7" indent="-228600" algn="l">
              <a:lnSpc>
                <a:spcPct val="100000"/>
              </a:lnSpc>
              <a:spcBef>
                <a:spcPts val="320"/>
              </a:spcBef>
              <a:spcAft>
                <a:spcPts val="0"/>
              </a:spcAft>
              <a:buSzPts val="1760"/>
              <a:buNone/>
              <a:defRPr sz="1600" b="1"/>
            </a:lvl8pPr>
            <a:lvl9pPr marL="4114800" lvl="8" indent="-228600" algn="l">
              <a:lnSpc>
                <a:spcPct val="100000"/>
              </a:lnSpc>
              <a:spcBef>
                <a:spcPts val="320"/>
              </a:spcBef>
              <a:spcAft>
                <a:spcPts val="0"/>
              </a:spcAft>
              <a:buSzPts val="1760"/>
              <a:buNone/>
              <a:defRPr sz="1600" b="1"/>
            </a:lvl9pPr>
          </a:lstStyle>
          <a:p>
            <a:endParaRPr/>
          </a:p>
        </p:txBody>
      </p:sp>
      <p:sp>
        <p:nvSpPr>
          <p:cNvPr id="62" name="Google Shape;62;p70"/>
          <p:cNvSpPr txBox="1">
            <a:spLocks noGrp="1"/>
          </p:cNvSpPr>
          <p:nvPr>
            <p:ph type="body" idx="2"/>
          </p:nvPr>
        </p:nvSpPr>
        <p:spPr>
          <a:xfrm>
            <a:off x="549274"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40360" algn="l">
              <a:lnSpc>
                <a:spcPct val="100000"/>
              </a:lnSpc>
              <a:spcBef>
                <a:spcPts val="320"/>
              </a:spcBef>
              <a:spcAft>
                <a:spcPts val="0"/>
              </a:spcAft>
              <a:buSzPts val="1760"/>
              <a:buChar char="⚫"/>
              <a:defRPr sz="1600"/>
            </a:lvl6pPr>
            <a:lvl7pPr marL="3200400" lvl="6" indent="-340360" algn="l">
              <a:lnSpc>
                <a:spcPct val="100000"/>
              </a:lnSpc>
              <a:spcBef>
                <a:spcPts val="320"/>
              </a:spcBef>
              <a:spcAft>
                <a:spcPts val="0"/>
              </a:spcAft>
              <a:buSzPts val="1760"/>
              <a:buChar char="⚫"/>
              <a:defRPr sz="1600"/>
            </a:lvl7pPr>
            <a:lvl8pPr marL="3657600" lvl="7" indent="-340359" algn="l">
              <a:lnSpc>
                <a:spcPct val="100000"/>
              </a:lnSpc>
              <a:spcBef>
                <a:spcPts val="320"/>
              </a:spcBef>
              <a:spcAft>
                <a:spcPts val="0"/>
              </a:spcAft>
              <a:buSzPts val="1760"/>
              <a:buChar char="⚫"/>
              <a:defRPr sz="1600"/>
            </a:lvl8pPr>
            <a:lvl9pPr marL="4114800" lvl="8" indent="-340359" algn="l">
              <a:lnSpc>
                <a:spcPct val="100000"/>
              </a:lnSpc>
              <a:spcBef>
                <a:spcPts val="320"/>
              </a:spcBef>
              <a:spcAft>
                <a:spcPts val="0"/>
              </a:spcAft>
              <a:buSzPts val="1760"/>
              <a:buChar char="⚫"/>
              <a:defRPr sz="1600"/>
            </a:lvl9pPr>
          </a:lstStyle>
          <a:p>
            <a:endParaRPr/>
          </a:p>
        </p:txBody>
      </p:sp>
      <p:sp>
        <p:nvSpPr>
          <p:cNvPr id="63" name="Google Shape;63;p70"/>
          <p:cNvSpPr txBox="1">
            <a:spLocks noGrp="1"/>
          </p:cNvSpPr>
          <p:nvPr>
            <p:ph type="body" idx="3"/>
          </p:nvPr>
        </p:nvSpPr>
        <p:spPr>
          <a:xfrm>
            <a:off x="4751070" y="1453224"/>
            <a:ext cx="3840480" cy="750887"/>
          </a:xfrm>
          <a:prstGeom prst="rect">
            <a:avLst/>
          </a:prstGeom>
          <a:noFill/>
          <a:ln>
            <a:noFill/>
          </a:ln>
        </p:spPr>
        <p:txBody>
          <a:bodyPr spcFirstLastPara="1" wrap="square" lIns="91425" tIns="45700" rIns="91425" bIns="45700" anchor="b" anchorCtr="0">
            <a:noAutofit/>
          </a:bodyPr>
          <a:lstStyle>
            <a:lvl1pPr marL="457200" lvl="0" indent="-228600" algn="ctr">
              <a:lnSpc>
                <a:spcPct val="100000"/>
              </a:lnSpc>
              <a:spcBef>
                <a:spcPts val="0"/>
              </a:spcBef>
              <a:spcAft>
                <a:spcPts val="0"/>
              </a:spcAft>
              <a:buSzPts val="2640"/>
              <a:buNone/>
              <a:defRPr sz="2400" b="0">
                <a:solidFill>
                  <a:srgbClr val="B86EB8"/>
                </a:solidFill>
              </a:defRPr>
            </a:lvl1pPr>
            <a:lvl2pPr marL="914400" lvl="1" indent="-228600" algn="l">
              <a:lnSpc>
                <a:spcPct val="100000"/>
              </a:lnSpc>
              <a:spcBef>
                <a:spcPts val="600"/>
              </a:spcBef>
              <a:spcAft>
                <a:spcPts val="0"/>
              </a:spcAft>
              <a:buSzPts val="2200"/>
              <a:buNone/>
              <a:defRPr sz="2000" b="1"/>
            </a:lvl2pPr>
            <a:lvl3pPr marL="1371600" lvl="2" indent="-228600" algn="l">
              <a:lnSpc>
                <a:spcPct val="100000"/>
              </a:lnSpc>
              <a:spcBef>
                <a:spcPts val="600"/>
              </a:spcBef>
              <a:spcAft>
                <a:spcPts val="0"/>
              </a:spcAft>
              <a:buSzPts val="1980"/>
              <a:buNone/>
              <a:defRPr sz="1800" b="1"/>
            </a:lvl3pPr>
            <a:lvl4pPr marL="1828800" lvl="3" indent="-228600" algn="l">
              <a:lnSpc>
                <a:spcPct val="100000"/>
              </a:lnSpc>
              <a:spcBef>
                <a:spcPts val="600"/>
              </a:spcBef>
              <a:spcAft>
                <a:spcPts val="0"/>
              </a:spcAft>
              <a:buSzPts val="1760"/>
              <a:buNone/>
              <a:defRPr sz="1600" b="1"/>
            </a:lvl4pPr>
            <a:lvl5pPr marL="2286000" lvl="4" indent="-228600" algn="l">
              <a:lnSpc>
                <a:spcPct val="100000"/>
              </a:lnSpc>
              <a:spcBef>
                <a:spcPts val="600"/>
              </a:spcBef>
              <a:spcAft>
                <a:spcPts val="0"/>
              </a:spcAft>
              <a:buSzPts val="1760"/>
              <a:buNone/>
              <a:defRPr sz="1600" b="1"/>
            </a:lvl5pPr>
            <a:lvl6pPr marL="2743200" lvl="5" indent="-228600" algn="l">
              <a:lnSpc>
                <a:spcPct val="100000"/>
              </a:lnSpc>
              <a:spcBef>
                <a:spcPts val="320"/>
              </a:spcBef>
              <a:spcAft>
                <a:spcPts val="0"/>
              </a:spcAft>
              <a:buSzPts val="1760"/>
              <a:buNone/>
              <a:defRPr sz="1600" b="1"/>
            </a:lvl6pPr>
            <a:lvl7pPr marL="3200400" lvl="6" indent="-228600" algn="l">
              <a:lnSpc>
                <a:spcPct val="100000"/>
              </a:lnSpc>
              <a:spcBef>
                <a:spcPts val="320"/>
              </a:spcBef>
              <a:spcAft>
                <a:spcPts val="0"/>
              </a:spcAft>
              <a:buSzPts val="1760"/>
              <a:buNone/>
              <a:defRPr sz="1600" b="1"/>
            </a:lvl7pPr>
            <a:lvl8pPr marL="3657600" lvl="7" indent="-228600" algn="l">
              <a:lnSpc>
                <a:spcPct val="100000"/>
              </a:lnSpc>
              <a:spcBef>
                <a:spcPts val="320"/>
              </a:spcBef>
              <a:spcAft>
                <a:spcPts val="0"/>
              </a:spcAft>
              <a:buSzPts val="1760"/>
              <a:buNone/>
              <a:defRPr sz="1600" b="1"/>
            </a:lvl8pPr>
            <a:lvl9pPr marL="4114800" lvl="8" indent="-228600" algn="l">
              <a:lnSpc>
                <a:spcPct val="100000"/>
              </a:lnSpc>
              <a:spcBef>
                <a:spcPts val="320"/>
              </a:spcBef>
              <a:spcAft>
                <a:spcPts val="0"/>
              </a:spcAft>
              <a:buSzPts val="1760"/>
              <a:buNone/>
              <a:defRPr sz="1600" b="1"/>
            </a:lvl9pPr>
          </a:lstStyle>
          <a:p>
            <a:endParaRPr/>
          </a:p>
        </p:txBody>
      </p:sp>
      <p:sp>
        <p:nvSpPr>
          <p:cNvPr id="64" name="Google Shape;64;p70"/>
          <p:cNvSpPr txBox="1">
            <a:spLocks noGrp="1"/>
          </p:cNvSpPr>
          <p:nvPr>
            <p:ph type="body" idx="4"/>
          </p:nvPr>
        </p:nvSpPr>
        <p:spPr>
          <a:xfrm>
            <a:off x="4751070" y="2347415"/>
            <a:ext cx="3840480" cy="3596185"/>
          </a:xfrm>
          <a:prstGeom prst="rect">
            <a:avLst/>
          </a:prstGeom>
          <a:noFill/>
          <a:ln>
            <a:noFill/>
          </a:ln>
        </p:spPr>
        <p:txBody>
          <a:bodyPr spcFirstLastPara="1" wrap="square" lIns="91425" tIns="45700" rIns="91425" bIns="45700" anchor="t" anchorCtr="0">
            <a:normAutofit/>
          </a:bodyPr>
          <a:lstStyle>
            <a:lvl1pPr marL="457200" lvl="0" indent="-368300" algn="l">
              <a:lnSpc>
                <a:spcPct val="100000"/>
              </a:lnSpc>
              <a:spcBef>
                <a:spcPts val="1600"/>
              </a:spcBef>
              <a:spcAft>
                <a:spcPts val="0"/>
              </a:spcAft>
              <a:buSzPts val="2200"/>
              <a:buChar char="⚫"/>
              <a:defRPr sz="2000"/>
            </a:lvl1pPr>
            <a:lvl2pPr marL="914400" lvl="1" indent="-354330" algn="l">
              <a:lnSpc>
                <a:spcPct val="100000"/>
              </a:lnSpc>
              <a:spcBef>
                <a:spcPts val="600"/>
              </a:spcBef>
              <a:spcAft>
                <a:spcPts val="0"/>
              </a:spcAft>
              <a:buSzPts val="1980"/>
              <a:buChar char="⚫"/>
              <a:defRPr sz="18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40360" algn="l">
              <a:lnSpc>
                <a:spcPct val="100000"/>
              </a:lnSpc>
              <a:spcBef>
                <a:spcPts val="320"/>
              </a:spcBef>
              <a:spcAft>
                <a:spcPts val="0"/>
              </a:spcAft>
              <a:buSzPts val="1760"/>
              <a:buChar char="⚫"/>
              <a:defRPr sz="1600"/>
            </a:lvl6pPr>
            <a:lvl7pPr marL="3200400" lvl="6" indent="-340360" algn="l">
              <a:lnSpc>
                <a:spcPct val="100000"/>
              </a:lnSpc>
              <a:spcBef>
                <a:spcPts val="320"/>
              </a:spcBef>
              <a:spcAft>
                <a:spcPts val="0"/>
              </a:spcAft>
              <a:buSzPts val="1760"/>
              <a:buChar char="⚫"/>
              <a:defRPr sz="1600"/>
            </a:lvl7pPr>
            <a:lvl8pPr marL="3657600" lvl="7" indent="-340359" algn="l">
              <a:lnSpc>
                <a:spcPct val="100000"/>
              </a:lnSpc>
              <a:spcBef>
                <a:spcPts val="320"/>
              </a:spcBef>
              <a:spcAft>
                <a:spcPts val="0"/>
              </a:spcAft>
              <a:buSzPts val="1760"/>
              <a:buChar char="⚫"/>
              <a:defRPr sz="1600"/>
            </a:lvl8pPr>
            <a:lvl9pPr marL="4114800" lvl="8" indent="-340359" algn="l">
              <a:lnSpc>
                <a:spcPct val="100000"/>
              </a:lnSpc>
              <a:spcBef>
                <a:spcPts val="320"/>
              </a:spcBef>
              <a:spcAft>
                <a:spcPts val="0"/>
              </a:spcAft>
              <a:buSzPts val="1760"/>
              <a:buChar char="⚫"/>
              <a:defRPr sz="1600"/>
            </a:lvl9pPr>
          </a:lstStyle>
          <a:p>
            <a:endParaRPr/>
          </a:p>
        </p:txBody>
      </p:sp>
      <p:sp>
        <p:nvSpPr>
          <p:cNvPr id="65" name="Google Shape;65;p70"/>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66" name="Google Shape;66;p70"/>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67" name="Google Shape;67;p70"/>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1297275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8"/>
        <p:cNvGrpSpPr/>
        <p:nvPr/>
      </p:nvGrpSpPr>
      <p:grpSpPr>
        <a:xfrm>
          <a:off x="0" y="0"/>
          <a:ext cx="0" cy="0"/>
          <a:chOff x="0" y="0"/>
          <a:chExt cx="0" cy="0"/>
        </a:xfrm>
      </p:grpSpPr>
      <p:sp>
        <p:nvSpPr>
          <p:cNvPr id="69" name="Google Shape;69;p71"/>
          <p:cNvSpPr txBox="1">
            <a:spLocks noGrp="1"/>
          </p:cNvSpPr>
          <p:nvPr>
            <p:ph type="title"/>
          </p:nvPr>
        </p:nvSpPr>
        <p:spPr>
          <a:xfrm>
            <a:off x="533399" y="611872"/>
            <a:ext cx="3840480" cy="11620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3600"/>
              <a:buFont typeface="Source Sans Pro"/>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1"/>
          <p:cNvSpPr txBox="1">
            <a:spLocks noGrp="1"/>
          </p:cNvSpPr>
          <p:nvPr>
            <p:ph type="body" idx="1"/>
          </p:nvPr>
        </p:nvSpPr>
        <p:spPr>
          <a:xfrm>
            <a:off x="4742824" y="368300"/>
            <a:ext cx="3840480" cy="5575300"/>
          </a:xfrm>
          <a:prstGeom prst="rect">
            <a:avLst/>
          </a:prstGeom>
          <a:noFill/>
          <a:ln>
            <a:noFill/>
          </a:ln>
        </p:spPr>
        <p:txBody>
          <a:bodyPr spcFirstLastPara="1" wrap="square" lIns="91425" tIns="45700" rIns="91425" bIns="45700" anchor="t" anchorCtr="0">
            <a:normAutofit/>
          </a:bodyPr>
          <a:lstStyle>
            <a:lvl1pPr marL="457200" lvl="0" indent="-382270" algn="l">
              <a:lnSpc>
                <a:spcPct val="100000"/>
              </a:lnSpc>
              <a:spcBef>
                <a:spcPts val="2000"/>
              </a:spcBef>
              <a:spcAft>
                <a:spcPts val="0"/>
              </a:spcAft>
              <a:buSzPts val="2420"/>
              <a:buChar char="⚫"/>
              <a:defRPr sz="2200"/>
            </a:lvl1pPr>
            <a:lvl2pPr marL="914400" lvl="1" indent="-368300" algn="l">
              <a:lnSpc>
                <a:spcPct val="100000"/>
              </a:lnSpc>
              <a:spcBef>
                <a:spcPts val="600"/>
              </a:spcBef>
              <a:spcAft>
                <a:spcPts val="0"/>
              </a:spcAft>
              <a:buSzPts val="2200"/>
              <a:buChar char="⚫"/>
              <a:defRPr sz="2000"/>
            </a:lvl2pPr>
            <a:lvl3pPr marL="1371600" lvl="2" indent="-354330" algn="l">
              <a:lnSpc>
                <a:spcPct val="100000"/>
              </a:lnSpc>
              <a:spcBef>
                <a:spcPts val="600"/>
              </a:spcBef>
              <a:spcAft>
                <a:spcPts val="0"/>
              </a:spcAft>
              <a:buSzPts val="1980"/>
              <a:buChar char="⚫"/>
              <a:defRPr sz="1800"/>
            </a:lvl3pPr>
            <a:lvl4pPr marL="1828800" lvl="3" indent="-354330" algn="l">
              <a:lnSpc>
                <a:spcPct val="100000"/>
              </a:lnSpc>
              <a:spcBef>
                <a:spcPts val="600"/>
              </a:spcBef>
              <a:spcAft>
                <a:spcPts val="0"/>
              </a:spcAft>
              <a:buSzPts val="1980"/>
              <a:buChar char="⚫"/>
              <a:defRPr sz="1800"/>
            </a:lvl4pPr>
            <a:lvl5pPr marL="2286000" lvl="4" indent="-354329" algn="l">
              <a:lnSpc>
                <a:spcPct val="100000"/>
              </a:lnSpc>
              <a:spcBef>
                <a:spcPts val="600"/>
              </a:spcBef>
              <a:spcAft>
                <a:spcPts val="0"/>
              </a:spcAft>
              <a:buSzPts val="1980"/>
              <a:buChar char="⚫"/>
              <a:defRPr sz="1800"/>
            </a:lvl5pPr>
            <a:lvl6pPr marL="2743200" lvl="5" indent="-368300" algn="l">
              <a:lnSpc>
                <a:spcPct val="100000"/>
              </a:lnSpc>
              <a:spcBef>
                <a:spcPts val="400"/>
              </a:spcBef>
              <a:spcAft>
                <a:spcPts val="0"/>
              </a:spcAft>
              <a:buSzPts val="2200"/>
              <a:buChar char="⚫"/>
              <a:defRPr sz="2000"/>
            </a:lvl6pPr>
            <a:lvl7pPr marL="3200400" lvl="6" indent="-368300" algn="l">
              <a:lnSpc>
                <a:spcPct val="100000"/>
              </a:lnSpc>
              <a:spcBef>
                <a:spcPts val="400"/>
              </a:spcBef>
              <a:spcAft>
                <a:spcPts val="0"/>
              </a:spcAft>
              <a:buSzPts val="2200"/>
              <a:buChar char="⚫"/>
              <a:defRPr sz="2000"/>
            </a:lvl7pPr>
            <a:lvl8pPr marL="3657600" lvl="7" indent="-368300" algn="l">
              <a:lnSpc>
                <a:spcPct val="100000"/>
              </a:lnSpc>
              <a:spcBef>
                <a:spcPts val="400"/>
              </a:spcBef>
              <a:spcAft>
                <a:spcPts val="0"/>
              </a:spcAft>
              <a:buSzPts val="2200"/>
              <a:buChar char="⚫"/>
              <a:defRPr sz="2000"/>
            </a:lvl8pPr>
            <a:lvl9pPr marL="4114800" lvl="8" indent="-368300" algn="l">
              <a:lnSpc>
                <a:spcPct val="100000"/>
              </a:lnSpc>
              <a:spcBef>
                <a:spcPts val="400"/>
              </a:spcBef>
              <a:spcAft>
                <a:spcPts val="0"/>
              </a:spcAft>
              <a:buSzPts val="2200"/>
              <a:buChar char="⚫"/>
              <a:defRPr sz="2000"/>
            </a:lvl9pPr>
          </a:lstStyle>
          <a:p>
            <a:endParaRPr/>
          </a:p>
        </p:txBody>
      </p:sp>
      <p:sp>
        <p:nvSpPr>
          <p:cNvPr id="71" name="Google Shape;71;p71"/>
          <p:cNvSpPr txBox="1">
            <a:spLocks noGrp="1"/>
          </p:cNvSpPr>
          <p:nvPr>
            <p:ph type="body" idx="2"/>
          </p:nvPr>
        </p:nvSpPr>
        <p:spPr>
          <a:xfrm>
            <a:off x="533399" y="1787856"/>
            <a:ext cx="3840480" cy="372015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72" name="Google Shape;72;p71"/>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73" name="Google Shape;73;p71"/>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74" name="Google Shape;74;p71"/>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90397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2107234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5"/>
        <p:cNvGrpSpPr/>
        <p:nvPr/>
      </p:nvGrpSpPr>
      <p:grpSpPr>
        <a:xfrm>
          <a:off x="0" y="0"/>
          <a:ext cx="0" cy="0"/>
          <a:chOff x="0" y="0"/>
          <a:chExt cx="0" cy="0"/>
        </a:xfrm>
      </p:grpSpPr>
      <p:sp>
        <p:nvSpPr>
          <p:cNvPr id="76" name="Google Shape;76;p72"/>
          <p:cNvSpPr txBox="1">
            <a:spLocks noGrp="1"/>
          </p:cNvSpPr>
          <p:nvPr>
            <p:ph type="title"/>
          </p:nvPr>
        </p:nvSpPr>
        <p:spPr>
          <a:xfrm>
            <a:off x="533398" y="611872"/>
            <a:ext cx="4079545" cy="116205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3600"/>
              <a:buFont typeface="Source Sans Pro"/>
              <a:buNone/>
              <a:defRPr sz="36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2"/>
          <p:cNvSpPr txBox="1">
            <a:spLocks noGrp="1"/>
          </p:cNvSpPr>
          <p:nvPr>
            <p:ph type="body" idx="1"/>
          </p:nvPr>
        </p:nvSpPr>
        <p:spPr>
          <a:xfrm>
            <a:off x="533398" y="1787856"/>
            <a:ext cx="4079545" cy="3720152"/>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78" name="Google Shape;78;p72"/>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79" name="Google Shape;79;p7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80" name="Google Shape;80;p72"/>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
        <p:nvSpPr>
          <p:cNvPr id="81" name="Google Shape;81;p72"/>
          <p:cNvSpPr>
            <a:spLocks noGrp="1"/>
          </p:cNvSpPr>
          <p:nvPr>
            <p:ph type="pic" idx="2"/>
          </p:nvPr>
        </p:nvSpPr>
        <p:spPr>
          <a:xfrm>
            <a:off x="5090617" y="359392"/>
            <a:ext cx="3657600" cy="5318077"/>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019"/>
              </a:srgbClr>
            </a:outerShdw>
          </a:effectLst>
        </p:spPr>
      </p:sp>
    </p:spTree>
    <p:extLst>
      <p:ext uri="{BB962C8B-B14F-4D97-AF65-F5344CB8AC3E}">
        <p14:creationId xmlns:p14="http://schemas.microsoft.com/office/powerpoint/2010/main" val="820380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73"/>
          <p:cNvSpPr txBox="1">
            <a:spLocks noGrp="1"/>
          </p:cNvSpPr>
          <p:nvPr>
            <p:ph type="title"/>
          </p:nvPr>
        </p:nvSpPr>
        <p:spPr>
          <a:xfrm>
            <a:off x="549213" y="1049801"/>
            <a:ext cx="8042400" cy="13371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73"/>
          <p:cNvSpPr txBox="1">
            <a:spLocks noGrp="1"/>
          </p:cNvSpPr>
          <p:nvPr>
            <p:ph type="body" idx="1"/>
          </p:nvPr>
        </p:nvSpPr>
        <p:spPr>
          <a:xfrm rot="5400000">
            <a:off x="2398713" y="-249237"/>
            <a:ext cx="4343400" cy="8042276"/>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85" name="Google Shape;85;p73"/>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86" name="Google Shape;86;p7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87" name="Google Shape;87;p73"/>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7545984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74"/>
          <p:cNvSpPr txBox="1">
            <a:spLocks noGrp="1"/>
          </p:cNvSpPr>
          <p:nvPr>
            <p:ph type="title"/>
          </p:nvPr>
        </p:nvSpPr>
        <p:spPr>
          <a:xfrm rot="5400000">
            <a:off x="5344142" y="2393951"/>
            <a:ext cx="5575300" cy="15240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74"/>
          <p:cNvSpPr txBox="1">
            <a:spLocks noGrp="1"/>
          </p:cNvSpPr>
          <p:nvPr>
            <p:ph type="body" idx="1"/>
          </p:nvPr>
        </p:nvSpPr>
        <p:spPr>
          <a:xfrm rot="5400000">
            <a:off x="1106487" y="-188912"/>
            <a:ext cx="5575300" cy="6689726"/>
          </a:xfrm>
          <a:prstGeom prst="rect">
            <a:avLst/>
          </a:prstGeom>
          <a:noFill/>
          <a:ln>
            <a:noFill/>
          </a:ln>
        </p:spPr>
        <p:txBody>
          <a:bodyPr spcFirstLastPara="1" wrap="square" lIns="91425" tIns="45700" rIns="91425" bIns="45700" anchor="t" anchorCtr="0">
            <a:normAutofit/>
          </a:bodyPr>
          <a:lstStyle>
            <a:lvl1pPr marL="457200" lvl="0" indent="-354330" algn="l">
              <a:lnSpc>
                <a:spcPct val="100000"/>
              </a:lnSpc>
              <a:spcBef>
                <a:spcPts val="2000"/>
              </a:spcBef>
              <a:spcAft>
                <a:spcPts val="0"/>
              </a:spcAft>
              <a:buSzPts val="1980"/>
              <a:buChar char="⚫"/>
              <a:defRPr/>
            </a:lvl1pPr>
            <a:lvl2pPr marL="914400" lvl="1" indent="-354330" algn="l">
              <a:lnSpc>
                <a:spcPct val="100000"/>
              </a:lnSpc>
              <a:spcBef>
                <a:spcPts val="600"/>
              </a:spcBef>
              <a:spcAft>
                <a:spcPts val="0"/>
              </a:spcAft>
              <a:buSzPts val="1980"/>
              <a:buChar char="⚫"/>
              <a:defRPr/>
            </a:lvl2pPr>
            <a:lvl3pPr marL="1371600" lvl="2" indent="-354330" algn="l">
              <a:lnSpc>
                <a:spcPct val="100000"/>
              </a:lnSpc>
              <a:spcBef>
                <a:spcPts val="600"/>
              </a:spcBef>
              <a:spcAft>
                <a:spcPts val="0"/>
              </a:spcAft>
              <a:buSzPts val="1980"/>
              <a:buChar char="⚫"/>
              <a:defRPr/>
            </a:lvl3pPr>
            <a:lvl4pPr marL="1828800" lvl="3" indent="-354330" algn="l">
              <a:lnSpc>
                <a:spcPct val="100000"/>
              </a:lnSpc>
              <a:spcBef>
                <a:spcPts val="600"/>
              </a:spcBef>
              <a:spcAft>
                <a:spcPts val="0"/>
              </a:spcAft>
              <a:buSzPts val="1980"/>
              <a:buChar char="⚫"/>
              <a:defRPr/>
            </a:lvl4pPr>
            <a:lvl5pPr marL="2286000" lvl="4" indent="-354329" algn="l">
              <a:lnSpc>
                <a:spcPct val="100000"/>
              </a:lnSpc>
              <a:spcBef>
                <a:spcPts val="600"/>
              </a:spcBef>
              <a:spcAft>
                <a:spcPts val="0"/>
              </a:spcAft>
              <a:buSzPts val="1980"/>
              <a:buChar char="⚫"/>
              <a:defRPr/>
            </a:lvl5pPr>
            <a:lvl6pPr marL="2743200" lvl="5" indent="-354329" algn="l">
              <a:lnSpc>
                <a:spcPct val="100000"/>
              </a:lnSpc>
              <a:spcBef>
                <a:spcPts val="360"/>
              </a:spcBef>
              <a:spcAft>
                <a:spcPts val="0"/>
              </a:spcAft>
              <a:buSzPts val="1980"/>
              <a:buChar char="⚫"/>
              <a:defRPr/>
            </a:lvl6pPr>
            <a:lvl7pPr marL="3200400" lvl="6" indent="-354329" algn="l">
              <a:lnSpc>
                <a:spcPct val="100000"/>
              </a:lnSpc>
              <a:spcBef>
                <a:spcPts val="360"/>
              </a:spcBef>
              <a:spcAft>
                <a:spcPts val="0"/>
              </a:spcAft>
              <a:buSzPts val="1980"/>
              <a:buChar char="⚫"/>
              <a:defRPr/>
            </a:lvl7pPr>
            <a:lvl8pPr marL="3657600" lvl="7" indent="-354329" algn="l">
              <a:lnSpc>
                <a:spcPct val="100000"/>
              </a:lnSpc>
              <a:spcBef>
                <a:spcPts val="360"/>
              </a:spcBef>
              <a:spcAft>
                <a:spcPts val="0"/>
              </a:spcAft>
              <a:buSzPts val="1980"/>
              <a:buChar char="⚫"/>
              <a:defRPr/>
            </a:lvl8pPr>
            <a:lvl9pPr marL="4114800" lvl="8" indent="-354329" algn="l">
              <a:lnSpc>
                <a:spcPct val="100000"/>
              </a:lnSpc>
              <a:spcBef>
                <a:spcPts val="360"/>
              </a:spcBef>
              <a:spcAft>
                <a:spcPts val="0"/>
              </a:spcAft>
              <a:buSzPts val="1980"/>
              <a:buChar char="⚫"/>
              <a:defRPr/>
            </a:lvl9pPr>
          </a:lstStyle>
          <a:p>
            <a:endParaRPr/>
          </a:p>
        </p:txBody>
      </p:sp>
      <p:sp>
        <p:nvSpPr>
          <p:cNvPr id="91" name="Google Shape;91;p74"/>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92" name="Google Shape;92;p74"/>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93" name="Google Shape;93;p74"/>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2694779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icture with Caption, Alt." type="picTx">
  <p:cSld name="Picture with Caption, Alt.">
    <p:spTree>
      <p:nvGrpSpPr>
        <p:cNvPr id="1" name="Shape 94"/>
        <p:cNvGrpSpPr/>
        <p:nvPr/>
      </p:nvGrpSpPr>
      <p:grpSpPr>
        <a:xfrm>
          <a:off x="0" y="0"/>
          <a:ext cx="0" cy="0"/>
          <a:chOff x="0" y="0"/>
          <a:chExt cx="0" cy="0"/>
        </a:xfrm>
      </p:grpSpPr>
      <p:grpSp>
        <p:nvGrpSpPr>
          <p:cNvPr id="95" name="Google Shape;95;p75"/>
          <p:cNvGrpSpPr/>
          <p:nvPr/>
        </p:nvGrpSpPr>
        <p:grpSpPr>
          <a:xfrm>
            <a:off x="4267200" y="0"/>
            <a:ext cx="4876800" cy="6858000"/>
            <a:chOff x="4267200" y="0"/>
            <a:chExt cx="4876800" cy="6858000"/>
          </a:xfrm>
        </p:grpSpPr>
        <p:pic>
          <p:nvPicPr>
            <p:cNvPr id="96" name="Google Shape;96;p75" descr="Overlay-Blank.jpg"/>
            <p:cNvPicPr preferRelativeResize="0"/>
            <p:nvPr/>
          </p:nvPicPr>
          <p:blipFill rotWithShape="1">
            <a:blip r:embed="rId2">
              <a:alphaModFix/>
            </a:blip>
            <a:srcRect l="4302" r="46874"/>
            <a:stretch/>
          </p:blipFill>
          <p:spPr>
            <a:xfrm>
              <a:off x="4495800" y="0"/>
              <a:ext cx="4648200" cy="6858000"/>
            </a:xfrm>
            <a:prstGeom prst="rect">
              <a:avLst/>
            </a:prstGeom>
            <a:noFill/>
            <a:ln>
              <a:noFill/>
            </a:ln>
          </p:spPr>
        </p:pic>
        <p:pic>
          <p:nvPicPr>
            <p:cNvPr id="97" name="Google Shape;97;p75" descr="Overlay-VerticalBridge.jpg"/>
            <p:cNvPicPr preferRelativeResize="0"/>
            <p:nvPr/>
          </p:nvPicPr>
          <p:blipFill rotWithShape="1">
            <a:blip r:embed="rId3">
              <a:alphaModFix/>
            </a:blip>
            <a:srcRect/>
            <a:stretch/>
          </p:blipFill>
          <p:spPr>
            <a:xfrm flipH="1">
              <a:off x="4267200" y="0"/>
              <a:ext cx="267891" cy="6858000"/>
            </a:xfrm>
            <a:prstGeom prst="rect">
              <a:avLst/>
            </a:prstGeom>
            <a:noFill/>
            <a:ln>
              <a:noFill/>
            </a:ln>
          </p:spPr>
        </p:pic>
      </p:grpSp>
      <p:sp>
        <p:nvSpPr>
          <p:cNvPr id="98" name="Google Shape;98;p75"/>
          <p:cNvSpPr txBox="1">
            <a:spLocks noGrp="1"/>
          </p:cNvSpPr>
          <p:nvPr>
            <p:ph type="title"/>
          </p:nvPr>
        </p:nvSpPr>
        <p:spPr>
          <a:xfrm>
            <a:off x="381000" y="609600"/>
            <a:ext cx="3612822" cy="1536192"/>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dk2"/>
              </a:buClr>
              <a:buSzPts val="3600"/>
              <a:buFont typeface="Source Sans Pro"/>
              <a:buNone/>
              <a:defRPr sz="3600" b="0">
                <a:solidFill>
                  <a:schemeClr val="dk2"/>
                </a:solidFill>
                <a:latin typeface="Source Sans Pro"/>
                <a:ea typeface="Source Sans Pro"/>
                <a:cs typeface="Source Sans Pro"/>
                <a:sym typeface="Source Sans Pr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75"/>
          <p:cNvSpPr>
            <a:spLocks noGrp="1"/>
          </p:cNvSpPr>
          <p:nvPr>
            <p:ph type="pic" idx="2"/>
          </p:nvPr>
        </p:nvSpPr>
        <p:spPr>
          <a:xfrm>
            <a:off x="4873625" y="381000"/>
            <a:ext cx="3813175" cy="5697538"/>
          </a:xfrm>
          <a:prstGeom prst="rect">
            <a:avLst/>
          </a:prstGeom>
          <a:solidFill>
            <a:srgbClr val="D8D8D8"/>
          </a:solidFill>
          <a:ln>
            <a:noFill/>
          </a:ln>
        </p:spPr>
      </p:sp>
      <p:sp>
        <p:nvSpPr>
          <p:cNvPr id="100" name="Google Shape;100;p75"/>
          <p:cNvSpPr txBox="1">
            <a:spLocks noGrp="1"/>
          </p:cNvSpPr>
          <p:nvPr>
            <p:ph type="body" idx="1"/>
          </p:nvPr>
        </p:nvSpPr>
        <p:spPr>
          <a:xfrm>
            <a:off x="379984" y="2209799"/>
            <a:ext cx="3613792" cy="3222625"/>
          </a:xfrm>
          <a:prstGeom prst="rect">
            <a:avLst/>
          </a:prstGeom>
          <a:noFill/>
          <a:ln>
            <a:noFill/>
          </a:ln>
        </p:spPr>
        <p:txBody>
          <a:bodyPr spcFirstLastPara="1" wrap="square" lIns="91425" tIns="45700" rIns="91425" bIns="45700" anchor="t" anchorCtr="0">
            <a:normAutofit/>
          </a:bodyPr>
          <a:lstStyle>
            <a:lvl1pPr marL="457200" lvl="0" indent="-228600" algn="ctr">
              <a:lnSpc>
                <a:spcPct val="100000"/>
              </a:lnSpc>
              <a:spcBef>
                <a:spcPts val="600"/>
              </a:spcBef>
              <a:spcAft>
                <a:spcPts val="0"/>
              </a:spcAft>
              <a:buSzPts val="1980"/>
              <a:buNone/>
              <a:defRPr sz="1800" b="0">
                <a:solidFill>
                  <a:schemeClr val="dk2"/>
                </a:solidFill>
                <a:latin typeface="Source Sans Pro"/>
                <a:ea typeface="Source Sans Pro"/>
                <a:cs typeface="Source Sans Pro"/>
                <a:sym typeface="Source Sans Pro"/>
              </a:defRPr>
            </a:lvl1pPr>
            <a:lvl2pPr marL="914400" lvl="1" indent="-228600" algn="l">
              <a:lnSpc>
                <a:spcPct val="100000"/>
              </a:lnSpc>
              <a:spcBef>
                <a:spcPts val="600"/>
              </a:spcBef>
              <a:spcAft>
                <a:spcPts val="0"/>
              </a:spcAft>
              <a:buSzPts val="1320"/>
              <a:buNone/>
              <a:defRPr sz="1200"/>
            </a:lvl2pPr>
            <a:lvl3pPr marL="1371600" lvl="2" indent="-228600" algn="l">
              <a:lnSpc>
                <a:spcPct val="100000"/>
              </a:lnSpc>
              <a:spcBef>
                <a:spcPts val="600"/>
              </a:spcBef>
              <a:spcAft>
                <a:spcPts val="0"/>
              </a:spcAft>
              <a:buSzPts val="1100"/>
              <a:buNone/>
              <a:defRPr sz="1000"/>
            </a:lvl3pPr>
            <a:lvl4pPr marL="1828800" lvl="3" indent="-228600" algn="l">
              <a:lnSpc>
                <a:spcPct val="100000"/>
              </a:lnSpc>
              <a:spcBef>
                <a:spcPts val="600"/>
              </a:spcBef>
              <a:spcAft>
                <a:spcPts val="0"/>
              </a:spcAft>
              <a:buSzPts val="990"/>
              <a:buNone/>
              <a:defRPr sz="900"/>
            </a:lvl4pPr>
            <a:lvl5pPr marL="2286000" lvl="4" indent="-228600" algn="l">
              <a:lnSpc>
                <a:spcPct val="100000"/>
              </a:lnSpc>
              <a:spcBef>
                <a:spcPts val="600"/>
              </a:spcBef>
              <a:spcAft>
                <a:spcPts val="0"/>
              </a:spcAft>
              <a:buSzPts val="990"/>
              <a:buNone/>
              <a:defRPr sz="900"/>
            </a:lvl5pPr>
            <a:lvl6pPr marL="2743200" lvl="5" indent="-228600" algn="l">
              <a:lnSpc>
                <a:spcPct val="100000"/>
              </a:lnSpc>
              <a:spcBef>
                <a:spcPts val="180"/>
              </a:spcBef>
              <a:spcAft>
                <a:spcPts val="0"/>
              </a:spcAft>
              <a:buSzPts val="990"/>
              <a:buNone/>
              <a:defRPr sz="900"/>
            </a:lvl6pPr>
            <a:lvl7pPr marL="3200400" lvl="6" indent="-228600" algn="l">
              <a:lnSpc>
                <a:spcPct val="100000"/>
              </a:lnSpc>
              <a:spcBef>
                <a:spcPts val="180"/>
              </a:spcBef>
              <a:spcAft>
                <a:spcPts val="0"/>
              </a:spcAft>
              <a:buSzPts val="990"/>
              <a:buNone/>
              <a:defRPr sz="900"/>
            </a:lvl7pPr>
            <a:lvl8pPr marL="3657600" lvl="7" indent="-228600" algn="l">
              <a:lnSpc>
                <a:spcPct val="100000"/>
              </a:lnSpc>
              <a:spcBef>
                <a:spcPts val="180"/>
              </a:spcBef>
              <a:spcAft>
                <a:spcPts val="0"/>
              </a:spcAft>
              <a:buSzPts val="990"/>
              <a:buNone/>
              <a:defRPr sz="900"/>
            </a:lvl8pPr>
            <a:lvl9pPr marL="4114800" lvl="8" indent="-228600" algn="l">
              <a:lnSpc>
                <a:spcPct val="100000"/>
              </a:lnSpc>
              <a:spcBef>
                <a:spcPts val="180"/>
              </a:spcBef>
              <a:spcAft>
                <a:spcPts val="0"/>
              </a:spcAft>
              <a:buSzPts val="990"/>
              <a:buNone/>
              <a:defRPr sz="900"/>
            </a:lvl9pPr>
          </a:lstStyle>
          <a:p>
            <a:endParaRPr/>
          </a:p>
        </p:txBody>
      </p:sp>
      <p:sp>
        <p:nvSpPr>
          <p:cNvPr id="101" name="Google Shape;101;p75"/>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102" name="Google Shape;102;p75"/>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103" name="Google Shape;103;p75"/>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Tree>
    <p:extLst>
      <p:ext uri="{BB962C8B-B14F-4D97-AF65-F5344CB8AC3E}">
        <p14:creationId xmlns:p14="http://schemas.microsoft.com/office/powerpoint/2010/main" val="3764132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40825E-4A15-4D39-8176-1F07E904CB3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85888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0825E-4A15-4D39-8176-1F07E904CB3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050632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D140825E-4A15-4D39-8176-1F07E904CB3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3642531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40825E-4A15-4D39-8176-1F07E904CB3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339154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40825E-4A15-4D39-8176-1F07E904CB30}" type="datetimeFigureOut">
              <a:rPr lang="en-US" smtClean="0"/>
              <a:t>11/15/2023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27593680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40825E-4A15-4D39-8176-1F07E904CB30}" type="datetimeFigureOut">
              <a:rPr lang="en-US" smtClean="0"/>
              <a:t>11/15/2023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965967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20591997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40825E-4A15-4D39-8176-1F07E904CB30}" type="datetimeFigureOut">
              <a:rPr lang="en-US" smtClean="0"/>
              <a:t>11/15/2023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8768370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668721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40825E-4A15-4D39-8176-1F07E904CB30}" type="datetimeFigureOut">
              <a:rPr lang="en-US" smtClean="0"/>
              <a:t>11/15/2023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629168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0825E-4A15-4D39-8176-1F07E904CB3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1424462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0825E-4A15-4D39-8176-1F07E904CB30}" type="datetimeFigureOut">
              <a:rPr lang="en-US" smtClean="0"/>
              <a:t>11/15/2023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E4AAA4-6363-4581-962D-1ACCC2D600C5}" type="slidenum">
              <a:rPr lang="en-US" smtClean="0"/>
              <a:t>‹#›</a:t>
            </a:fld>
            <a:endParaRPr lang="en-US"/>
          </a:p>
        </p:txBody>
      </p:sp>
    </p:spTree>
    <p:extLst>
      <p:ext uri="{BB962C8B-B14F-4D97-AF65-F5344CB8AC3E}">
        <p14:creationId xmlns:p14="http://schemas.microsoft.com/office/powerpoint/2010/main" val="4803116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9334D819-9F07-4261-B09B-9E467E5D9002}" type="datetimeFigureOut">
              <a:rPr lang="en-US" smtClean="0"/>
              <a:pPr/>
              <a:t>11/15/2023</a:t>
            </a:fld>
            <a:endParaRPr lang="en-US" dirty="0"/>
          </a:p>
        </p:txBody>
      </p:sp>
      <p:sp>
        <p:nvSpPr>
          <p:cNvPr id="5" name="Footer Placeholder 4"/>
          <p:cNvSpPr>
            <a:spLocks noGrp="1"/>
          </p:cNvSpPr>
          <p:nvPr>
            <p:ph type="ftr" sz="quarter" idx="11"/>
          </p:nvPr>
        </p:nvSpPr>
        <p:spPr>
          <a:xfrm>
            <a:off x="1900237" y="5410202"/>
            <a:ext cx="3843665" cy="365125"/>
          </a:xfrm>
        </p:spPr>
        <p:txBody>
          <a:bodyPr/>
          <a:lstStyle/>
          <a:p>
            <a:endParaRPr lang="en-US" dirty="0"/>
          </a:p>
        </p:txBody>
      </p:sp>
      <p:sp>
        <p:nvSpPr>
          <p:cNvPr id="6" name="Slide Number Placeholder 5"/>
          <p:cNvSpPr>
            <a:spLocks noGrp="1"/>
          </p:cNvSpPr>
          <p:nvPr>
            <p:ph type="sldNum" sz="quarter" idx="12"/>
          </p:nvPr>
        </p:nvSpPr>
        <p:spPr>
          <a:xfrm>
            <a:off x="7915603" y="5410200"/>
            <a:ext cx="578317" cy="365125"/>
          </a:xfr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573662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9334D819-9F07-4261-B09B-9E467E5D9002}" type="datetimeFigureOut">
              <a:rPr lang="en-US" smtClean="0"/>
              <a:pPr/>
              <a:t>11/15/2023</a:t>
            </a:fld>
            <a:endParaRPr lang="en-US" dirty="0"/>
          </a:p>
        </p:txBody>
      </p:sp>
      <p:sp>
        <p:nvSpPr>
          <p:cNvPr id="50" name="Footer Placeholder 4"/>
          <p:cNvSpPr>
            <a:spLocks noGrp="1"/>
          </p:cNvSpPr>
          <p:nvPr>
            <p:ph type="ftr" sz="quarter" idx="11"/>
          </p:nvPr>
        </p:nvSpPr>
        <p:spPr>
          <a:xfrm>
            <a:off x="856059" y="5883276"/>
            <a:ext cx="4679482" cy="365125"/>
          </a:xfrm>
        </p:spPr>
        <p:txBody>
          <a:bodyPr/>
          <a:lstStyle/>
          <a:p>
            <a:endParaRPr lang="en-US" dirty="0"/>
          </a:p>
        </p:txBody>
      </p:sp>
      <p:sp>
        <p:nvSpPr>
          <p:cNvPr id="51" name="Slide Number Placeholder 5"/>
          <p:cNvSpPr>
            <a:spLocks noGrp="1"/>
          </p:cNvSpPr>
          <p:nvPr>
            <p:ph type="sldNum" sz="quarter" idx="12"/>
          </p:nvPr>
        </p:nvSpPr>
        <p:spPr>
          <a:xfrm>
            <a:off x="7707241" y="5883275"/>
            <a:ext cx="578317" cy="365125"/>
          </a:xfrm>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810019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6061702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935245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875234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48990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35702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11/15/2023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767974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979745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775006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5443074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9921531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33114057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897558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8055838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4" name="Footer Placeholder 3"/>
          <p:cNvSpPr>
            <a:spLocks noGrp="1"/>
          </p:cNvSpPr>
          <p:nvPr>
            <p:ph type="ftr" sz="quarter" idx="11"/>
          </p:nvPr>
        </p:nvSpPr>
        <p:spPr/>
        <p:txBody>
          <a:bodyPr/>
          <a:lstStyle>
            <a:lvl1pPr>
              <a:defRPr cap="all" baseline="0"/>
            </a:lvl1p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74661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orbe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6861285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6008266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9383617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6"/>
        <p:cNvGrpSpPr/>
        <p:nvPr/>
      </p:nvGrpSpPr>
      <p:grpSpPr>
        <a:xfrm>
          <a:off x="0" y="0"/>
          <a:ext cx="0" cy="0"/>
          <a:chOff x="0" y="0"/>
          <a:chExt cx="0" cy="0"/>
        </a:xfrm>
      </p:grpSpPr>
      <p:sp>
        <p:nvSpPr>
          <p:cNvPr id="17" name="Google Shape;17;p63"/>
          <p:cNvSpPr txBox="1">
            <a:spLocks noGrp="1"/>
          </p:cNvSpPr>
          <p:nvPr>
            <p:ph type="title"/>
          </p:nvPr>
        </p:nvSpPr>
        <p:spPr>
          <a:xfrm>
            <a:off x="550800" y="0"/>
            <a:ext cx="8042400" cy="8157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b" anchorCtr="0">
            <a:noAutofit/>
          </a:bodyPr>
          <a:lstStyle>
            <a:lvl1pPr lvl="0" algn="ctr">
              <a:lnSpc>
                <a:spcPct val="100000"/>
              </a:lnSpc>
              <a:spcBef>
                <a:spcPts val="0"/>
              </a:spcBef>
              <a:spcAft>
                <a:spcPts val="0"/>
              </a:spcAft>
              <a:buClr>
                <a:srgbClr val="262626"/>
              </a:buClr>
              <a:buSzPts val="900"/>
              <a:buFont typeface="Corbel"/>
              <a:buNone/>
              <a:defRPr sz="3700">
                <a:solidFill>
                  <a:srgbClr val="262626"/>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63"/>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19" name="Google Shape;19;p63"/>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20" name="Google Shape;20;p63"/>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
        <p:nvSpPr>
          <p:cNvPr id="21" name="Google Shape;21;p63"/>
          <p:cNvSpPr txBox="1">
            <a:spLocks noGrp="1"/>
          </p:cNvSpPr>
          <p:nvPr>
            <p:ph type="title" idx="2"/>
          </p:nvPr>
        </p:nvSpPr>
        <p:spPr>
          <a:xfrm>
            <a:off x="624900" y="481525"/>
            <a:ext cx="7894200" cy="815700"/>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SzPts val="4600"/>
              <a:buNone/>
              <a:defRPr/>
            </a:lvl1pPr>
            <a:lvl2pPr lvl="1" algn="l">
              <a:lnSpc>
                <a:spcPct val="100000"/>
              </a:lnSpc>
              <a:spcBef>
                <a:spcPts val="0"/>
              </a:spcBef>
              <a:spcAft>
                <a:spcPts val="0"/>
              </a:spcAft>
              <a:buSzPts val="1400"/>
              <a:buNone/>
              <a:defRPr>
                <a:latin typeface="Corbel"/>
                <a:ea typeface="Corbel"/>
                <a:cs typeface="Corbel"/>
                <a:sym typeface="Corbel"/>
              </a:defRPr>
            </a:lvl2pPr>
            <a:lvl3pPr lvl="2" algn="l">
              <a:lnSpc>
                <a:spcPct val="100000"/>
              </a:lnSpc>
              <a:spcBef>
                <a:spcPts val="0"/>
              </a:spcBef>
              <a:spcAft>
                <a:spcPts val="0"/>
              </a:spcAft>
              <a:buSzPts val="1400"/>
              <a:buNone/>
              <a:defRPr>
                <a:latin typeface="Corbel"/>
                <a:ea typeface="Corbel"/>
                <a:cs typeface="Corbel"/>
                <a:sym typeface="Corbel"/>
              </a:defRPr>
            </a:lvl3pPr>
            <a:lvl4pPr lvl="3" algn="l">
              <a:lnSpc>
                <a:spcPct val="100000"/>
              </a:lnSpc>
              <a:spcBef>
                <a:spcPts val="0"/>
              </a:spcBef>
              <a:spcAft>
                <a:spcPts val="0"/>
              </a:spcAft>
              <a:buSzPts val="1400"/>
              <a:buNone/>
              <a:defRPr>
                <a:latin typeface="Corbel"/>
                <a:ea typeface="Corbel"/>
                <a:cs typeface="Corbel"/>
                <a:sym typeface="Corbel"/>
              </a:defRPr>
            </a:lvl4pPr>
            <a:lvl5pPr lvl="4" algn="l">
              <a:lnSpc>
                <a:spcPct val="100000"/>
              </a:lnSpc>
              <a:spcBef>
                <a:spcPts val="0"/>
              </a:spcBef>
              <a:spcAft>
                <a:spcPts val="0"/>
              </a:spcAft>
              <a:buSzPts val="1400"/>
              <a:buNone/>
              <a:defRPr>
                <a:latin typeface="Corbel"/>
                <a:ea typeface="Corbel"/>
                <a:cs typeface="Corbel"/>
                <a:sym typeface="Corbel"/>
              </a:defRPr>
            </a:lvl5pPr>
            <a:lvl6pPr lvl="5" algn="l">
              <a:lnSpc>
                <a:spcPct val="100000"/>
              </a:lnSpc>
              <a:spcBef>
                <a:spcPts val="0"/>
              </a:spcBef>
              <a:spcAft>
                <a:spcPts val="0"/>
              </a:spcAft>
              <a:buSzPts val="1400"/>
              <a:buNone/>
              <a:defRPr>
                <a:latin typeface="Corbel"/>
                <a:ea typeface="Corbel"/>
                <a:cs typeface="Corbel"/>
                <a:sym typeface="Corbel"/>
              </a:defRPr>
            </a:lvl6pPr>
            <a:lvl7pPr lvl="6" algn="l">
              <a:lnSpc>
                <a:spcPct val="100000"/>
              </a:lnSpc>
              <a:spcBef>
                <a:spcPts val="0"/>
              </a:spcBef>
              <a:spcAft>
                <a:spcPts val="0"/>
              </a:spcAft>
              <a:buSzPts val="1400"/>
              <a:buNone/>
              <a:defRPr>
                <a:latin typeface="Corbel"/>
                <a:ea typeface="Corbel"/>
                <a:cs typeface="Corbel"/>
                <a:sym typeface="Corbel"/>
              </a:defRPr>
            </a:lvl7pPr>
            <a:lvl8pPr lvl="7" algn="l">
              <a:lnSpc>
                <a:spcPct val="100000"/>
              </a:lnSpc>
              <a:spcBef>
                <a:spcPts val="0"/>
              </a:spcBef>
              <a:spcAft>
                <a:spcPts val="0"/>
              </a:spcAft>
              <a:buSzPts val="1400"/>
              <a:buNone/>
              <a:defRPr>
                <a:latin typeface="Corbel"/>
                <a:ea typeface="Corbel"/>
                <a:cs typeface="Corbel"/>
                <a:sym typeface="Corbel"/>
              </a:defRPr>
            </a:lvl8pPr>
            <a:lvl9pPr lvl="8" algn="l">
              <a:lnSpc>
                <a:spcPct val="100000"/>
              </a:lnSpc>
              <a:spcBef>
                <a:spcPts val="0"/>
              </a:spcBef>
              <a:spcAft>
                <a:spcPts val="0"/>
              </a:spcAft>
              <a:buSzPts val="1400"/>
              <a:buNone/>
              <a:defRPr>
                <a:latin typeface="Corbel"/>
                <a:ea typeface="Corbel"/>
                <a:cs typeface="Corbel"/>
                <a:sym typeface="Corbel"/>
              </a:defRPr>
            </a:lvl9pPr>
          </a:lstStyle>
          <a:p>
            <a:endParaRPr/>
          </a:p>
        </p:txBody>
      </p:sp>
    </p:spTree>
    <p:extLst>
      <p:ext uri="{BB962C8B-B14F-4D97-AF65-F5344CB8AC3E}">
        <p14:creationId xmlns:p14="http://schemas.microsoft.com/office/powerpoint/2010/main" val="9089694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with Picture">
  <p:cSld name="Title Slide with Picture">
    <p:spTree>
      <p:nvGrpSpPr>
        <p:cNvPr id="1" name="Shape 52"/>
        <p:cNvGrpSpPr/>
        <p:nvPr/>
      </p:nvGrpSpPr>
      <p:grpSpPr>
        <a:xfrm>
          <a:off x="0" y="0"/>
          <a:ext cx="0" cy="0"/>
          <a:chOff x="0" y="0"/>
          <a:chExt cx="0" cy="0"/>
        </a:xfrm>
      </p:grpSpPr>
      <p:sp>
        <p:nvSpPr>
          <p:cNvPr id="53" name="Google Shape;53;p69"/>
          <p:cNvSpPr txBox="1">
            <a:spLocks noGrp="1"/>
          </p:cNvSpPr>
          <p:nvPr>
            <p:ph type="ctrTitle"/>
          </p:nvPr>
        </p:nvSpPr>
        <p:spPr>
          <a:xfrm>
            <a:off x="363538" y="3352801"/>
            <a:ext cx="8416925" cy="147002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69"/>
          <p:cNvSpPr txBox="1">
            <a:spLocks noGrp="1"/>
          </p:cNvSpPr>
          <p:nvPr>
            <p:ph type="subTitle" idx="1"/>
          </p:nvPr>
        </p:nvSpPr>
        <p:spPr>
          <a:xfrm>
            <a:off x="363538" y="4771029"/>
            <a:ext cx="8416925" cy="972671"/>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300"/>
              </a:spcBef>
              <a:spcAft>
                <a:spcPts val="0"/>
              </a:spcAft>
              <a:buSzPts val="1980"/>
              <a:buNone/>
              <a:defRPr sz="1800">
                <a:solidFill>
                  <a:srgbClr val="888888"/>
                </a:solidFill>
              </a:defRPr>
            </a:lvl1pPr>
            <a:lvl2pPr lvl="1" algn="ctr">
              <a:lnSpc>
                <a:spcPct val="100000"/>
              </a:lnSpc>
              <a:spcBef>
                <a:spcPts val="600"/>
              </a:spcBef>
              <a:spcAft>
                <a:spcPts val="0"/>
              </a:spcAft>
              <a:buSzPts val="2420"/>
              <a:buNone/>
              <a:defRPr>
                <a:solidFill>
                  <a:srgbClr val="888888"/>
                </a:solidFill>
              </a:defRPr>
            </a:lvl2pPr>
            <a:lvl3pPr lvl="2" algn="ctr">
              <a:lnSpc>
                <a:spcPct val="100000"/>
              </a:lnSpc>
              <a:spcBef>
                <a:spcPts val="600"/>
              </a:spcBef>
              <a:spcAft>
                <a:spcPts val="0"/>
              </a:spcAft>
              <a:buSzPts val="2200"/>
              <a:buNone/>
              <a:defRPr>
                <a:solidFill>
                  <a:srgbClr val="888888"/>
                </a:solidFill>
              </a:defRPr>
            </a:lvl3pPr>
            <a:lvl4pPr lvl="3" algn="ctr">
              <a:lnSpc>
                <a:spcPct val="100000"/>
              </a:lnSpc>
              <a:spcBef>
                <a:spcPts val="600"/>
              </a:spcBef>
              <a:spcAft>
                <a:spcPts val="0"/>
              </a:spcAft>
              <a:buSzPts val="1980"/>
              <a:buNone/>
              <a:defRPr>
                <a:solidFill>
                  <a:srgbClr val="888888"/>
                </a:solidFill>
              </a:defRPr>
            </a:lvl4pPr>
            <a:lvl5pPr lvl="4" algn="ctr">
              <a:lnSpc>
                <a:spcPct val="100000"/>
              </a:lnSpc>
              <a:spcBef>
                <a:spcPts val="600"/>
              </a:spcBef>
              <a:spcAft>
                <a:spcPts val="0"/>
              </a:spcAft>
              <a:buSzPts val="1980"/>
              <a:buNone/>
              <a:defRPr>
                <a:solidFill>
                  <a:srgbClr val="888888"/>
                </a:solidFill>
              </a:defRPr>
            </a:lvl5pPr>
            <a:lvl6pPr lvl="5" algn="ctr">
              <a:lnSpc>
                <a:spcPct val="100000"/>
              </a:lnSpc>
              <a:spcBef>
                <a:spcPts val="360"/>
              </a:spcBef>
              <a:spcAft>
                <a:spcPts val="0"/>
              </a:spcAft>
              <a:buSzPts val="1980"/>
              <a:buNone/>
              <a:defRPr>
                <a:solidFill>
                  <a:srgbClr val="888888"/>
                </a:solidFill>
              </a:defRPr>
            </a:lvl6pPr>
            <a:lvl7pPr lvl="6" algn="ctr">
              <a:lnSpc>
                <a:spcPct val="100000"/>
              </a:lnSpc>
              <a:spcBef>
                <a:spcPts val="360"/>
              </a:spcBef>
              <a:spcAft>
                <a:spcPts val="0"/>
              </a:spcAft>
              <a:buSzPts val="1980"/>
              <a:buNone/>
              <a:defRPr>
                <a:solidFill>
                  <a:srgbClr val="888888"/>
                </a:solidFill>
              </a:defRPr>
            </a:lvl7pPr>
            <a:lvl8pPr lvl="7" algn="ctr">
              <a:lnSpc>
                <a:spcPct val="100000"/>
              </a:lnSpc>
              <a:spcBef>
                <a:spcPts val="360"/>
              </a:spcBef>
              <a:spcAft>
                <a:spcPts val="0"/>
              </a:spcAft>
              <a:buSzPts val="1980"/>
              <a:buNone/>
              <a:defRPr>
                <a:solidFill>
                  <a:srgbClr val="888888"/>
                </a:solidFill>
              </a:defRPr>
            </a:lvl8pPr>
            <a:lvl9pPr lvl="8" algn="ctr">
              <a:lnSpc>
                <a:spcPct val="100000"/>
              </a:lnSpc>
              <a:spcBef>
                <a:spcPts val="360"/>
              </a:spcBef>
              <a:spcAft>
                <a:spcPts val="0"/>
              </a:spcAft>
              <a:buSzPts val="1980"/>
              <a:buNone/>
              <a:defRPr>
                <a:solidFill>
                  <a:srgbClr val="888888"/>
                </a:solidFill>
              </a:defRPr>
            </a:lvl9pPr>
          </a:lstStyle>
          <a:p>
            <a:endParaRPr/>
          </a:p>
        </p:txBody>
      </p:sp>
      <p:sp>
        <p:nvSpPr>
          <p:cNvPr id="55" name="Google Shape;55;p69"/>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56" name="Google Shape;56;p69"/>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solidFill>
                <a:srgbClr val="FFFFFF"/>
              </a:solidFill>
            </a:endParaRPr>
          </a:p>
        </p:txBody>
      </p:sp>
      <p:sp>
        <p:nvSpPr>
          <p:cNvPr id="57" name="Google Shape;57;p69"/>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sp>
        <p:nvSpPr>
          <p:cNvPr id="58" name="Google Shape;58;p69"/>
          <p:cNvSpPr>
            <a:spLocks noGrp="1"/>
          </p:cNvSpPr>
          <p:nvPr>
            <p:ph type="pic" idx="2"/>
          </p:nvPr>
        </p:nvSpPr>
        <p:spPr>
          <a:xfrm>
            <a:off x="370980" y="363538"/>
            <a:ext cx="8402040" cy="2836862"/>
          </a:xfrm>
          <a:prstGeom prst="rect">
            <a:avLst/>
          </a:prstGeom>
          <a:noFill/>
          <a:ln w="9525" cap="flat" cmpd="sng">
            <a:solidFill>
              <a:schemeClr val="lt1"/>
            </a:solidFill>
            <a:prstDash val="solid"/>
            <a:round/>
            <a:headEnd type="none" w="sm" len="sm"/>
            <a:tailEnd type="none" w="sm" len="sm"/>
          </a:ln>
          <a:effectLst>
            <a:outerShdw blurRad="63500" sx="100500" sy="100500" algn="ctr" rotWithShape="0">
              <a:srgbClr val="000000">
                <a:alpha val="49019"/>
              </a:srgbClr>
            </a:outerShdw>
          </a:effectLst>
        </p:spPr>
      </p:sp>
    </p:spTree>
    <p:extLst>
      <p:ext uri="{BB962C8B-B14F-4D97-AF65-F5344CB8AC3E}">
        <p14:creationId xmlns:p14="http://schemas.microsoft.com/office/powerpoint/2010/main" val="35256718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977675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140797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603769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67973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99843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57060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orbe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4129401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06896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94706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45808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781533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11/15/2023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2157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orbe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242709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3650312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1040887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4.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6.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orbe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2411050473"/>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9"/>
        <p:cNvGrpSpPr/>
        <p:nvPr/>
      </p:nvGrpSpPr>
      <p:grpSpPr>
        <a:xfrm>
          <a:off x="0" y="0"/>
          <a:ext cx="0" cy="0"/>
          <a:chOff x="0" y="0"/>
          <a:chExt cx="0" cy="0"/>
        </a:xfrm>
      </p:grpSpPr>
      <p:sp>
        <p:nvSpPr>
          <p:cNvPr id="10" name="Google Shape;10;p62"/>
          <p:cNvSpPr txBox="1">
            <a:spLocks noGrp="1"/>
          </p:cNvSpPr>
          <p:nvPr>
            <p:ph type="title"/>
          </p:nvPr>
        </p:nvSpPr>
        <p:spPr>
          <a:xfrm>
            <a:off x="549275" y="107575"/>
            <a:ext cx="8042400" cy="915000"/>
          </a:xfrm>
          <a:prstGeom prst="rect">
            <a:avLst/>
          </a:prstGeom>
          <a:noFill/>
          <a:ln w="9525" cap="flat" cmpd="sng">
            <a:solidFill>
              <a:srgbClr val="3E9EA5"/>
            </a:solidFill>
            <a:prstDash val="solid"/>
            <a:round/>
            <a:headEnd type="none" w="sm" len="sm"/>
            <a:tailEnd type="none" w="sm" len="sm"/>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accent1"/>
              </a:buClr>
              <a:buSzPts val="4600"/>
              <a:buFont typeface="Quicksand"/>
              <a:buNone/>
              <a:defRPr sz="4600" b="0" i="0" u="none" strike="noStrike" cap="none">
                <a:solidFill>
                  <a:schemeClr val="accent1"/>
                </a:solidFill>
                <a:latin typeface="Quicksand"/>
                <a:ea typeface="Quicksand"/>
                <a:cs typeface="Quicksand"/>
                <a:sym typeface="Quicksan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2"/>
          <p:cNvSpPr txBox="1">
            <a:spLocks noGrp="1"/>
          </p:cNvSpPr>
          <p:nvPr>
            <p:ph type="body" idx="1"/>
          </p:nvPr>
        </p:nvSpPr>
        <p:spPr>
          <a:xfrm>
            <a:off x="550863" y="1636001"/>
            <a:ext cx="8042400" cy="4343400"/>
          </a:xfrm>
          <a:prstGeom prst="rect">
            <a:avLst/>
          </a:prstGeom>
          <a:noFill/>
          <a:ln>
            <a:noFill/>
          </a:ln>
        </p:spPr>
        <p:txBody>
          <a:bodyPr spcFirstLastPara="1" wrap="square" lIns="91425" tIns="45700" rIns="91425" bIns="45700" anchor="t" anchorCtr="0">
            <a:normAutofit/>
          </a:bodyPr>
          <a:lstStyle>
            <a:lvl1pPr marL="457200" marR="0" lvl="0" indent="-396240" algn="l" rtl="0">
              <a:lnSpc>
                <a:spcPct val="100000"/>
              </a:lnSpc>
              <a:spcBef>
                <a:spcPts val="2000"/>
              </a:spcBef>
              <a:spcAft>
                <a:spcPts val="0"/>
              </a:spcAft>
              <a:buClr>
                <a:srgbClr val="F664AC"/>
              </a:buClr>
              <a:buSzPts val="2640"/>
              <a:buFont typeface="Corbel"/>
              <a:buChar char="⚫"/>
              <a:defRPr sz="2400" b="0" i="0" u="none" strike="noStrike" cap="none">
                <a:solidFill>
                  <a:srgbClr val="595959"/>
                </a:solidFill>
                <a:latin typeface="Corbel"/>
                <a:ea typeface="Corbel"/>
                <a:cs typeface="Corbel"/>
                <a:sym typeface="Corbel"/>
              </a:defRPr>
            </a:lvl1pPr>
            <a:lvl2pPr marL="914400" marR="0" lvl="1" indent="-382269" algn="l" rtl="0">
              <a:lnSpc>
                <a:spcPct val="100000"/>
              </a:lnSpc>
              <a:spcBef>
                <a:spcPts val="600"/>
              </a:spcBef>
              <a:spcAft>
                <a:spcPts val="0"/>
              </a:spcAft>
              <a:buClr>
                <a:srgbClr val="F664AC"/>
              </a:buClr>
              <a:buSzPts val="2420"/>
              <a:buFont typeface="Corbel"/>
              <a:buChar char="⚫"/>
              <a:defRPr sz="2200" b="0" i="0" u="none" strike="noStrike" cap="none">
                <a:solidFill>
                  <a:srgbClr val="595959"/>
                </a:solidFill>
                <a:latin typeface="Corbel"/>
                <a:ea typeface="Corbel"/>
                <a:cs typeface="Corbel"/>
                <a:sym typeface="Corbel"/>
              </a:defRPr>
            </a:lvl2pPr>
            <a:lvl3pPr marL="1371600" marR="0" lvl="2" indent="-368300" algn="l" rtl="0">
              <a:lnSpc>
                <a:spcPct val="100000"/>
              </a:lnSpc>
              <a:spcBef>
                <a:spcPts val="600"/>
              </a:spcBef>
              <a:spcAft>
                <a:spcPts val="0"/>
              </a:spcAft>
              <a:buClr>
                <a:srgbClr val="F664AC"/>
              </a:buClr>
              <a:buSzPts val="2200"/>
              <a:buFont typeface="Corbel"/>
              <a:buChar char="⚫"/>
              <a:defRPr sz="2000" b="0" i="0" u="none" strike="noStrike" cap="none">
                <a:solidFill>
                  <a:srgbClr val="595959"/>
                </a:solidFill>
                <a:latin typeface="Corbel"/>
                <a:ea typeface="Corbel"/>
                <a:cs typeface="Corbel"/>
                <a:sym typeface="Corbel"/>
              </a:defRPr>
            </a:lvl3pPr>
            <a:lvl4pPr marL="1828800" marR="0" lvl="3" indent="-354330" algn="l" rtl="0">
              <a:lnSpc>
                <a:spcPct val="100000"/>
              </a:lnSpc>
              <a:spcBef>
                <a:spcPts val="600"/>
              </a:spcBef>
              <a:spcAft>
                <a:spcPts val="0"/>
              </a:spcAft>
              <a:buClr>
                <a:srgbClr val="F664AC"/>
              </a:buClr>
              <a:buSzPts val="1980"/>
              <a:buFont typeface="Corbel"/>
              <a:buChar char="⚫"/>
              <a:defRPr sz="1800" b="0" i="0" u="none" strike="noStrike" cap="none">
                <a:solidFill>
                  <a:srgbClr val="595959"/>
                </a:solidFill>
                <a:latin typeface="Corbel"/>
                <a:ea typeface="Corbel"/>
                <a:cs typeface="Corbel"/>
                <a:sym typeface="Corbel"/>
              </a:defRPr>
            </a:lvl4pPr>
            <a:lvl5pPr marL="2286000" marR="0" lvl="4" indent="-354329" algn="l" rtl="0">
              <a:lnSpc>
                <a:spcPct val="100000"/>
              </a:lnSpc>
              <a:spcBef>
                <a:spcPts val="600"/>
              </a:spcBef>
              <a:spcAft>
                <a:spcPts val="0"/>
              </a:spcAft>
              <a:buClr>
                <a:srgbClr val="F664AC"/>
              </a:buClr>
              <a:buSzPts val="1980"/>
              <a:buFont typeface="Corbel"/>
              <a:buChar char="⚫"/>
              <a:defRPr sz="1800" b="0" i="0" u="none" strike="noStrike" cap="none">
                <a:solidFill>
                  <a:srgbClr val="595959"/>
                </a:solidFill>
                <a:latin typeface="Corbel"/>
                <a:ea typeface="Corbel"/>
                <a:cs typeface="Corbel"/>
                <a:sym typeface="Corbel"/>
              </a:defRPr>
            </a:lvl5pPr>
            <a:lvl6pPr marL="2743200" marR="0" lvl="5" indent="-354329" algn="l" rtl="0">
              <a:lnSpc>
                <a:spcPct val="100000"/>
              </a:lnSpc>
              <a:spcBef>
                <a:spcPts val="360"/>
              </a:spcBef>
              <a:spcAft>
                <a:spcPts val="0"/>
              </a:spcAft>
              <a:buClr>
                <a:srgbClr val="F664AC"/>
              </a:buClr>
              <a:buSzPts val="1980"/>
              <a:buFont typeface="Corbel"/>
              <a:buChar char="⚫"/>
              <a:defRPr sz="1800" b="0" i="0" u="none" strike="noStrike" cap="none">
                <a:solidFill>
                  <a:srgbClr val="595959"/>
                </a:solidFill>
                <a:latin typeface="Corbel"/>
                <a:ea typeface="Corbel"/>
                <a:cs typeface="Corbel"/>
                <a:sym typeface="Corbel"/>
              </a:defRPr>
            </a:lvl6pPr>
            <a:lvl7pPr marL="3200400" marR="0" lvl="6" indent="-354329" algn="l" rtl="0">
              <a:lnSpc>
                <a:spcPct val="100000"/>
              </a:lnSpc>
              <a:spcBef>
                <a:spcPts val="360"/>
              </a:spcBef>
              <a:spcAft>
                <a:spcPts val="0"/>
              </a:spcAft>
              <a:buClr>
                <a:srgbClr val="F664AC"/>
              </a:buClr>
              <a:buSzPts val="1980"/>
              <a:buFont typeface="Corbel"/>
              <a:buChar char="⚫"/>
              <a:defRPr sz="1800" b="0" i="0" u="none" strike="noStrike" cap="none">
                <a:solidFill>
                  <a:srgbClr val="595959"/>
                </a:solidFill>
                <a:latin typeface="Corbel"/>
                <a:ea typeface="Corbel"/>
                <a:cs typeface="Corbel"/>
                <a:sym typeface="Corbel"/>
              </a:defRPr>
            </a:lvl7pPr>
            <a:lvl8pPr marL="3657600" marR="0" lvl="7" indent="-354329" algn="l" rtl="0">
              <a:lnSpc>
                <a:spcPct val="100000"/>
              </a:lnSpc>
              <a:spcBef>
                <a:spcPts val="360"/>
              </a:spcBef>
              <a:spcAft>
                <a:spcPts val="0"/>
              </a:spcAft>
              <a:buClr>
                <a:srgbClr val="F664AC"/>
              </a:buClr>
              <a:buSzPts val="1980"/>
              <a:buFont typeface="Corbel"/>
              <a:buChar char="⚫"/>
              <a:defRPr sz="1800" b="0" i="0" u="none" strike="noStrike" cap="none">
                <a:solidFill>
                  <a:srgbClr val="595959"/>
                </a:solidFill>
                <a:latin typeface="Corbel"/>
                <a:ea typeface="Corbel"/>
                <a:cs typeface="Corbel"/>
                <a:sym typeface="Corbel"/>
              </a:defRPr>
            </a:lvl8pPr>
            <a:lvl9pPr marL="4114800" marR="0" lvl="8" indent="-354329" algn="l" rtl="0">
              <a:lnSpc>
                <a:spcPct val="100000"/>
              </a:lnSpc>
              <a:spcBef>
                <a:spcPts val="360"/>
              </a:spcBef>
              <a:spcAft>
                <a:spcPts val="0"/>
              </a:spcAft>
              <a:buClr>
                <a:srgbClr val="F664AC"/>
              </a:buClr>
              <a:buSzPts val="1980"/>
              <a:buFont typeface="Corbel"/>
              <a:buChar char="⚫"/>
              <a:defRPr sz="1800" b="0" i="0" u="none" strike="noStrike" cap="none">
                <a:solidFill>
                  <a:srgbClr val="595959"/>
                </a:solidFill>
                <a:latin typeface="Corbel"/>
                <a:ea typeface="Corbel"/>
                <a:cs typeface="Corbel"/>
                <a:sym typeface="Corbel"/>
              </a:defRPr>
            </a:lvl9pPr>
          </a:lstStyle>
          <a:p>
            <a:endParaRPr/>
          </a:p>
        </p:txBody>
      </p:sp>
      <p:sp>
        <p:nvSpPr>
          <p:cNvPr id="12" name="Google Shape;12;p62"/>
          <p:cNvSpPr txBox="1">
            <a:spLocks noGrp="1"/>
          </p:cNvSpPr>
          <p:nvPr>
            <p:ph type="dt" idx="10"/>
          </p:nvPr>
        </p:nvSpPr>
        <p:spPr>
          <a:xfrm>
            <a:off x="5629835" y="6275668"/>
            <a:ext cx="213360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13" name="Google Shape;13;p62"/>
          <p:cNvSpPr txBox="1">
            <a:spLocks noGrp="1"/>
          </p:cNvSpPr>
          <p:nvPr>
            <p:ph type="ftr" idx="11"/>
          </p:nvPr>
        </p:nvSpPr>
        <p:spPr>
          <a:xfrm>
            <a:off x="264458" y="6275668"/>
            <a:ext cx="484094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Source Sans Pro"/>
                <a:ea typeface="Source Sans Pro"/>
                <a:cs typeface="Source Sans Pro"/>
                <a:sym typeface="Source Sans Pr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Source Sans Pro"/>
                <a:ea typeface="Source Sans Pro"/>
                <a:cs typeface="Source Sans Pro"/>
                <a:sym typeface="Source Sans Pro"/>
              </a:defRPr>
            </a:lvl9pPr>
          </a:lstStyle>
          <a:p>
            <a:endParaRPr>
              <a:solidFill>
                <a:srgbClr val="FFFFFF"/>
              </a:solidFill>
            </a:endParaRPr>
          </a:p>
        </p:txBody>
      </p:sp>
      <p:sp>
        <p:nvSpPr>
          <p:cNvPr id="14" name="Google Shape;14;p62"/>
          <p:cNvSpPr txBox="1">
            <a:spLocks noGrp="1"/>
          </p:cNvSpPr>
          <p:nvPr>
            <p:ph type="sldNum" idx="12"/>
          </p:nvPr>
        </p:nvSpPr>
        <p:spPr>
          <a:xfrm>
            <a:off x="7897906" y="6275668"/>
            <a:ext cx="990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3600"/>
              <a:buFont typeface="Arial"/>
              <a:buNone/>
              <a:defRPr sz="36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a:solidFill>
                  <a:srgbClr val="FFFFFF"/>
                </a:solidFill>
              </a:rPr>
              <a:pPr/>
              <a:t>‹#›</a:t>
            </a:fld>
            <a:endParaRPr>
              <a:solidFill>
                <a:srgbClr val="FFFFFF"/>
              </a:solidFill>
            </a:endParaRPr>
          </a:p>
        </p:txBody>
      </p:sp>
      <p:pic>
        <p:nvPicPr>
          <p:cNvPr id="15" name="Google Shape;15;p62"/>
          <p:cNvPicPr preferRelativeResize="0"/>
          <p:nvPr/>
        </p:nvPicPr>
        <p:blipFill rotWithShape="1">
          <a:blip r:embed="rId14">
            <a:alphaModFix/>
          </a:blip>
          <a:srcRect t="57507" r="11126" b="10313"/>
          <a:stretch/>
        </p:blipFill>
        <p:spPr>
          <a:xfrm>
            <a:off x="6873700" y="5800700"/>
            <a:ext cx="2270300" cy="1057300"/>
          </a:xfrm>
          <a:prstGeom prst="rect">
            <a:avLst/>
          </a:prstGeom>
          <a:noFill/>
          <a:ln>
            <a:noFill/>
          </a:ln>
        </p:spPr>
      </p:pic>
    </p:spTree>
    <p:extLst>
      <p:ext uri="{BB962C8B-B14F-4D97-AF65-F5344CB8AC3E}">
        <p14:creationId xmlns:p14="http://schemas.microsoft.com/office/powerpoint/2010/main" val="184651671"/>
      </p:ext>
    </p:extLst>
  </p:cSld>
  <p:clrMap bg1="lt1" tx1="dk1" bg2="dk2"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825E-4A15-4D39-8176-1F07E904CB30}" type="datetimeFigureOut">
              <a:rPr lang="en-US" smtClean="0"/>
              <a:t>11/15/2023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E4AAA4-6363-4581-962D-1ACCC2D600C5}" type="slidenum">
              <a:rPr lang="en-US" smtClean="0"/>
              <a:t>‹#›</a:t>
            </a:fld>
            <a:endParaRPr lang="en-US"/>
          </a:p>
        </p:txBody>
      </p:sp>
    </p:spTree>
    <p:extLst>
      <p:ext uri="{BB962C8B-B14F-4D97-AF65-F5344CB8AC3E}">
        <p14:creationId xmlns:p14="http://schemas.microsoft.com/office/powerpoint/2010/main" val="218577708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457200" rtl="0" eaLnBrk="1" latinLnBrk="0" hangingPunct="1">
        <a:spcBef>
          <a:spcPct val="0"/>
        </a:spcBef>
        <a:buNone/>
        <a:defRPr sz="4400" kern="1200">
          <a:solidFill>
            <a:srgbClr val="EEC609"/>
          </a:solidFill>
          <a:latin typeface="Avenir Next Demi Bold"/>
          <a:ea typeface="+mj-ea"/>
          <a:cs typeface="Avenir Next Demi Bold"/>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E36636D-D922-432D-A958-524484B5923D}" type="datetimeFigureOut">
              <a:rPr lang="en-US" smtClean="0">
                <a:solidFill>
                  <a:prstClr val="white">
                    <a:tint val="75000"/>
                  </a:prstClr>
                </a:solidFill>
                <a:latin typeface="Corbel"/>
              </a:rPr>
              <a:pPr/>
              <a:t>11/15/2023</a:t>
            </a:fld>
            <a:endParaRPr lang="en-US">
              <a:solidFill>
                <a:prstClr val="white">
                  <a:tint val="75000"/>
                </a:prstClr>
              </a:solidFill>
              <a:latin typeface="Corbel"/>
            </a:endParaRPr>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solidFill>
                <a:prstClr val="white">
                  <a:tint val="75000"/>
                </a:prstClr>
              </a:solidFill>
              <a:latin typeface="Corbel"/>
            </a:endParaRPr>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extLst>
      <p:ext uri="{BB962C8B-B14F-4D97-AF65-F5344CB8AC3E}">
        <p14:creationId xmlns:p14="http://schemas.microsoft.com/office/powerpoint/2010/main" val="2763086724"/>
      </p:ext>
    </p:extLst>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5586B75A-687E-405C-8A0B-8D00578BA2C3}" type="datetimeFigureOut">
              <a:rPr lang="en-US" smtClean="0"/>
              <a:pPr/>
              <a:t>11/15/2023</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25973327"/>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hf sldNum="0"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0.xml"/><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doi.org/10.1038/s41591-019-0480-9" TargetMode="External"/><Relationship Id="rId1" Type="http://schemas.openxmlformats.org/officeDocument/2006/relationships/slideLayout" Target="../slideLayouts/slideLayout36.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image" Target="../media/image33.png"/><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3" Type="http://schemas.openxmlformats.org/officeDocument/2006/relationships/hyperlink" Target="https://www.ncbi.nlm.nih.gov/pmc/about/copyright/" TargetMode="External"/><Relationship Id="rId2" Type="http://schemas.openxmlformats.org/officeDocument/2006/relationships/image" Target="../media/image35.JPE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38/s41372-020-00776-y" TargetMode="External"/><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hyperlink" Target="https://doi.org/10.1038/s41372-020-00776-y" TargetMode="External"/><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55.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6.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5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F681-2FF5-A10E-73E1-5FEAA6FBFC00}"/>
              </a:ext>
            </a:extLst>
          </p:cNvPr>
          <p:cNvSpPr>
            <a:spLocks noGrp="1"/>
          </p:cNvSpPr>
          <p:nvPr>
            <p:ph type="ctrTitle"/>
          </p:nvPr>
        </p:nvSpPr>
        <p:spPr>
          <a:xfrm>
            <a:off x="4572000" y="1779649"/>
            <a:ext cx="4048450" cy="1790700"/>
          </a:xfrm>
        </p:spPr>
        <p:txBody>
          <a:bodyPr>
            <a:normAutofit fontScale="90000"/>
          </a:bodyPr>
          <a:lstStyle/>
          <a:p>
            <a:r>
              <a:rPr lang="en-US" dirty="0"/>
              <a:t>Donor milk: Science and Clinical insights</a:t>
            </a:r>
          </a:p>
        </p:txBody>
      </p:sp>
      <p:sp>
        <p:nvSpPr>
          <p:cNvPr id="3" name="Subtitle 2">
            <a:extLst>
              <a:ext uri="{FF2B5EF4-FFF2-40B4-BE49-F238E27FC236}">
                <a16:creationId xmlns:a16="http://schemas.microsoft.com/office/drawing/2014/main" id="{8180589C-7918-2A46-A2D7-8E8BA80037A0}"/>
              </a:ext>
            </a:extLst>
          </p:cNvPr>
          <p:cNvSpPr>
            <a:spLocks noGrp="1"/>
          </p:cNvSpPr>
          <p:nvPr>
            <p:ph type="subTitle" idx="1"/>
          </p:nvPr>
        </p:nvSpPr>
        <p:spPr>
          <a:xfrm>
            <a:off x="4384713" y="5209371"/>
            <a:ext cx="4077827" cy="1241822"/>
          </a:xfrm>
        </p:spPr>
        <p:txBody>
          <a:bodyPr>
            <a:noAutofit/>
          </a:bodyPr>
          <a:lstStyle/>
          <a:p>
            <a:pPr>
              <a:lnSpc>
                <a:spcPct val="100000"/>
              </a:lnSpc>
            </a:pPr>
            <a:r>
              <a:rPr lang="en-US" dirty="0"/>
              <a:t>Lisa Brock, BSN, RN, IBCLC</a:t>
            </a:r>
          </a:p>
          <a:p>
            <a:pPr>
              <a:lnSpc>
                <a:spcPct val="100000"/>
              </a:lnSpc>
            </a:pPr>
            <a:r>
              <a:rPr lang="en-US" dirty="0"/>
              <a:t>Summer Kelly, MS, RN, IBCLC</a:t>
            </a:r>
          </a:p>
          <a:p>
            <a:endParaRPr lang="en-US" dirty="0"/>
          </a:p>
        </p:txBody>
      </p:sp>
      <p:sp>
        <p:nvSpPr>
          <p:cNvPr id="6" name="Rectangle 5">
            <a:extLst>
              <a:ext uri="{FF2B5EF4-FFF2-40B4-BE49-F238E27FC236}">
                <a16:creationId xmlns:a16="http://schemas.microsoft.com/office/drawing/2014/main" id="{8E93E7E9-E33C-60C8-8B68-EF1E7B8FB9C4}"/>
              </a:ext>
            </a:extLst>
          </p:cNvPr>
          <p:cNvSpPr/>
          <p:nvPr/>
        </p:nvSpPr>
        <p:spPr>
          <a:xfrm>
            <a:off x="-1" y="0"/>
            <a:ext cx="4257713"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nSpc>
                <a:spcPct val="100000"/>
              </a:lnSpc>
            </a:pPr>
            <a:r>
              <a:rPr lang="en-US" dirty="0"/>
              <a:t>AWHONN Wisconsin Conference</a:t>
            </a:r>
          </a:p>
          <a:p>
            <a:pPr>
              <a:lnSpc>
                <a:spcPct val="100000"/>
              </a:lnSpc>
            </a:pPr>
            <a:r>
              <a:rPr lang="en-US" dirty="0"/>
              <a:t>November 14, 2023</a:t>
            </a:r>
          </a:p>
        </p:txBody>
      </p:sp>
      <p:pic>
        <p:nvPicPr>
          <p:cNvPr id="5" name="Picture 4" descr="Fotolia_47153573_XS.jpg">
            <a:extLst>
              <a:ext uri="{FF2B5EF4-FFF2-40B4-BE49-F238E27FC236}">
                <a16:creationId xmlns:a16="http://schemas.microsoft.com/office/drawing/2014/main" id="{3F56E3B2-E038-658B-468F-9F1FAF820AF1}"/>
              </a:ext>
            </a:extLst>
          </p:cNvPr>
          <p:cNvPicPr>
            <a:picLocks noChangeAspect="1"/>
          </p:cNvPicPr>
          <p:nvPr/>
        </p:nvPicPr>
        <p:blipFill rotWithShape="1">
          <a:blip r:embed="rId3">
            <a:extLst>
              <a:ext uri="{28A0092B-C50C-407E-A947-70E740481C1C}">
                <a14:useLocalDpi xmlns:a14="http://schemas.microsoft.com/office/drawing/2010/main" val="0"/>
              </a:ext>
            </a:extLst>
          </a:blip>
          <a:srcRect l="5737" t="561" r="13186" b="-561"/>
          <a:stretch/>
        </p:blipFill>
        <p:spPr>
          <a:xfrm>
            <a:off x="59320" y="548816"/>
            <a:ext cx="3924300" cy="3606800"/>
          </a:xfrm>
          <a:prstGeom prst="rect">
            <a:avLst/>
          </a:prstGeom>
        </p:spPr>
      </p:pic>
      <p:sp>
        <p:nvSpPr>
          <p:cNvPr id="8" name="TextBox 7">
            <a:extLst>
              <a:ext uri="{FF2B5EF4-FFF2-40B4-BE49-F238E27FC236}">
                <a16:creationId xmlns:a16="http://schemas.microsoft.com/office/drawing/2014/main" id="{040F817F-E8BD-8BCF-93FB-508705780F8D}"/>
              </a:ext>
            </a:extLst>
          </p:cNvPr>
          <p:cNvSpPr txBox="1"/>
          <p:nvPr/>
        </p:nvSpPr>
        <p:spPr>
          <a:xfrm>
            <a:off x="254000" y="5078351"/>
            <a:ext cx="4597400" cy="966034"/>
          </a:xfrm>
          <a:prstGeom prst="rect">
            <a:avLst/>
          </a:prstGeom>
          <a:noFill/>
        </p:spPr>
        <p:txBody>
          <a:bodyPr wrap="square">
            <a:spAutoFit/>
          </a:bodyPr>
          <a:lstStyle/>
          <a:p>
            <a:pPr>
              <a:lnSpc>
                <a:spcPct val="150000"/>
              </a:lnSpc>
            </a:pPr>
            <a:r>
              <a:rPr lang="en-US" sz="2000" dirty="0"/>
              <a:t>AWHONN Wisconsin Conference</a:t>
            </a:r>
          </a:p>
          <a:p>
            <a:pPr>
              <a:lnSpc>
                <a:spcPct val="150000"/>
              </a:lnSpc>
            </a:pPr>
            <a:r>
              <a:rPr lang="en-US" sz="2000" dirty="0"/>
              <a:t>November 14, 2023</a:t>
            </a:r>
          </a:p>
        </p:txBody>
      </p:sp>
    </p:spTree>
    <p:extLst>
      <p:ext uri="{BB962C8B-B14F-4D97-AF65-F5344CB8AC3E}">
        <p14:creationId xmlns:p14="http://schemas.microsoft.com/office/powerpoint/2010/main" val="40044950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9-01-27 15.47.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086" y="1359919"/>
            <a:ext cx="4279178" cy="3987187"/>
          </a:xfrm>
          <a:prstGeom prst="rect">
            <a:avLst/>
          </a:prstGeom>
        </p:spPr>
      </p:pic>
      <p:sp>
        <p:nvSpPr>
          <p:cNvPr id="5" name="TextBox 4"/>
          <p:cNvSpPr txBox="1"/>
          <p:nvPr/>
        </p:nvSpPr>
        <p:spPr>
          <a:xfrm>
            <a:off x="951162" y="6550223"/>
            <a:ext cx="5508163" cy="307777"/>
          </a:xfrm>
          <a:prstGeom prst="rect">
            <a:avLst/>
          </a:prstGeom>
          <a:noFill/>
        </p:spPr>
        <p:txBody>
          <a:bodyPr wrap="none" rtlCol="0">
            <a:spAutoFit/>
          </a:bodyPr>
          <a:lstStyle/>
          <a:p>
            <a:r>
              <a:rPr lang="mr-IN" sz="1400" dirty="0">
                <a:latin typeface="Calibri"/>
                <a:cs typeface="Calibri"/>
              </a:rPr>
              <a:t>CC BY-NC-ND 4.0</a:t>
            </a:r>
            <a:r>
              <a:rPr lang="en-US" sz="1400" dirty="0">
                <a:latin typeface="Calibri"/>
                <a:cs typeface="Calibri"/>
              </a:rPr>
              <a:t>: https://</a:t>
            </a:r>
            <a:r>
              <a:rPr lang="en-US" sz="1400" dirty="0" err="1">
                <a:latin typeface="Calibri"/>
                <a:cs typeface="Calibri"/>
              </a:rPr>
              <a:t>creativecommons.org</a:t>
            </a:r>
            <a:r>
              <a:rPr lang="en-US" sz="1400" dirty="0">
                <a:latin typeface="Calibri"/>
                <a:cs typeface="Calibri"/>
              </a:rPr>
              <a:t>/licenses/by-</a:t>
            </a:r>
            <a:r>
              <a:rPr lang="en-US" sz="1400" dirty="0" err="1">
                <a:latin typeface="Calibri"/>
                <a:cs typeface="Calibri"/>
              </a:rPr>
              <a:t>nc</a:t>
            </a:r>
            <a:r>
              <a:rPr lang="en-US" sz="1400" dirty="0">
                <a:latin typeface="Calibri"/>
                <a:cs typeface="Calibri"/>
              </a:rPr>
              <a:t>-</a:t>
            </a:r>
            <a:r>
              <a:rPr lang="en-US" sz="1400" dirty="0" err="1">
                <a:latin typeface="Calibri"/>
                <a:cs typeface="Calibri"/>
              </a:rPr>
              <a:t>nd</a:t>
            </a:r>
            <a:r>
              <a:rPr lang="en-US" sz="1400" dirty="0">
                <a:latin typeface="Calibri"/>
                <a:cs typeface="Calibri"/>
              </a:rPr>
              <a:t>/4.0/</a:t>
            </a:r>
          </a:p>
        </p:txBody>
      </p:sp>
      <p:sp>
        <p:nvSpPr>
          <p:cNvPr id="7" name="TextBox 6"/>
          <p:cNvSpPr txBox="1"/>
          <p:nvPr/>
        </p:nvSpPr>
        <p:spPr>
          <a:xfrm>
            <a:off x="951162" y="5347106"/>
            <a:ext cx="2091513" cy="369332"/>
          </a:xfrm>
          <a:prstGeom prst="rect">
            <a:avLst/>
          </a:prstGeom>
          <a:noFill/>
        </p:spPr>
        <p:txBody>
          <a:bodyPr wrap="none" rtlCol="0">
            <a:spAutoFit/>
          </a:bodyPr>
          <a:lstStyle/>
          <a:p>
            <a:r>
              <a:rPr lang="en-US" dirty="0">
                <a:latin typeface="Calibri"/>
                <a:cs typeface="Calibri"/>
              </a:rPr>
              <a:t>Layman et al. (2018)</a:t>
            </a:r>
          </a:p>
        </p:txBody>
      </p:sp>
      <p:graphicFrame>
        <p:nvGraphicFramePr>
          <p:cNvPr id="9" name="Table 8"/>
          <p:cNvGraphicFramePr>
            <a:graphicFrameLocks noGrp="1"/>
          </p:cNvGraphicFramePr>
          <p:nvPr>
            <p:extLst>
              <p:ext uri="{D42A27DB-BD31-4B8C-83A1-F6EECF244321}">
                <p14:modId xmlns:p14="http://schemas.microsoft.com/office/powerpoint/2010/main" val="4118260290"/>
              </p:ext>
            </p:extLst>
          </p:nvPr>
        </p:nvGraphicFramePr>
        <p:xfrm>
          <a:off x="5293359" y="1788790"/>
          <a:ext cx="3672549" cy="1112520"/>
        </p:xfrm>
        <a:graphic>
          <a:graphicData uri="http://schemas.openxmlformats.org/drawingml/2006/table">
            <a:tbl>
              <a:tblPr firstRow="1" bandRow="1">
                <a:tableStyleId>{22838BEF-8BB2-4498-84A7-C5851F593DF1}</a:tableStyleId>
              </a:tblPr>
              <a:tblGrid>
                <a:gridCol w="2823094">
                  <a:extLst>
                    <a:ext uri="{9D8B030D-6E8A-4147-A177-3AD203B41FA5}">
                      <a16:colId xmlns:a16="http://schemas.microsoft.com/office/drawing/2014/main" val="20000"/>
                    </a:ext>
                  </a:extLst>
                </a:gridCol>
                <a:gridCol w="849455">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latin typeface="Calibri"/>
                          <a:cs typeface="Calibri"/>
                        </a:rPr>
                        <a:t>α-</a:t>
                      </a:r>
                      <a:r>
                        <a:rPr lang="en-US" sz="1800" b="0" baseline="0" dirty="0" err="1">
                          <a:latin typeface="Calibri"/>
                          <a:cs typeface="Calibri"/>
                        </a:rPr>
                        <a:t>Lactalbumin</a:t>
                      </a:r>
                      <a:endParaRPr lang="en-US" b="0" dirty="0">
                        <a:solidFill>
                          <a:srgbClr val="000000"/>
                        </a:solidFill>
                        <a:latin typeface="Calibri"/>
                        <a:cs typeface="Calibri"/>
                      </a:endParaRPr>
                    </a:p>
                  </a:txBody>
                  <a:tcPr/>
                </a:tc>
                <a:tc>
                  <a:txBody>
                    <a:bodyPr/>
                    <a:lstStyle/>
                    <a:p>
                      <a:pPr algn="l"/>
                      <a:r>
                        <a:rPr lang="en-US" b="0" dirty="0">
                          <a:latin typeface="Calibri"/>
                          <a:cs typeface="Calibri"/>
                        </a:rPr>
                        <a:t>17%</a:t>
                      </a:r>
                      <a:endParaRPr lang="en-US" b="0" dirty="0">
                        <a:solidFill>
                          <a:schemeClr val="tx1"/>
                        </a:solidFill>
                        <a:latin typeface="Calibri"/>
                        <a:cs typeface="Calibri"/>
                      </a:endParaRPr>
                    </a:p>
                  </a:txBody>
                  <a:tcPr/>
                </a:tc>
                <a:extLst>
                  <a:ext uri="{0D108BD9-81ED-4DB2-BD59-A6C34878D82A}">
                    <a16:rowId xmlns:a16="http://schemas.microsoft.com/office/drawing/2014/main" val="10000"/>
                  </a:ext>
                </a:extLst>
              </a:tr>
              <a:tr h="370840">
                <a:tc>
                  <a:txBody>
                    <a:bodyPr/>
                    <a:lstStyle/>
                    <a:p>
                      <a:pPr algn="l"/>
                      <a:r>
                        <a:rPr lang="en-US" dirty="0">
                          <a:latin typeface="Calibri"/>
                          <a:cs typeface="Calibri"/>
                        </a:rPr>
                        <a:t>Antibodies (</a:t>
                      </a:r>
                      <a:r>
                        <a:rPr lang="en-US" dirty="0" err="1">
                          <a:latin typeface="Calibri"/>
                          <a:cs typeface="Calibri"/>
                        </a:rPr>
                        <a:t>IgG</a:t>
                      </a:r>
                      <a:r>
                        <a:rPr lang="en-US" dirty="0">
                          <a:latin typeface="Calibri"/>
                          <a:cs typeface="Calibri"/>
                        </a:rPr>
                        <a:t>, IgA,</a:t>
                      </a:r>
                      <a:r>
                        <a:rPr lang="en-US" baseline="0" dirty="0">
                          <a:latin typeface="Calibri"/>
                          <a:cs typeface="Calibri"/>
                        </a:rPr>
                        <a:t> </a:t>
                      </a:r>
                      <a:r>
                        <a:rPr lang="en-US" baseline="0" dirty="0" err="1">
                          <a:latin typeface="Calibri"/>
                          <a:cs typeface="Calibri"/>
                        </a:rPr>
                        <a:t>IgM</a:t>
                      </a:r>
                      <a:r>
                        <a:rPr lang="en-US" baseline="0" dirty="0">
                          <a:latin typeface="Calibri"/>
                          <a:cs typeface="Calibri"/>
                        </a:rPr>
                        <a:t>)</a:t>
                      </a:r>
                      <a:endParaRPr lang="en-US" dirty="0">
                        <a:solidFill>
                          <a:srgbClr val="000000"/>
                        </a:solidFill>
                        <a:latin typeface="Calibri"/>
                        <a:cs typeface="Calibri"/>
                      </a:endParaRPr>
                    </a:p>
                  </a:txBody>
                  <a:tcPr/>
                </a:tc>
                <a:tc>
                  <a:txBody>
                    <a:bodyPr/>
                    <a:lstStyle/>
                    <a:p>
                      <a:pPr algn="l"/>
                      <a:r>
                        <a:rPr lang="en-US" dirty="0">
                          <a:latin typeface="Calibri"/>
                          <a:cs typeface="Calibri"/>
                        </a:rPr>
                        <a:t>10%</a:t>
                      </a:r>
                      <a:endParaRPr lang="en-US" dirty="0">
                        <a:solidFill>
                          <a:schemeClr val="tx1"/>
                        </a:solidFill>
                        <a:latin typeface="Calibri"/>
                        <a:cs typeface="Calibri"/>
                      </a:endParaRPr>
                    </a:p>
                  </a:txBody>
                  <a:tcPr/>
                </a:tc>
                <a:extLst>
                  <a:ext uri="{0D108BD9-81ED-4DB2-BD59-A6C34878D82A}">
                    <a16:rowId xmlns:a16="http://schemas.microsoft.com/office/drawing/2014/main" val="10001"/>
                  </a:ext>
                </a:extLst>
              </a:tr>
              <a:tr h="370840">
                <a:tc>
                  <a:txBody>
                    <a:bodyPr/>
                    <a:lstStyle/>
                    <a:p>
                      <a:pPr algn="l"/>
                      <a:r>
                        <a:rPr lang="en-US" dirty="0" err="1">
                          <a:latin typeface="Calibri"/>
                          <a:cs typeface="Calibri"/>
                        </a:rPr>
                        <a:t>Lactoferrin</a:t>
                      </a:r>
                      <a:endParaRPr lang="en-US" dirty="0">
                        <a:solidFill>
                          <a:srgbClr val="000000"/>
                        </a:solidFill>
                        <a:latin typeface="Calibri"/>
                        <a:cs typeface="Calibri"/>
                      </a:endParaRPr>
                    </a:p>
                  </a:txBody>
                  <a:tcPr/>
                </a:tc>
                <a:tc>
                  <a:txBody>
                    <a:bodyPr/>
                    <a:lstStyle/>
                    <a:p>
                      <a:pPr algn="l"/>
                      <a:r>
                        <a:rPr lang="en-US" dirty="0">
                          <a:latin typeface="Calibri"/>
                          <a:cs typeface="Calibri"/>
                        </a:rPr>
                        <a:t>1.5%</a:t>
                      </a:r>
                      <a:endParaRPr lang="en-US" dirty="0">
                        <a:solidFill>
                          <a:schemeClr val="tx1"/>
                        </a:solidFill>
                        <a:latin typeface="Calibri"/>
                        <a:cs typeface="Calibri"/>
                      </a:endParaRPr>
                    </a:p>
                  </a:txBody>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341432385"/>
              </p:ext>
            </p:extLst>
          </p:nvPr>
        </p:nvGraphicFramePr>
        <p:xfrm>
          <a:off x="5293359" y="3819076"/>
          <a:ext cx="3672550" cy="1112520"/>
        </p:xfrm>
        <a:graphic>
          <a:graphicData uri="http://schemas.openxmlformats.org/drawingml/2006/table">
            <a:tbl>
              <a:tblPr firstRow="1" bandRow="1">
                <a:tableStyleId>{22838BEF-8BB2-4498-84A7-C5851F593DF1}</a:tableStyleId>
              </a:tblPr>
              <a:tblGrid>
                <a:gridCol w="2823095">
                  <a:extLst>
                    <a:ext uri="{9D8B030D-6E8A-4147-A177-3AD203B41FA5}">
                      <a16:colId xmlns:a16="http://schemas.microsoft.com/office/drawing/2014/main" val="20000"/>
                    </a:ext>
                  </a:extLst>
                </a:gridCol>
                <a:gridCol w="849455">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a:latin typeface="Calibri"/>
                          <a:cs typeface="Calibri"/>
                        </a:rPr>
                        <a:t>α-</a:t>
                      </a:r>
                      <a:r>
                        <a:rPr lang="en-US" sz="1800" b="0" baseline="0" dirty="0" err="1">
                          <a:latin typeface="Calibri"/>
                          <a:cs typeface="Calibri"/>
                        </a:rPr>
                        <a:t>Lactalbumin</a:t>
                      </a:r>
                      <a:endParaRPr lang="en-US" b="0" dirty="0">
                        <a:solidFill>
                          <a:srgbClr val="000000"/>
                        </a:solidFill>
                        <a:latin typeface="Calibri"/>
                        <a:cs typeface="Calibri"/>
                      </a:endParaRPr>
                    </a:p>
                  </a:txBody>
                  <a:tcPr/>
                </a:tc>
                <a:tc>
                  <a:txBody>
                    <a:bodyPr/>
                    <a:lstStyle/>
                    <a:p>
                      <a:pPr algn="l"/>
                      <a:r>
                        <a:rPr lang="en-US" b="0" dirty="0">
                          <a:solidFill>
                            <a:schemeClr val="dk1"/>
                          </a:solidFill>
                          <a:latin typeface="Calibri"/>
                          <a:cs typeface="Calibri"/>
                        </a:rPr>
                        <a:t>36%</a:t>
                      </a:r>
                      <a:endParaRPr lang="en-US" b="0" dirty="0">
                        <a:solidFill>
                          <a:schemeClr val="tx1"/>
                        </a:solidFill>
                        <a:latin typeface="Calibri"/>
                        <a:cs typeface="Calibri"/>
                      </a:endParaRPr>
                    </a:p>
                  </a:txBody>
                  <a:tcPr/>
                </a:tc>
                <a:extLst>
                  <a:ext uri="{0D108BD9-81ED-4DB2-BD59-A6C34878D82A}">
                    <a16:rowId xmlns:a16="http://schemas.microsoft.com/office/drawing/2014/main" val="10000"/>
                  </a:ext>
                </a:extLst>
              </a:tr>
              <a:tr h="370840">
                <a:tc>
                  <a:txBody>
                    <a:bodyPr/>
                    <a:lstStyle/>
                    <a:p>
                      <a:pPr algn="l"/>
                      <a:r>
                        <a:rPr lang="en-US" dirty="0">
                          <a:latin typeface="Calibri"/>
                          <a:cs typeface="Calibri"/>
                        </a:rPr>
                        <a:t>Antibodies (</a:t>
                      </a:r>
                      <a:r>
                        <a:rPr lang="en-US" dirty="0" err="1">
                          <a:latin typeface="Calibri"/>
                          <a:cs typeface="Calibri"/>
                        </a:rPr>
                        <a:t>IgG</a:t>
                      </a:r>
                      <a:r>
                        <a:rPr lang="en-US" dirty="0">
                          <a:latin typeface="Calibri"/>
                          <a:cs typeface="Calibri"/>
                        </a:rPr>
                        <a:t>, IgA,</a:t>
                      </a:r>
                      <a:r>
                        <a:rPr lang="en-US" baseline="0" dirty="0">
                          <a:latin typeface="Calibri"/>
                          <a:cs typeface="Calibri"/>
                        </a:rPr>
                        <a:t> </a:t>
                      </a:r>
                      <a:r>
                        <a:rPr lang="en-US" baseline="0" dirty="0" err="1">
                          <a:latin typeface="Calibri"/>
                          <a:cs typeface="Calibri"/>
                        </a:rPr>
                        <a:t>IgM</a:t>
                      </a:r>
                      <a:r>
                        <a:rPr lang="en-US" baseline="0" dirty="0">
                          <a:latin typeface="Calibri"/>
                          <a:cs typeface="Calibri"/>
                        </a:rPr>
                        <a:t>)</a:t>
                      </a:r>
                      <a:endParaRPr lang="en-US" dirty="0">
                        <a:solidFill>
                          <a:srgbClr val="000000"/>
                        </a:solidFill>
                        <a:latin typeface="Calibri"/>
                        <a:cs typeface="Calibri"/>
                      </a:endParaRPr>
                    </a:p>
                  </a:txBody>
                  <a:tcPr/>
                </a:tc>
                <a:tc>
                  <a:txBody>
                    <a:bodyPr/>
                    <a:lstStyle/>
                    <a:p>
                      <a:pPr algn="l"/>
                      <a:r>
                        <a:rPr lang="en-US" dirty="0">
                          <a:solidFill>
                            <a:schemeClr val="dk1"/>
                          </a:solidFill>
                          <a:latin typeface="Calibri"/>
                          <a:cs typeface="Calibri"/>
                        </a:rPr>
                        <a:t>17%</a:t>
                      </a:r>
                      <a:endParaRPr lang="en-US" dirty="0">
                        <a:solidFill>
                          <a:schemeClr val="tx1"/>
                        </a:solidFill>
                        <a:latin typeface="Calibri"/>
                        <a:cs typeface="Calibri"/>
                      </a:endParaRPr>
                    </a:p>
                  </a:txBody>
                  <a:tcPr/>
                </a:tc>
                <a:extLst>
                  <a:ext uri="{0D108BD9-81ED-4DB2-BD59-A6C34878D82A}">
                    <a16:rowId xmlns:a16="http://schemas.microsoft.com/office/drawing/2014/main" val="10001"/>
                  </a:ext>
                </a:extLst>
              </a:tr>
              <a:tr h="370840">
                <a:tc>
                  <a:txBody>
                    <a:bodyPr/>
                    <a:lstStyle/>
                    <a:p>
                      <a:pPr algn="l"/>
                      <a:r>
                        <a:rPr lang="en-US" dirty="0" err="1">
                          <a:latin typeface="Calibri"/>
                          <a:cs typeface="Calibri"/>
                        </a:rPr>
                        <a:t>Lactoferrin</a:t>
                      </a:r>
                      <a:endParaRPr lang="en-US" dirty="0">
                        <a:solidFill>
                          <a:srgbClr val="000000"/>
                        </a:solidFill>
                        <a:latin typeface="Calibri"/>
                        <a:cs typeface="Calibri"/>
                      </a:endParaRPr>
                    </a:p>
                  </a:txBody>
                  <a:tcPr/>
                </a:tc>
                <a:tc>
                  <a:txBody>
                    <a:bodyPr/>
                    <a:lstStyle/>
                    <a:p>
                      <a:pPr algn="l"/>
                      <a:r>
                        <a:rPr lang="en-US" dirty="0">
                          <a:solidFill>
                            <a:schemeClr val="dk1"/>
                          </a:solidFill>
                          <a:latin typeface="Calibri"/>
                          <a:cs typeface="Calibri"/>
                        </a:rPr>
                        <a:t>25%</a:t>
                      </a:r>
                      <a:endParaRPr lang="en-US" dirty="0">
                        <a:solidFill>
                          <a:schemeClr val="tx1"/>
                        </a:solidFill>
                        <a:latin typeface="Calibri"/>
                        <a:cs typeface="Calibri"/>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074310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tolia_73308627_X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12439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915904" y="507301"/>
            <a:ext cx="8018239" cy="1143000"/>
          </a:xfrm>
        </p:spPr>
        <p:txBody>
          <a:bodyPr>
            <a:normAutofit/>
          </a:bodyPr>
          <a:lstStyle/>
          <a:p>
            <a:pPr algn="l" eaLnBrk="1" hangingPunct="1"/>
            <a:r>
              <a:rPr lang="en-US" sz="3200" dirty="0">
                <a:latin typeface="Avenir Next Demi Bold"/>
                <a:cs typeface="Avenir Next Demi Bold"/>
              </a:rPr>
              <a:t>Macromolecules of life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254997"/>
              </p:ext>
            </p:extLst>
          </p:nvPr>
        </p:nvGraphicFramePr>
        <p:xfrm>
          <a:off x="844784" y="1650301"/>
          <a:ext cx="5823376" cy="4595735"/>
        </p:xfrm>
        <a:graphic>
          <a:graphicData uri="http://schemas.openxmlformats.org/drawingml/2006/table">
            <a:tbl>
              <a:tblPr firstRow="1" bandRow="1">
                <a:tableStyleId>{93296810-A885-4BE3-A3E7-6D5BEEA58F35}</a:tableStyleId>
              </a:tblPr>
              <a:tblGrid>
                <a:gridCol w="3000956">
                  <a:extLst>
                    <a:ext uri="{9D8B030D-6E8A-4147-A177-3AD203B41FA5}">
                      <a16:colId xmlns:a16="http://schemas.microsoft.com/office/drawing/2014/main" val="20000"/>
                    </a:ext>
                  </a:extLst>
                </a:gridCol>
                <a:gridCol w="2822420">
                  <a:extLst>
                    <a:ext uri="{9D8B030D-6E8A-4147-A177-3AD203B41FA5}">
                      <a16:colId xmlns:a16="http://schemas.microsoft.com/office/drawing/2014/main" val="20001"/>
                    </a:ext>
                  </a:extLst>
                </a:gridCol>
              </a:tblGrid>
              <a:tr h="670464">
                <a:tc>
                  <a:txBody>
                    <a:bodyPr/>
                    <a:lstStyle/>
                    <a:p>
                      <a:pPr algn="ctr"/>
                      <a:r>
                        <a:rPr lang="en-US" sz="3200" b="0" dirty="0">
                          <a:solidFill>
                            <a:schemeClr val="tx1"/>
                          </a:solidFill>
                        </a:rPr>
                        <a:t>Monomer</a:t>
                      </a:r>
                      <a:endParaRPr lang="en-US" sz="3200" b="0" dirty="0">
                        <a:solidFill>
                          <a:schemeClr val="tx1"/>
                        </a:solidFill>
                        <a:latin typeface="Calibri" pitchFamily="34" charset="0"/>
                      </a:endParaRPr>
                    </a:p>
                  </a:txBody>
                  <a:tcPr/>
                </a:tc>
                <a:tc>
                  <a:txBody>
                    <a:bodyPr/>
                    <a:lstStyle/>
                    <a:p>
                      <a:pPr algn="ctr"/>
                      <a:r>
                        <a:rPr lang="en-US" sz="3200" b="0" dirty="0">
                          <a:solidFill>
                            <a:schemeClr val="tx1"/>
                          </a:solidFill>
                        </a:rPr>
                        <a:t>Macromolecule</a:t>
                      </a:r>
                      <a:endParaRPr lang="en-US" sz="3200" b="0" dirty="0">
                        <a:solidFill>
                          <a:schemeClr val="tx1"/>
                        </a:solidFill>
                        <a:latin typeface="Calibri" pitchFamily="34" charset="0"/>
                      </a:endParaRPr>
                    </a:p>
                  </a:txBody>
                  <a:tcPr/>
                </a:tc>
                <a:extLst>
                  <a:ext uri="{0D108BD9-81ED-4DB2-BD59-A6C34878D82A}">
                    <a16:rowId xmlns:a16="http://schemas.microsoft.com/office/drawing/2014/main" val="10000"/>
                  </a:ext>
                </a:extLst>
              </a:tr>
              <a:tr h="890551">
                <a:tc>
                  <a:txBody>
                    <a:bodyPr/>
                    <a:lstStyle/>
                    <a:p>
                      <a:pPr algn="ctr"/>
                      <a:r>
                        <a:rPr lang="en-US" sz="2800" b="0" baseline="0" dirty="0">
                          <a:latin typeface="+mn-lt"/>
                        </a:rPr>
                        <a:t>Fatty Acid</a:t>
                      </a:r>
                      <a:endParaRPr lang="en-US" sz="2800" b="0" baseline="0" dirty="0">
                        <a:latin typeface="Calibri" pitchFamily="34" charset="0"/>
                      </a:endParaRPr>
                    </a:p>
                  </a:txBody>
                  <a:tcPr anchor="ctr"/>
                </a:tc>
                <a:tc>
                  <a:txBody>
                    <a:bodyPr/>
                    <a:lstStyle/>
                    <a:p>
                      <a:pPr algn="ctr"/>
                      <a:r>
                        <a:rPr lang="en-US" sz="2800" b="0" dirty="0">
                          <a:latin typeface="+mn-lt"/>
                        </a:rPr>
                        <a:t>Lipid</a:t>
                      </a:r>
                      <a:endParaRPr lang="en-US" sz="2800" b="0" dirty="0">
                        <a:latin typeface="Calibri" pitchFamily="34" charset="0"/>
                      </a:endParaRPr>
                    </a:p>
                  </a:txBody>
                  <a:tcPr anchor="ctr"/>
                </a:tc>
                <a:extLst>
                  <a:ext uri="{0D108BD9-81ED-4DB2-BD59-A6C34878D82A}">
                    <a16:rowId xmlns:a16="http://schemas.microsoft.com/office/drawing/2014/main" val="10001"/>
                  </a:ext>
                </a:extLst>
              </a:tr>
              <a:tr h="1046429">
                <a:tc>
                  <a:txBody>
                    <a:bodyPr/>
                    <a:lstStyle/>
                    <a:p>
                      <a:pPr algn="ctr"/>
                      <a:r>
                        <a:rPr lang="en-US" sz="2800" dirty="0"/>
                        <a:t>Monosaccharide</a:t>
                      </a:r>
                      <a:endParaRPr lang="en-US" sz="2800" b="0" dirty="0">
                        <a:latin typeface="Calibri" pitchFamily="34" charset="0"/>
                      </a:endParaRPr>
                    </a:p>
                  </a:txBody>
                  <a:tcPr anchor="ctr"/>
                </a:tc>
                <a:tc>
                  <a:txBody>
                    <a:bodyPr/>
                    <a:lstStyle/>
                    <a:p>
                      <a:pPr algn="ctr"/>
                      <a:r>
                        <a:rPr lang="en-US" sz="2800" dirty="0"/>
                        <a:t>Carbohydrate</a:t>
                      </a:r>
                      <a:endParaRPr lang="en-US" sz="2800" b="0" dirty="0">
                        <a:latin typeface="Calibri" pitchFamily="34" charset="0"/>
                      </a:endParaRPr>
                    </a:p>
                  </a:txBody>
                  <a:tcPr anchor="ctr"/>
                </a:tc>
                <a:extLst>
                  <a:ext uri="{0D108BD9-81ED-4DB2-BD59-A6C34878D82A}">
                    <a16:rowId xmlns:a16="http://schemas.microsoft.com/office/drawing/2014/main" val="10002"/>
                  </a:ext>
                </a:extLst>
              </a:tr>
              <a:tr h="983384">
                <a:tc>
                  <a:txBody>
                    <a:bodyPr/>
                    <a:lstStyle/>
                    <a:p>
                      <a:pPr algn="ctr"/>
                      <a:r>
                        <a:rPr lang="en-US" sz="2800" b="0" dirty="0">
                          <a:latin typeface="Calibri" pitchFamily="34" charset="0"/>
                        </a:rPr>
                        <a:t>Amino</a:t>
                      </a:r>
                      <a:r>
                        <a:rPr lang="en-US" sz="2800" b="0" baseline="0" dirty="0">
                          <a:latin typeface="Calibri" pitchFamily="34" charset="0"/>
                        </a:rPr>
                        <a:t> Acid</a:t>
                      </a:r>
                      <a:endParaRPr lang="en-US" sz="2800" b="0" dirty="0">
                        <a:latin typeface="Calibri" pitchFamily="34" charset="0"/>
                      </a:endParaRPr>
                    </a:p>
                  </a:txBody>
                  <a:tcPr anchor="ctr"/>
                </a:tc>
                <a:tc>
                  <a:txBody>
                    <a:bodyPr/>
                    <a:lstStyle/>
                    <a:p>
                      <a:pPr algn="ctr"/>
                      <a:r>
                        <a:rPr lang="en-US" sz="2800" b="0" dirty="0">
                          <a:latin typeface="+mn-lt"/>
                        </a:rPr>
                        <a:t>Protein</a:t>
                      </a:r>
                    </a:p>
                  </a:txBody>
                  <a:tcPr anchor="ctr"/>
                </a:tc>
                <a:extLst>
                  <a:ext uri="{0D108BD9-81ED-4DB2-BD59-A6C34878D82A}">
                    <a16:rowId xmlns:a16="http://schemas.microsoft.com/office/drawing/2014/main" val="10003"/>
                  </a:ext>
                </a:extLst>
              </a:tr>
              <a:tr h="1004907">
                <a:tc>
                  <a:txBody>
                    <a:bodyPr/>
                    <a:lstStyle/>
                    <a:p>
                      <a:pPr algn="ctr"/>
                      <a:r>
                        <a:rPr lang="en-US" sz="2800" dirty="0"/>
                        <a:t>Nucleic</a:t>
                      </a:r>
                      <a:r>
                        <a:rPr lang="en-US" sz="2800" baseline="0" dirty="0"/>
                        <a:t> Acid</a:t>
                      </a:r>
                      <a:endParaRPr lang="en-US" sz="2800" b="0" dirty="0">
                        <a:latin typeface="Calibri" pitchFamily="34" charset="0"/>
                      </a:endParaRPr>
                    </a:p>
                  </a:txBody>
                  <a:tcPr anchor="ctr"/>
                </a:tc>
                <a:tc>
                  <a:txBody>
                    <a:bodyPr/>
                    <a:lstStyle/>
                    <a:p>
                      <a:pPr algn="ctr"/>
                      <a:r>
                        <a:rPr lang="en-US" sz="2800" dirty="0"/>
                        <a:t>DNA and RNA </a:t>
                      </a:r>
                    </a:p>
                  </a:txBody>
                  <a:tcPr anchor="ctr"/>
                </a:tc>
                <a:extLst>
                  <a:ext uri="{0D108BD9-81ED-4DB2-BD59-A6C34878D82A}">
                    <a16:rowId xmlns:a16="http://schemas.microsoft.com/office/drawing/2014/main" val="10004"/>
                  </a:ext>
                </a:extLst>
              </a:tr>
            </a:tbl>
          </a:graphicData>
        </a:graphic>
      </p:graphicFrame>
      <p:sp>
        <p:nvSpPr>
          <p:cNvPr id="2" name="TextBox 1"/>
          <p:cNvSpPr txBox="1"/>
          <p:nvPr/>
        </p:nvSpPr>
        <p:spPr>
          <a:xfrm>
            <a:off x="6786206" y="3787067"/>
            <a:ext cx="2256580" cy="523220"/>
          </a:xfrm>
          <a:prstGeom prst="rect">
            <a:avLst/>
          </a:prstGeom>
          <a:noFill/>
        </p:spPr>
        <p:txBody>
          <a:bodyPr wrap="none" rtlCol="0">
            <a:spAutoFit/>
          </a:bodyPr>
          <a:lstStyle/>
          <a:p>
            <a:r>
              <a:rPr lang="en-US" sz="2800" dirty="0"/>
              <a:t>Macronutrients</a:t>
            </a:r>
          </a:p>
        </p:txBody>
      </p:sp>
      <p:sp>
        <p:nvSpPr>
          <p:cNvPr id="6" name="Right Brace 5"/>
          <p:cNvSpPr/>
          <p:nvPr/>
        </p:nvSpPr>
        <p:spPr>
          <a:xfrm>
            <a:off x="5913822" y="2853081"/>
            <a:ext cx="872384" cy="2013945"/>
          </a:xfrm>
          <a:prstGeom prst="rightBrace">
            <a:avLst>
              <a:gd name="adj1" fmla="val 8333"/>
              <a:gd name="adj2" fmla="val 60780"/>
            </a:avLst>
          </a:prstGeom>
          <a:ln w="57150"/>
        </p:spPr>
        <p:style>
          <a:lnRef idx="3">
            <a:schemeClr val="accent4"/>
          </a:lnRef>
          <a:fillRef idx="0">
            <a:schemeClr val="accent4"/>
          </a:fillRef>
          <a:effectRef idx="2">
            <a:schemeClr val="accent4"/>
          </a:effectRef>
          <a:fontRef idx="minor">
            <a:schemeClr val="tx1"/>
          </a:fontRef>
        </p:style>
        <p:txBody>
          <a:bodyPr/>
          <a:lstStyle/>
          <a:p>
            <a:endParaRPr lang="en-US"/>
          </a:p>
        </p:txBody>
      </p:sp>
    </p:spTree>
    <p:extLst>
      <p:ext uri="{BB962C8B-B14F-4D97-AF65-F5344CB8AC3E}">
        <p14:creationId xmlns:p14="http://schemas.microsoft.com/office/powerpoint/2010/main" val="25651970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664B620-69B6-B57B-B180-49AAA63A51DD}"/>
              </a:ext>
            </a:extLst>
          </p:cNvPr>
          <p:cNvSpPr>
            <a:spLocks noGrp="1"/>
          </p:cNvSpPr>
          <p:nvPr>
            <p:ph type="title"/>
          </p:nvPr>
        </p:nvSpPr>
        <p:spPr>
          <a:xfrm>
            <a:off x="915904" y="507301"/>
            <a:ext cx="8018239" cy="1143000"/>
          </a:xfrm>
        </p:spPr>
        <p:txBody>
          <a:bodyPr>
            <a:normAutofit/>
          </a:bodyPr>
          <a:lstStyle/>
          <a:p>
            <a:pPr algn="l" eaLnBrk="1" hangingPunct="1"/>
            <a:r>
              <a:rPr lang="en-US" sz="3200" dirty="0">
                <a:latin typeface="Avenir Next Demi Bold"/>
                <a:cs typeface="Avenir Next Demi Bold"/>
              </a:rPr>
              <a:t>Human milk Macromolecules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8558095"/>
              </p:ext>
            </p:extLst>
          </p:nvPr>
        </p:nvGraphicFramePr>
        <p:xfrm>
          <a:off x="614786" y="1676033"/>
          <a:ext cx="5823376" cy="4595735"/>
        </p:xfrm>
        <a:graphic>
          <a:graphicData uri="http://schemas.openxmlformats.org/drawingml/2006/table">
            <a:tbl>
              <a:tblPr firstRow="1" bandRow="1">
                <a:tableStyleId>{93296810-A885-4BE3-A3E7-6D5BEEA58F35}</a:tableStyleId>
              </a:tblPr>
              <a:tblGrid>
                <a:gridCol w="3000956">
                  <a:extLst>
                    <a:ext uri="{9D8B030D-6E8A-4147-A177-3AD203B41FA5}">
                      <a16:colId xmlns:a16="http://schemas.microsoft.com/office/drawing/2014/main" val="20000"/>
                    </a:ext>
                  </a:extLst>
                </a:gridCol>
                <a:gridCol w="2822420">
                  <a:extLst>
                    <a:ext uri="{9D8B030D-6E8A-4147-A177-3AD203B41FA5}">
                      <a16:colId xmlns:a16="http://schemas.microsoft.com/office/drawing/2014/main" val="20001"/>
                    </a:ext>
                  </a:extLst>
                </a:gridCol>
              </a:tblGrid>
              <a:tr h="670464">
                <a:tc>
                  <a:txBody>
                    <a:bodyPr/>
                    <a:lstStyle/>
                    <a:p>
                      <a:pPr algn="ctr"/>
                      <a:r>
                        <a:rPr lang="en-US" sz="3200" b="0" dirty="0">
                          <a:solidFill>
                            <a:schemeClr val="tx1"/>
                          </a:solidFill>
                        </a:rPr>
                        <a:t>Monomer</a:t>
                      </a:r>
                      <a:endParaRPr lang="en-US" sz="3200" b="0" dirty="0">
                        <a:solidFill>
                          <a:schemeClr val="tx1"/>
                        </a:solidFill>
                        <a:latin typeface="Calibri" pitchFamily="34" charset="0"/>
                      </a:endParaRPr>
                    </a:p>
                  </a:txBody>
                  <a:tcPr/>
                </a:tc>
                <a:tc>
                  <a:txBody>
                    <a:bodyPr/>
                    <a:lstStyle/>
                    <a:p>
                      <a:pPr algn="ctr"/>
                      <a:r>
                        <a:rPr lang="en-US" sz="3200" b="0" dirty="0">
                          <a:solidFill>
                            <a:schemeClr val="tx1"/>
                          </a:solidFill>
                        </a:rPr>
                        <a:t>Macromolecule</a:t>
                      </a:r>
                      <a:endParaRPr lang="en-US" sz="3200" b="0" dirty="0">
                        <a:solidFill>
                          <a:schemeClr val="tx1"/>
                        </a:solidFill>
                        <a:latin typeface="Calibri" pitchFamily="34" charset="0"/>
                      </a:endParaRPr>
                    </a:p>
                  </a:txBody>
                  <a:tcPr/>
                </a:tc>
                <a:extLst>
                  <a:ext uri="{0D108BD9-81ED-4DB2-BD59-A6C34878D82A}">
                    <a16:rowId xmlns:a16="http://schemas.microsoft.com/office/drawing/2014/main" val="10000"/>
                  </a:ext>
                </a:extLst>
              </a:tr>
              <a:tr h="890551">
                <a:tc>
                  <a:txBody>
                    <a:bodyPr/>
                    <a:lstStyle/>
                    <a:p>
                      <a:pPr algn="ctr"/>
                      <a:r>
                        <a:rPr lang="en-US" sz="2800" b="0" baseline="0" dirty="0">
                          <a:latin typeface="+mn-lt"/>
                        </a:rPr>
                        <a:t>Fatty Acid</a:t>
                      </a:r>
                      <a:endParaRPr lang="en-US" sz="2800" b="0" baseline="0" dirty="0">
                        <a:latin typeface="Calibri" pitchFamily="34" charset="0"/>
                      </a:endParaRPr>
                    </a:p>
                  </a:txBody>
                  <a:tcPr anchor="ctr"/>
                </a:tc>
                <a:tc>
                  <a:txBody>
                    <a:bodyPr/>
                    <a:lstStyle/>
                    <a:p>
                      <a:pPr algn="ctr"/>
                      <a:r>
                        <a:rPr lang="en-US" sz="2800" b="0" dirty="0">
                          <a:latin typeface="+mn-lt"/>
                        </a:rPr>
                        <a:t>Lipid</a:t>
                      </a:r>
                      <a:endParaRPr lang="en-US" sz="2800" b="0" dirty="0">
                        <a:latin typeface="Calibri" pitchFamily="34" charset="0"/>
                      </a:endParaRPr>
                    </a:p>
                  </a:txBody>
                  <a:tcPr anchor="ctr"/>
                </a:tc>
                <a:extLst>
                  <a:ext uri="{0D108BD9-81ED-4DB2-BD59-A6C34878D82A}">
                    <a16:rowId xmlns:a16="http://schemas.microsoft.com/office/drawing/2014/main" val="10001"/>
                  </a:ext>
                </a:extLst>
              </a:tr>
              <a:tr h="1046429">
                <a:tc>
                  <a:txBody>
                    <a:bodyPr/>
                    <a:lstStyle/>
                    <a:p>
                      <a:pPr algn="ctr"/>
                      <a:r>
                        <a:rPr lang="en-US" sz="2800" dirty="0"/>
                        <a:t>Monosaccharide</a:t>
                      </a:r>
                      <a:endParaRPr lang="en-US" sz="2800" b="0" dirty="0">
                        <a:latin typeface="Calibri" pitchFamily="34" charset="0"/>
                      </a:endParaRPr>
                    </a:p>
                  </a:txBody>
                  <a:tcPr anchor="ctr"/>
                </a:tc>
                <a:tc>
                  <a:txBody>
                    <a:bodyPr/>
                    <a:lstStyle/>
                    <a:p>
                      <a:pPr algn="ctr"/>
                      <a:r>
                        <a:rPr lang="en-US" sz="2800" dirty="0"/>
                        <a:t>Carbohydrate</a:t>
                      </a:r>
                      <a:endParaRPr lang="en-US" sz="2800" b="0" dirty="0">
                        <a:latin typeface="Calibri" pitchFamily="34" charset="0"/>
                      </a:endParaRPr>
                    </a:p>
                  </a:txBody>
                  <a:tcPr anchor="ctr"/>
                </a:tc>
                <a:extLst>
                  <a:ext uri="{0D108BD9-81ED-4DB2-BD59-A6C34878D82A}">
                    <a16:rowId xmlns:a16="http://schemas.microsoft.com/office/drawing/2014/main" val="10002"/>
                  </a:ext>
                </a:extLst>
              </a:tr>
              <a:tr h="983384">
                <a:tc>
                  <a:txBody>
                    <a:bodyPr/>
                    <a:lstStyle/>
                    <a:p>
                      <a:pPr algn="ctr"/>
                      <a:r>
                        <a:rPr lang="en-US" sz="2800" b="0" dirty="0">
                          <a:latin typeface="Calibri" pitchFamily="34" charset="0"/>
                        </a:rPr>
                        <a:t>Amino</a:t>
                      </a:r>
                      <a:r>
                        <a:rPr lang="en-US" sz="2800" b="0" baseline="0" dirty="0">
                          <a:latin typeface="Calibri" pitchFamily="34" charset="0"/>
                        </a:rPr>
                        <a:t> Acid</a:t>
                      </a:r>
                      <a:endParaRPr lang="en-US" sz="2800" b="0" dirty="0">
                        <a:latin typeface="Calibri" pitchFamily="34" charset="0"/>
                      </a:endParaRPr>
                    </a:p>
                  </a:txBody>
                  <a:tcPr anchor="ctr"/>
                </a:tc>
                <a:tc>
                  <a:txBody>
                    <a:bodyPr/>
                    <a:lstStyle/>
                    <a:p>
                      <a:pPr algn="ctr"/>
                      <a:r>
                        <a:rPr lang="en-US" sz="2800" b="0" dirty="0">
                          <a:latin typeface="+mn-lt"/>
                        </a:rPr>
                        <a:t>Protein</a:t>
                      </a:r>
                    </a:p>
                  </a:txBody>
                  <a:tcPr anchor="ctr"/>
                </a:tc>
                <a:extLst>
                  <a:ext uri="{0D108BD9-81ED-4DB2-BD59-A6C34878D82A}">
                    <a16:rowId xmlns:a16="http://schemas.microsoft.com/office/drawing/2014/main" val="10003"/>
                  </a:ext>
                </a:extLst>
              </a:tr>
              <a:tr h="1004907">
                <a:tc>
                  <a:txBody>
                    <a:bodyPr/>
                    <a:lstStyle/>
                    <a:p>
                      <a:pPr algn="ctr"/>
                      <a:r>
                        <a:rPr lang="en-US" sz="2800" dirty="0"/>
                        <a:t>Nucleic</a:t>
                      </a:r>
                      <a:r>
                        <a:rPr lang="en-US" sz="2800" baseline="0" dirty="0"/>
                        <a:t> Acid</a:t>
                      </a:r>
                      <a:endParaRPr lang="en-US" sz="2800" b="0" dirty="0">
                        <a:latin typeface="Calibri" pitchFamily="34" charset="0"/>
                      </a:endParaRPr>
                    </a:p>
                  </a:txBody>
                  <a:tcPr anchor="ctr"/>
                </a:tc>
                <a:tc>
                  <a:txBody>
                    <a:bodyPr/>
                    <a:lstStyle/>
                    <a:p>
                      <a:pPr algn="ctr"/>
                      <a:r>
                        <a:rPr lang="en-US" sz="2800" dirty="0"/>
                        <a:t>DNA and RNA </a:t>
                      </a:r>
                    </a:p>
                  </a:txBody>
                  <a:tcPr anchor="ctr"/>
                </a:tc>
                <a:extLst>
                  <a:ext uri="{0D108BD9-81ED-4DB2-BD59-A6C34878D82A}">
                    <a16:rowId xmlns:a16="http://schemas.microsoft.com/office/drawing/2014/main" val="10004"/>
                  </a:ext>
                </a:extLst>
              </a:tr>
            </a:tbl>
          </a:graphicData>
        </a:graphic>
      </p:graphicFrame>
      <p:sp>
        <p:nvSpPr>
          <p:cNvPr id="7" name="TextBox 6"/>
          <p:cNvSpPr txBox="1"/>
          <p:nvPr/>
        </p:nvSpPr>
        <p:spPr>
          <a:xfrm>
            <a:off x="6610093" y="3044196"/>
            <a:ext cx="2324049" cy="120032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a:solidFill>
                  <a:schemeClr val="bg1"/>
                </a:solidFill>
              </a:rPr>
              <a:t>Human milk oligosaccharide (HMO) </a:t>
            </a:r>
          </a:p>
        </p:txBody>
      </p:sp>
      <p:sp>
        <p:nvSpPr>
          <p:cNvPr id="8" name="TextBox 7"/>
          <p:cNvSpPr txBox="1"/>
          <p:nvPr/>
        </p:nvSpPr>
        <p:spPr>
          <a:xfrm>
            <a:off x="6610094" y="4359374"/>
            <a:ext cx="2324049" cy="1200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400" dirty="0">
                <a:solidFill>
                  <a:srgbClr val="000000"/>
                </a:solidFill>
              </a:rPr>
              <a:t>Secretory Immunoglobulin A (</a:t>
            </a:r>
            <a:r>
              <a:rPr lang="en-US" sz="2400" dirty="0" err="1">
                <a:solidFill>
                  <a:srgbClr val="000000"/>
                </a:solidFill>
              </a:rPr>
              <a:t>sIgA</a:t>
            </a:r>
            <a:r>
              <a:rPr lang="en-US" sz="2400" dirty="0">
                <a:solidFill>
                  <a:srgbClr val="000000"/>
                </a:solidFill>
              </a:rPr>
              <a:t>)</a:t>
            </a:r>
          </a:p>
        </p:txBody>
      </p:sp>
      <p:sp>
        <p:nvSpPr>
          <p:cNvPr id="9" name="Donut 8"/>
          <p:cNvSpPr/>
          <p:nvPr/>
        </p:nvSpPr>
        <p:spPr>
          <a:xfrm>
            <a:off x="3749994" y="4359007"/>
            <a:ext cx="2501691" cy="822960"/>
          </a:xfrm>
          <a:prstGeom prst="donut">
            <a:avLst>
              <a:gd name="adj" fmla="val 10970"/>
            </a:avLst>
          </a:prstGeom>
          <a:solidFill>
            <a:srgbClr val="660066"/>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10" name="Donut 9"/>
          <p:cNvSpPr/>
          <p:nvPr/>
        </p:nvSpPr>
        <p:spPr>
          <a:xfrm>
            <a:off x="3749994" y="3421564"/>
            <a:ext cx="2501691" cy="822960"/>
          </a:xfrm>
          <a:prstGeom prst="donut">
            <a:avLst>
              <a:gd name="adj" fmla="val 10970"/>
            </a:avLst>
          </a:prstGeom>
          <a:solidFill>
            <a:schemeClr val="accent5">
              <a:lumMod val="75000"/>
            </a:schemeClr>
          </a:solidFill>
          <a:ln/>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a:lstStyle/>
          <a:p>
            <a:endParaRPr lang="en-US"/>
          </a:p>
        </p:txBody>
      </p:sp>
    </p:spTree>
    <p:extLst>
      <p:ext uri="{BB962C8B-B14F-4D97-AF65-F5344CB8AC3E}">
        <p14:creationId xmlns:p14="http://schemas.microsoft.com/office/powerpoint/2010/main" val="2337076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614841" y="2431565"/>
            <a:ext cx="1197563" cy="461665"/>
          </a:xfrm>
          <a:prstGeom prst="rect">
            <a:avLst/>
          </a:prstGeom>
          <a:noFill/>
        </p:spPr>
        <p:txBody>
          <a:bodyPr wrap="none" rtlCol="0">
            <a:spAutoFit/>
          </a:bodyPr>
          <a:lstStyle/>
          <a:p>
            <a:r>
              <a:rPr lang="en-US" sz="2400" dirty="0"/>
              <a:t>Glucose</a:t>
            </a:r>
          </a:p>
        </p:txBody>
      </p:sp>
      <p:sp>
        <p:nvSpPr>
          <p:cNvPr id="19" name="TextBox 18"/>
          <p:cNvSpPr txBox="1"/>
          <p:nvPr/>
        </p:nvSpPr>
        <p:spPr>
          <a:xfrm>
            <a:off x="6631691" y="2427150"/>
            <a:ext cx="1179079" cy="461665"/>
          </a:xfrm>
          <a:prstGeom prst="rect">
            <a:avLst/>
          </a:prstGeom>
          <a:noFill/>
        </p:spPr>
        <p:txBody>
          <a:bodyPr wrap="none" rtlCol="0">
            <a:spAutoFit/>
          </a:bodyPr>
          <a:lstStyle/>
          <a:p>
            <a:r>
              <a:rPr lang="en-US" sz="2400" dirty="0"/>
              <a:t>Lactose</a:t>
            </a:r>
          </a:p>
        </p:txBody>
      </p:sp>
      <p:sp>
        <p:nvSpPr>
          <p:cNvPr id="20" name="TextBox 19"/>
          <p:cNvSpPr txBox="1"/>
          <p:nvPr/>
        </p:nvSpPr>
        <p:spPr>
          <a:xfrm>
            <a:off x="5910150" y="5339334"/>
            <a:ext cx="2227292" cy="830997"/>
          </a:xfrm>
          <a:prstGeom prst="rect">
            <a:avLst/>
          </a:prstGeom>
          <a:noFill/>
        </p:spPr>
        <p:txBody>
          <a:bodyPr wrap="none" rtlCol="0">
            <a:spAutoFit/>
          </a:bodyPr>
          <a:lstStyle/>
          <a:p>
            <a:pPr algn="ctr"/>
            <a:r>
              <a:rPr lang="en-US" sz="2400" dirty="0"/>
              <a:t>Human Milk </a:t>
            </a:r>
          </a:p>
          <a:p>
            <a:pPr algn="ctr"/>
            <a:r>
              <a:rPr lang="en-US" sz="2400" dirty="0"/>
              <a:t>Oligosaccharide</a:t>
            </a:r>
          </a:p>
        </p:txBody>
      </p:sp>
      <p:sp>
        <p:nvSpPr>
          <p:cNvPr id="26" name="TextBox 25"/>
          <p:cNvSpPr txBox="1"/>
          <p:nvPr/>
        </p:nvSpPr>
        <p:spPr>
          <a:xfrm>
            <a:off x="3378623" y="2431565"/>
            <a:ext cx="1446580" cy="461665"/>
          </a:xfrm>
          <a:prstGeom prst="rect">
            <a:avLst/>
          </a:prstGeom>
          <a:noFill/>
        </p:spPr>
        <p:txBody>
          <a:bodyPr wrap="none" rtlCol="0">
            <a:spAutoFit/>
          </a:bodyPr>
          <a:lstStyle/>
          <a:p>
            <a:r>
              <a:rPr lang="en-US" sz="2400" dirty="0" err="1"/>
              <a:t>Galactose</a:t>
            </a:r>
            <a:endParaRPr lang="en-US" sz="2400" dirty="0"/>
          </a:p>
        </p:txBody>
      </p:sp>
      <p:sp>
        <p:nvSpPr>
          <p:cNvPr id="33" name="Plus 32"/>
          <p:cNvSpPr/>
          <p:nvPr/>
        </p:nvSpPr>
        <p:spPr>
          <a:xfrm>
            <a:off x="2233280" y="1494709"/>
            <a:ext cx="822960" cy="822960"/>
          </a:xfrm>
          <a:prstGeom prst="mathPlus">
            <a:avLst/>
          </a:prstGeom>
          <a:ln/>
        </p:spPr>
        <p:style>
          <a:lnRef idx="0">
            <a:schemeClr val="accent3"/>
          </a:lnRef>
          <a:fillRef idx="3">
            <a:schemeClr val="accent3"/>
          </a:fillRef>
          <a:effectRef idx="3">
            <a:schemeClr val="accent3"/>
          </a:effectRef>
          <a:fontRef idx="minor">
            <a:schemeClr val="lt1"/>
          </a:fontRef>
        </p:style>
        <p:txBody>
          <a:bodyPr/>
          <a:lstStyle/>
          <a:p>
            <a:endParaRPr lang="en-US" dirty="0"/>
          </a:p>
          <a:p>
            <a:endParaRPr lang="en-US" dirty="0"/>
          </a:p>
        </p:txBody>
      </p:sp>
      <p:sp>
        <p:nvSpPr>
          <p:cNvPr id="24" name="Right Arrow 23"/>
          <p:cNvSpPr/>
          <p:nvPr/>
        </p:nvSpPr>
        <p:spPr>
          <a:xfrm>
            <a:off x="4979973" y="1686197"/>
            <a:ext cx="762567" cy="350696"/>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4" name="Plus 33"/>
          <p:cNvSpPr/>
          <p:nvPr/>
        </p:nvSpPr>
        <p:spPr>
          <a:xfrm>
            <a:off x="2555664" y="4333910"/>
            <a:ext cx="822960" cy="822960"/>
          </a:xfrm>
          <a:prstGeom prst="mathPlus">
            <a:avLst/>
          </a:prstGeom>
          <a:ln/>
        </p:spPr>
        <p:style>
          <a:lnRef idx="0">
            <a:schemeClr val="accent3"/>
          </a:lnRef>
          <a:fillRef idx="3">
            <a:schemeClr val="accent3"/>
          </a:fillRef>
          <a:effectRef idx="3">
            <a:schemeClr val="accent3"/>
          </a:effectRef>
          <a:fontRef idx="minor">
            <a:schemeClr val="lt1"/>
          </a:fontRef>
        </p:style>
        <p:txBody>
          <a:bodyPr/>
          <a:lstStyle/>
          <a:p>
            <a:endParaRPr lang="en-US" dirty="0"/>
          </a:p>
          <a:p>
            <a:endParaRPr lang="en-US" dirty="0"/>
          </a:p>
        </p:txBody>
      </p:sp>
      <p:sp>
        <p:nvSpPr>
          <p:cNvPr id="36" name="TextBox 35"/>
          <p:cNvSpPr txBox="1"/>
          <p:nvPr/>
        </p:nvSpPr>
        <p:spPr>
          <a:xfrm>
            <a:off x="771703" y="5368184"/>
            <a:ext cx="1179079" cy="461665"/>
          </a:xfrm>
          <a:prstGeom prst="rect">
            <a:avLst/>
          </a:prstGeom>
          <a:noFill/>
        </p:spPr>
        <p:txBody>
          <a:bodyPr wrap="none" rtlCol="0">
            <a:spAutoFit/>
          </a:bodyPr>
          <a:lstStyle/>
          <a:p>
            <a:r>
              <a:rPr lang="en-US" sz="2400" dirty="0"/>
              <a:t>Lactose</a:t>
            </a:r>
          </a:p>
        </p:txBody>
      </p:sp>
      <p:sp>
        <p:nvSpPr>
          <p:cNvPr id="30" name="Right Arrow 29"/>
          <p:cNvSpPr/>
          <p:nvPr/>
        </p:nvSpPr>
        <p:spPr>
          <a:xfrm>
            <a:off x="4825204" y="4577643"/>
            <a:ext cx="762567" cy="350696"/>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en-US"/>
          </a:p>
        </p:txBody>
      </p:sp>
      <p:sp>
        <p:nvSpPr>
          <p:cNvPr id="38" name="TextBox 37"/>
          <p:cNvSpPr txBox="1"/>
          <p:nvPr/>
        </p:nvSpPr>
        <p:spPr>
          <a:xfrm>
            <a:off x="3563996" y="5368183"/>
            <a:ext cx="1075835" cy="461665"/>
          </a:xfrm>
          <a:prstGeom prst="rect">
            <a:avLst/>
          </a:prstGeom>
          <a:noFill/>
        </p:spPr>
        <p:txBody>
          <a:bodyPr wrap="none" rtlCol="0">
            <a:spAutoFit/>
          </a:bodyPr>
          <a:lstStyle/>
          <a:p>
            <a:r>
              <a:rPr lang="en-US" sz="2400" dirty="0" err="1"/>
              <a:t>Fucose</a:t>
            </a:r>
            <a:endParaRPr lang="en-US" sz="2400" dirty="0"/>
          </a:p>
        </p:txBody>
      </p:sp>
      <p:sp>
        <p:nvSpPr>
          <p:cNvPr id="21" name="Hexagon 20"/>
          <p:cNvSpPr/>
          <p:nvPr/>
        </p:nvSpPr>
        <p:spPr>
          <a:xfrm>
            <a:off x="682673" y="1489816"/>
            <a:ext cx="1061901" cy="822960"/>
          </a:xfrm>
          <a:prstGeom prst="hexagon">
            <a:avLst/>
          </a:prstGeom>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2" name="Hexagon 21"/>
          <p:cNvSpPr/>
          <p:nvPr/>
        </p:nvSpPr>
        <p:spPr>
          <a:xfrm>
            <a:off x="3495220" y="1489816"/>
            <a:ext cx="1061901" cy="822960"/>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3" name="Hexagon 22"/>
          <p:cNvSpPr/>
          <p:nvPr/>
        </p:nvSpPr>
        <p:spPr>
          <a:xfrm>
            <a:off x="6217919" y="1489816"/>
            <a:ext cx="1061901" cy="822960"/>
          </a:xfrm>
          <a:prstGeom prst="hexagon">
            <a:avLst/>
          </a:prstGeom>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5" name="Hexagon 24"/>
          <p:cNvSpPr/>
          <p:nvPr/>
        </p:nvSpPr>
        <p:spPr>
          <a:xfrm>
            <a:off x="7279820" y="1494709"/>
            <a:ext cx="1061901" cy="822960"/>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7" name="Hexagon 26"/>
          <p:cNvSpPr/>
          <p:nvPr/>
        </p:nvSpPr>
        <p:spPr>
          <a:xfrm>
            <a:off x="240753" y="4338803"/>
            <a:ext cx="1061901" cy="822960"/>
          </a:xfrm>
          <a:prstGeom prst="hexagon">
            <a:avLst/>
          </a:prstGeom>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28" name="Hexagon 27"/>
          <p:cNvSpPr/>
          <p:nvPr/>
        </p:nvSpPr>
        <p:spPr>
          <a:xfrm>
            <a:off x="1302654" y="4333910"/>
            <a:ext cx="1061901" cy="822960"/>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29" name="Hexagon 28"/>
          <p:cNvSpPr/>
          <p:nvPr/>
        </p:nvSpPr>
        <p:spPr>
          <a:xfrm>
            <a:off x="3615862" y="4333910"/>
            <a:ext cx="1061901" cy="822960"/>
          </a:xfrm>
          <a:prstGeom prst="hexagon">
            <a:avLst/>
          </a:prstGeom>
          <a:ln/>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35" name="Hexagon 34"/>
          <p:cNvSpPr/>
          <p:nvPr/>
        </p:nvSpPr>
        <p:spPr>
          <a:xfrm>
            <a:off x="5916904" y="4343450"/>
            <a:ext cx="1061901" cy="822960"/>
          </a:xfrm>
          <a:prstGeom prst="hexagon">
            <a:avLst/>
          </a:prstGeom>
          <a:ln/>
        </p:spPr>
        <p:style>
          <a:lnRef idx="0">
            <a:schemeClr val="accent2"/>
          </a:lnRef>
          <a:fillRef idx="3">
            <a:schemeClr val="accent2"/>
          </a:fillRef>
          <a:effectRef idx="3">
            <a:schemeClr val="accent2"/>
          </a:effectRef>
          <a:fontRef idx="minor">
            <a:schemeClr val="lt1"/>
          </a:fontRef>
        </p:style>
        <p:txBody>
          <a:bodyPr/>
          <a:lstStyle/>
          <a:p>
            <a:endParaRPr lang="en-US"/>
          </a:p>
        </p:txBody>
      </p:sp>
      <p:sp>
        <p:nvSpPr>
          <p:cNvPr id="39" name="Hexagon 38"/>
          <p:cNvSpPr/>
          <p:nvPr/>
        </p:nvSpPr>
        <p:spPr>
          <a:xfrm>
            <a:off x="6978805" y="4343450"/>
            <a:ext cx="1061901" cy="822960"/>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40" name="Hexagon 39"/>
          <p:cNvSpPr/>
          <p:nvPr/>
        </p:nvSpPr>
        <p:spPr>
          <a:xfrm>
            <a:off x="7613246" y="3520490"/>
            <a:ext cx="1061901" cy="822960"/>
          </a:xfrm>
          <a:prstGeom prst="hexagon">
            <a:avLst/>
          </a:prstGeom>
          <a:ln/>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2" name="Title 1"/>
          <p:cNvSpPr>
            <a:spLocks noGrp="1"/>
          </p:cNvSpPr>
          <p:nvPr>
            <p:ph type="title"/>
          </p:nvPr>
        </p:nvSpPr>
        <p:spPr>
          <a:xfrm>
            <a:off x="865173" y="437540"/>
            <a:ext cx="8229600" cy="1143000"/>
          </a:xfrm>
        </p:spPr>
        <p:txBody>
          <a:bodyPr>
            <a:normAutofit/>
          </a:bodyPr>
          <a:lstStyle/>
          <a:p>
            <a:r>
              <a:rPr lang="en-US" sz="3200" dirty="0"/>
              <a:t>Carbohydrates</a:t>
            </a:r>
          </a:p>
        </p:txBody>
      </p:sp>
    </p:spTree>
    <p:extLst>
      <p:ext uri="{BB962C8B-B14F-4D97-AF65-F5344CB8AC3E}">
        <p14:creationId xmlns:p14="http://schemas.microsoft.com/office/powerpoint/2010/main" val="2016619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5_Peptide_Bond-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4268" y="1431695"/>
            <a:ext cx="5065972" cy="4305734"/>
          </a:xfrm>
          <a:prstGeom prst="rect">
            <a:avLst/>
          </a:prstGeom>
        </p:spPr>
      </p:pic>
      <p:sp>
        <p:nvSpPr>
          <p:cNvPr id="5" name="TextBox 4"/>
          <p:cNvSpPr txBox="1"/>
          <p:nvPr/>
        </p:nvSpPr>
        <p:spPr>
          <a:xfrm>
            <a:off x="1854591" y="5737429"/>
            <a:ext cx="6064738" cy="523220"/>
          </a:xfrm>
          <a:prstGeom prst="rect">
            <a:avLst/>
          </a:prstGeom>
          <a:noFill/>
        </p:spPr>
        <p:txBody>
          <a:bodyPr wrap="square" rtlCol="0">
            <a:spAutoFit/>
          </a:bodyPr>
          <a:lstStyle/>
          <a:p>
            <a:r>
              <a:rPr lang="en-US" sz="1400" dirty="0"/>
              <a:t>By </a:t>
            </a:r>
            <a:r>
              <a:rPr lang="en-US" sz="1400" dirty="0" err="1"/>
              <a:t>OpenStax</a:t>
            </a:r>
            <a:r>
              <a:rPr lang="en-US" sz="1400" dirty="0"/>
              <a:t> College [CC BY 3.0  (https://</a:t>
            </a:r>
            <a:r>
              <a:rPr lang="en-US" sz="1400" dirty="0" err="1"/>
              <a:t>creativecommons.org</a:t>
            </a:r>
            <a:r>
              <a:rPr lang="en-US" sz="1400" dirty="0"/>
              <a:t>/licenses/by/3.0)], via Wikimedia Commons</a:t>
            </a:r>
          </a:p>
        </p:txBody>
      </p:sp>
      <p:sp>
        <p:nvSpPr>
          <p:cNvPr id="6" name="Title 5"/>
          <p:cNvSpPr>
            <a:spLocks noGrp="1"/>
          </p:cNvSpPr>
          <p:nvPr>
            <p:ph type="title"/>
          </p:nvPr>
        </p:nvSpPr>
        <p:spPr>
          <a:xfrm>
            <a:off x="914400" y="444951"/>
            <a:ext cx="8229600" cy="1143000"/>
          </a:xfrm>
        </p:spPr>
        <p:txBody>
          <a:bodyPr>
            <a:normAutofit/>
          </a:bodyPr>
          <a:lstStyle/>
          <a:p>
            <a:r>
              <a:rPr lang="en-US" sz="3200" dirty="0"/>
              <a:t>Proteins</a:t>
            </a:r>
          </a:p>
        </p:txBody>
      </p:sp>
    </p:spTree>
    <p:extLst>
      <p:ext uri="{BB962C8B-B14F-4D97-AF65-F5344CB8AC3E}">
        <p14:creationId xmlns:p14="http://schemas.microsoft.com/office/powerpoint/2010/main" val="971346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697" y="409461"/>
            <a:ext cx="6680200" cy="1143000"/>
          </a:xfrm>
        </p:spPr>
        <p:txBody>
          <a:bodyPr>
            <a:normAutofit/>
          </a:bodyPr>
          <a:lstStyle/>
          <a:p>
            <a:r>
              <a:rPr lang="en-US" sz="3200" dirty="0"/>
              <a:t>Antibodies recognize antigens</a:t>
            </a:r>
          </a:p>
        </p:txBody>
      </p:sp>
      <p:sp>
        <p:nvSpPr>
          <p:cNvPr id="5" name="Right Brace 4"/>
          <p:cNvSpPr/>
          <p:nvPr/>
        </p:nvSpPr>
        <p:spPr>
          <a:xfrm rot="10800000">
            <a:off x="3154752" y="3195591"/>
            <a:ext cx="636377" cy="1590058"/>
          </a:xfrm>
          <a:prstGeom prst="rightBrace">
            <a:avLst/>
          </a:prstGeom>
          <a:ln w="38100" cmpd="sng"/>
        </p:spPr>
        <p:style>
          <a:lnRef idx="2">
            <a:schemeClr val="accent4"/>
          </a:lnRef>
          <a:fillRef idx="0">
            <a:schemeClr val="accent4"/>
          </a:fillRef>
          <a:effectRef idx="1">
            <a:schemeClr val="accent4"/>
          </a:effectRef>
          <a:fontRef idx="minor">
            <a:schemeClr val="tx1"/>
          </a:fontRef>
        </p:style>
        <p:txBody>
          <a:bodyPr/>
          <a:lstStyle/>
          <a:p>
            <a:endParaRPr lang="en-US">
              <a:effectLst/>
            </a:endParaRPr>
          </a:p>
        </p:txBody>
      </p:sp>
      <p:sp>
        <p:nvSpPr>
          <p:cNvPr id="6" name="TextBox 5"/>
          <p:cNvSpPr txBox="1"/>
          <p:nvPr/>
        </p:nvSpPr>
        <p:spPr>
          <a:xfrm>
            <a:off x="353152" y="3723212"/>
            <a:ext cx="3200123" cy="830997"/>
          </a:xfrm>
          <a:prstGeom prst="rect">
            <a:avLst/>
          </a:prstGeom>
          <a:noFill/>
        </p:spPr>
        <p:txBody>
          <a:bodyPr wrap="square" rtlCol="0">
            <a:spAutoFit/>
          </a:bodyPr>
          <a:lstStyle/>
          <a:p>
            <a:pPr algn="ctr"/>
            <a:r>
              <a:rPr lang="en-US" sz="2400" dirty="0">
                <a:solidFill>
                  <a:srgbClr val="FFFFFF"/>
                </a:solidFill>
              </a:rPr>
              <a:t>Variable Region</a:t>
            </a:r>
          </a:p>
          <a:p>
            <a:r>
              <a:rPr lang="en-US" sz="2400" dirty="0">
                <a:solidFill>
                  <a:srgbClr val="FFFFFF"/>
                </a:solidFill>
              </a:rPr>
              <a:t>(Antigen Binding Site)</a:t>
            </a:r>
          </a:p>
        </p:txBody>
      </p:sp>
      <p:sp>
        <p:nvSpPr>
          <p:cNvPr id="7" name="Right Brace 6"/>
          <p:cNvSpPr/>
          <p:nvPr/>
        </p:nvSpPr>
        <p:spPr>
          <a:xfrm rot="10800000">
            <a:off x="4770411" y="4630204"/>
            <a:ext cx="502950" cy="2146060"/>
          </a:xfrm>
          <a:prstGeom prst="rightBrace">
            <a:avLst/>
          </a:prstGeom>
          <a:ln w="38100" cmpd="sng"/>
        </p:spPr>
        <p:style>
          <a:lnRef idx="2">
            <a:schemeClr val="accent4"/>
          </a:lnRef>
          <a:fillRef idx="0">
            <a:schemeClr val="accent4"/>
          </a:fillRef>
          <a:effectRef idx="1">
            <a:schemeClr val="accent4"/>
          </a:effectRef>
          <a:fontRef idx="minor">
            <a:schemeClr val="tx1"/>
          </a:fontRef>
        </p:style>
        <p:txBody>
          <a:bodyPr/>
          <a:lstStyle/>
          <a:p>
            <a:endParaRPr lang="en-US">
              <a:effectLst/>
            </a:endParaRPr>
          </a:p>
        </p:txBody>
      </p:sp>
      <p:sp>
        <p:nvSpPr>
          <p:cNvPr id="8" name="TextBox 7"/>
          <p:cNvSpPr txBox="1"/>
          <p:nvPr/>
        </p:nvSpPr>
        <p:spPr>
          <a:xfrm>
            <a:off x="3416513" y="5382542"/>
            <a:ext cx="1308471" cy="830997"/>
          </a:xfrm>
          <a:prstGeom prst="rect">
            <a:avLst/>
          </a:prstGeom>
          <a:noFill/>
        </p:spPr>
        <p:txBody>
          <a:bodyPr wrap="none" rtlCol="0">
            <a:spAutoFit/>
          </a:bodyPr>
          <a:lstStyle/>
          <a:p>
            <a:pPr algn="ctr"/>
            <a:r>
              <a:rPr lang="en-US" sz="2400" dirty="0">
                <a:solidFill>
                  <a:srgbClr val="FFFFFF"/>
                </a:solidFill>
              </a:rPr>
              <a:t>Constant </a:t>
            </a:r>
          </a:p>
          <a:p>
            <a:pPr algn="ctr"/>
            <a:r>
              <a:rPr lang="en-US" sz="2400" dirty="0">
                <a:solidFill>
                  <a:srgbClr val="FFFFFF"/>
                </a:solidFill>
              </a:rPr>
              <a:t>Region</a:t>
            </a:r>
          </a:p>
        </p:txBody>
      </p:sp>
      <p:sp>
        <p:nvSpPr>
          <p:cNvPr id="18" name="Oval 17"/>
          <p:cNvSpPr/>
          <p:nvPr/>
        </p:nvSpPr>
        <p:spPr>
          <a:xfrm rot="20321587">
            <a:off x="7782166" y="744123"/>
            <a:ext cx="2723669" cy="5817870"/>
          </a:xfrm>
          <a:prstGeom prst="ellipse">
            <a:avLst/>
          </a:prstGeom>
          <a:gradFill rotWithShape="1">
            <a:gsLst>
              <a:gs pos="0">
                <a:srgbClr val="FBC01E">
                  <a:shade val="51000"/>
                  <a:satMod val="130000"/>
                </a:srgbClr>
              </a:gs>
              <a:gs pos="80000">
                <a:srgbClr val="FBC01E">
                  <a:shade val="93000"/>
                  <a:satMod val="130000"/>
                </a:srgbClr>
              </a:gs>
              <a:gs pos="100000">
                <a:srgbClr val="FBC01E">
                  <a:shade val="94000"/>
                  <a:satMod val="135000"/>
                </a:srgbClr>
              </a:gs>
            </a:gsLst>
            <a:lin ang="16200000" scaled="0"/>
          </a:gradFill>
          <a:ln w="9525" cap="flat" cmpd="sng" algn="ctr">
            <a:solidFill>
              <a:srgbClr val="FBC01E">
                <a:shade val="95000"/>
                <a:satMod val="105000"/>
              </a:srgbClr>
            </a:solidFill>
            <a:prstDash val="solid"/>
          </a:ln>
          <a:effectLst>
            <a:outerShdw blurRad="40000" dist="23000" dir="5400000" rotWithShape="0">
              <a:srgbClr val="000000">
                <a:alpha val="35000"/>
              </a:srgbClr>
            </a:outerShdw>
          </a:effectLst>
        </p:spPr>
        <p:txBody>
          <a:bodyPr lIns="91232" tIns="45619" rIns="91232" bIns="45619" rtlCol="0" anchor="ctr">
            <a:scene3d>
              <a:camera prst="isometricOffAxis1Top"/>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a:ea typeface="+mn-ea"/>
              <a:cs typeface="+mn-cs"/>
            </a:endParaRPr>
          </a:p>
        </p:txBody>
      </p:sp>
      <p:sp>
        <p:nvSpPr>
          <p:cNvPr id="19" name="Oval 18"/>
          <p:cNvSpPr/>
          <p:nvPr/>
        </p:nvSpPr>
        <p:spPr>
          <a:xfrm>
            <a:off x="7451531" y="1942336"/>
            <a:ext cx="420140" cy="405788"/>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21" name="Rectangle 20"/>
          <p:cNvSpPr/>
          <p:nvPr/>
        </p:nvSpPr>
        <p:spPr>
          <a:xfrm rot="9580355" flipV="1">
            <a:off x="7412433" y="1522678"/>
            <a:ext cx="962163" cy="260654"/>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pic>
        <p:nvPicPr>
          <p:cNvPr id="4" name="Picture 3"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a:off x="3416513" y="2261620"/>
            <a:ext cx="5585795" cy="4835015"/>
          </a:xfrm>
          <a:prstGeom prst="rect">
            <a:avLst/>
          </a:prstGeom>
          <a:effectLst>
            <a:glow rad="63500">
              <a:schemeClr val="accent2">
                <a:satMod val="175000"/>
                <a:alpha val="40000"/>
              </a:schemeClr>
            </a:glow>
            <a:outerShdw blurRad="50800" dist="38100" dir="8100000" algn="tr" rotWithShape="0">
              <a:prstClr val="black">
                <a:alpha val="40000"/>
              </a:prstClr>
            </a:outerShdw>
          </a:effectLst>
        </p:spPr>
      </p:pic>
      <p:cxnSp>
        <p:nvCxnSpPr>
          <p:cNvPr id="24" name="Straight Connector 23"/>
          <p:cNvCxnSpPr/>
          <p:nvPr/>
        </p:nvCxnSpPr>
        <p:spPr>
          <a:xfrm flipV="1">
            <a:off x="7509444" y="2843151"/>
            <a:ext cx="728654" cy="2"/>
          </a:xfrm>
          <a:prstGeom prst="line">
            <a:avLst/>
          </a:prstGeom>
          <a:noFill/>
          <a:ln w="38100" cap="flat" cmpd="sng" algn="ctr">
            <a:solidFill>
              <a:srgbClr val="BE0204"/>
            </a:solidFill>
            <a:prstDash val="solid"/>
          </a:ln>
          <a:effectLst/>
        </p:spPr>
      </p:cxnSp>
      <p:sp>
        <p:nvSpPr>
          <p:cNvPr id="28" name="TextBox 27"/>
          <p:cNvSpPr txBox="1"/>
          <p:nvPr/>
        </p:nvSpPr>
        <p:spPr>
          <a:xfrm>
            <a:off x="4028151" y="1442966"/>
            <a:ext cx="3423380" cy="1569660"/>
          </a:xfrm>
          <a:prstGeom prst="rect">
            <a:avLst/>
          </a:prstGeom>
          <a:noFill/>
        </p:spPr>
        <p:txBody>
          <a:bodyPr wrap="square" rtlCol="0">
            <a:spAutoFit/>
          </a:bodyPr>
          <a:lstStyle/>
          <a:p>
            <a:r>
              <a:rPr lang="en-US" sz="2400" u="sng" dirty="0">
                <a:solidFill>
                  <a:srgbClr val="FFFFFF"/>
                </a:solidFill>
              </a:rPr>
              <a:t>Antigen:</a:t>
            </a:r>
            <a:r>
              <a:rPr lang="en-US" sz="2400" dirty="0">
                <a:solidFill>
                  <a:srgbClr val="FFFFFF"/>
                </a:solidFill>
              </a:rPr>
              <a:t> foreign particle that is recognized by immune system  (e.g. bacteria, virus, pollen)</a:t>
            </a:r>
          </a:p>
        </p:txBody>
      </p:sp>
      <p:sp>
        <p:nvSpPr>
          <p:cNvPr id="30" name="Block Arc 29"/>
          <p:cNvSpPr/>
          <p:nvPr/>
        </p:nvSpPr>
        <p:spPr>
          <a:xfrm rot="9932138">
            <a:off x="6753947" y="2534346"/>
            <a:ext cx="2405453" cy="1747137"/>
          </a:xfrm>
          <a:prstGeom prst="blockArc">
            <a:avLst>
              <a:gd name="adj1" fmla="val 10336838"/>
              <a:gd name="adj2" fmla="val 0"/>
              <a:gd name="adj3" fmla="val 25000"/>
            </a:avLst>
          </a:prstGeom>
          <a:solidFill>
            <a:srgbClr val="EEC609"/>
          </a:solidFill>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oftRound"/>
          </a:sp3d>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32" name="TextBox 31"/>
          <p:cNvSpPr txBox="1"/>
          <p:nvPr/>
        </p:nvSpPr>
        <p:spPr>
          <a:xfrm>
            <a:off x="1284948" y="1443749"/>
            <a:ext cx="2947849" cy="830997"/>
          </a:xfrm>
          <a:prstGeom prst="rect">
            <a:avLst/>
          </a:prstGeom>
          <a:noFill/>
        </p:spPr>
        <p:txBody>
          <a:bodyPr wrap="square" rtlCol="0">
            <a:spAutoFit/>
          </a:bodyPr>
          <a:lstStyle/>
          <a:p>
            <a:r>
              <a:rPr lang="en-US" sz="2400" u="sng" dirty="0">
                <a:solidFill>
                  <a:srgbClr val="FFFFFF"/>
                </a:solidFill>
              </a:rPr>
              <a:t>Antibody</a:t>
            </a:r>
            <a:r>
              <a:rPr lang="en-US" sz="2400" dirty="0">
                <a:solidFill>
                  <a:srgbClr val="FFFFFF"/>
                </a:solidFill>
              </a:rPr>
              <a:t>: protein binds to antigen</a:t>
            </a:r>
            <a:endParaRPr lang="en-US" sz="2400" u="sng" dirty="0">
              <a:solidFill>
                <a:srgbClr val="FFFFFF"/>
              </a:solidFill>
            </a:endParaRPr>
          </a:p>
        </p:txBody>
      </p:sp>
    </p:spTree>
    <p:extLst>
      <p:ext uri="{BB962C8B-B14F-4D97-AF65-F5344CB8AC3E}">
        <p14:creationId xmlns:p14="http://schemas.microsoft.com/office/powerpoint/2010/main" val="10289949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032" y="428033"/>
            <a:ext cx="7467600" cy="1143000"/>
          </a:xfrm>
        </p:spPr>
        <p:txBody>
          <a:bodyPr>
            <a:normAutofit/>
          </a:bodyPr>
          <a:lstStyle/>
          <a:p>
            <a:r>
              <a:rPr lang="en-US" sz="3200" dirty="0"/>
              <a:t>Antibody Classes</a:t>
            </a:r>
          </a:p>
        </p:txBody>
      </p:sp>
      <p:sp>
        <p:nvSpPr>
          <p:cNvPr id="6" name="TextBox 5"/>
          <p:cNvSpPr txBox="1"/>
          <p:nvPr/>
        </p:nvSpPr>
        <p:spPr>
          <a:xfrm>
            <a:off x="113251" y="2563793"/>
            <a:ext cx="3107080" cy="1384995"/>
          </a:xfrm>
          <a:prstGeom prst="rect">
            <a:avLst/>
          </a:prstGeom>
          <a:noFill/>
        </p:spPr>
        <p:txBody>
          <a:bodyPr wrap="square" rtlCol="0">
            <a:spAutoFit/>
          </a:bodyPr>
          <a:lstStyle/>
          <a:p>
            <a:pPr algn="ctr"/>
            <a:r>
              <a:rPr lang="en-US" sz="2400" dirty="0" err="1">
                <a:solidFill>
                  <a:srgbClr val="FFFFFF"/>
                </a:solidFill>
              </a:rPr>
              <a:t>IgG</a:t>
            </a:r>
            <a:endParaRPr lang="en-US" sz="2400" dirty="0">
              <a:solidFill>
                <a:srgbClr val="FFFFFF"/>
              </a:solidFill>
            </a:endParaRPr>
          </a:p>
          <a:p>
            <a:pPr marL="342900" indent="-342900">
              <a:buFont typeface="Arial"/>
              <a:buChar char="•"/>
            </a:pPr>
            <a:r>
              <a:rPr lang="en-US" sz="2000" dirty="0">
                <a:solidFill>
                  <a:srgbClr val="FFFFFF"/>
                </a:solidFill>
              </a:rPr>
              <a:t>Major </a:t>
            </a:r>
            <a:r>
              <a:rPr lang="en-US" sz="2000" dirty="0" err="1">
                <a:solidFill>
                  <a:srgbClr val="FFFFFF"/>
                </a:solidFill>
              </a:rPr>
              <a:t>Ab</a:t>
            </a:r>
            <a:r>
              <a:rPr lang="en-US" sz="2000" dirty="0">
                <a:solidFill>
                  <a:srgbClr val="FFFFFF"/>
                </a:solidFill>
              </a:rPr>
              <a:t> in blood (75%)</a:t>
            </a:r>
          </a:p>
          <a:p>
            <a:pPr marL="342900" indent="-342900">
              <a:buFont typeface="Arial"/>
              <a:buChar char="•"/>
            </a:pPr>
            <a:r>
              <a:rPr lang="en-US" sz="2000" dirty="0">
                <a:solidFill>
                  <a:srgbClr val="FFFFFF"/>
                </a:solidFill>
              </a:rPr>
              <a:t>Crosses placenta</a:t>
            </a:r>
          </a:p>
          <a:p>
            <a:pPr algn="ctr"/>
            <a:endParaRPr lang="en-US" sz="2000" dirty="0">
              <a:solidFill>
                <a:srgbClr val="FFFFFF"/>
              </a:solidFill>
            </a:endParaRPr>
          </a:p>
        </p:txBody>
      </p:sp>
      <p:sp>
        <p:nvSpPr>
          <p:cNvPr id="8" name="TextBox 7"/>
          <p:cNvSpPr txBox="1"/>
          <p:nvPr/>
        </p:nvSpPr>
        <p:spPr>
          <a:xfrm>
            <a:off x="829368" y="5641559"/>
            <a:ext cx="2890535" cy="1077218"/>
          </a:xfrm>
          <a:prstGeom prst="rect">
            <a:avLst/>
          </a:prstGeom>
          <a:noFill/>
        </p:spPr>
        <p:txBody>
          <a:bodyPr wrap="none" rtlCol="0">
            <a:spAutoFit/>
          </a:bodyPr>
          <a:lstStyle/>
          <a:p>
            <a:r>
              <a:rPr lang="en-US" sz="2000" dirty="0">
                <a:solidFill>
                  <a:srgbClr val="FFFFFF"/>
                </a:solidFill>
              </a:rPr>
              <a:t>               </a:t>
            </a:r>
            <a:r>
              <a:rPr lang="en-US" sz="2400" dirty="0">
                <a:solidFill>
                  <a:srgbClr val="FFFFFF"/>
                </a:solidFill>
              </a:rPr>
              <a:t> </a:t>
            </a:r>
            <a:r>
              <a:rPr lang="en-US" sz="2400" dirty="0" err="1">
                <a:solidFill>
                  <a:srgbClr val="FFFFFF"/>
                </a:solidFill>
              </a:rPr>
              <a:t>sIgA</a:t>
            </a:r>
            <a:endParaRPr lang="en-US" sz="2400" dirty="0">
              <a:solidFill>
                <a:srgbClr val="FFFFFF"/>
              </a:solidFill>
            </a:endParaRPr>
          </a:p>
          <a:p>
            <a:pPr marL="342900" indent="-342900">
              <a:buFont typeface="Arial"/>
              <a:buChar char="•"/>
            </a:pPr>
            <a:r>
              <a:rPr lang="en-US" sz="2000" dirty="0">
                <a:solidFill>
                  <a:srgbClr val="FFFFFF"/>
                </a:solidFill>
              </a:rPr>
              <a:t>Major </a:t>
            </a:r>
            <a:r>
              <a:rPr lang="en-US" sz="2000" dirty="0" err="1">
                <a:solidFill>
                  <a:srgbClr val="FFFFFF"/>
                </a:solidFill>
              </a:rPr>
              <a:t>Ab</a:t>
            </a:r>
            <a:r>
              <a:rPr lang="en-US" sz="2000" dirty="0">
                <a:solidFill>
                  <a:srgbClr val="FFFFFF"/>
                </a:solidFill>
              </a:rPr>
              <a:t> in milk (90%)</a:t>
            </a:r>
          </a:p>
          <a:p>
            <a:pPr marL="342900" indent="-342900">
              <a:buFont typeface="Arial"/>
              <a:buChar char="•"/>
            </a:pPr>
            <a:r>
              <a:rPr lang="en-US" sz="2000" dirty="0">
                <a:solidFill>
                  <a:srgbClr val="FFFFFF"/>
                </a:solidFill>
              </a:rPr>
              <a:t>Mucosal immunity</a:t>
            </a:r>
          </a:p>
        </p:txBody>
      </p:sp>
      <p:pic>
        <p:nvPicPr>
          <p:cNvPr id="10" name="Picture 9"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a:off x="6867583" y="1230570"/>
            <a:ext cx="1667407" cy="1443293"/>
          </a:xfrm>
          <a:prstGeom prst="rect">
            <a:avLst/>
          </a:prstGeom>
          <a:effectLst>
            <a:glow rad="63500">
              <a:schemeClr val="accent5">
                <a:satMod val="175000"/>
                <a:alpha val="40000"/>
              </a:schemeClr>
            </a:glow>
          </a:effectLst>
        </p:spPr>
      </p:pic>
      <p:sp>
        <p:nvSpPr>
          <p:cNvPr id="12" name="TextBox 11"/>
          <p:cNvSpPr txBox="1"/>
          <p:nvPr/>
        </p:nvSpPr>
        <p:spPr>
          <a:xfrm>
            <a:off x="3602077" y="2584111"/>
            <a:ext cx="2602323" cy="1077218"/>
          </a:xfrm>
          <a:prstGeom prst="rect">
            <a:avLst/>
          </a:prstGeom>
          <a:noFill/>
        </p:spPr>
        <p:txBody>
          <a:bodyPr wrap="square" rtlCol="0">
            <a:spAutoFit/>
          </a:bodyPr>
          <a:lstStyle/>
          <a:p>
            <a:pPr algn="ctr"/>
            <a:r>
              <a:rPr lang="en-US" sz="2400" dirty="0" err="1">
                <a:solidFill>
                  <a:srgbClr val="FFFFFF"/>
                </a:solidFill>
              </a:rPr>
              <a:t>IgD</a:t>
            </a:r>
            <a:endParaRPr lang="en-US" sz="2400" dirty="0">
              <a:solidFill>
                <a:srgbClr val="FFFFFF"/>
              </a:solidFill>
            </a:endParaRPr>
          </a:p>
          <a:p>
            <a:pPr marL="342900" indent="-342900">
              <a:buFont typeface="Arial"/>
              <a:buChar char="•"/>
            </a:pPr>
            <a:r>
              <a:rPr lang="en-US" sz="2000" dirty="0">
                <a:solidFill>
                  <a:srgbClr val="FFFFFF"/>
                </a:solidFill>
              </a:rPr>
              <a:t>B Cell receptors</a:t>
            </a:r>
          </a:p>
          <a:p>
            <a:pPr algn="ctr"/>
            <a:endParaRPr lang="en-US" sz="2000" dirty="0">
              <a:solidFill>
                <a:srgbClr val="FFFFFF"/>
              </a:solidFill>
            </a:endParaRPr>
          </a:p>
        </p:txBody>
      </p:sp>
      <p:sp>
        <p:nvSpPr>
          <p:cNvPr id="13" name="TextBox 12"/>
          <p:cNvSpPr txBox="1"/>
          <p:nvPr/>
        </p:nvSpPr>
        <p:spPr>
          <a:xfrm>
            <a:off x="6824429" y="2538005"/>
            <a:ext cx="2155149" cy="1354217"/>
          </a:xfrm>
          <a:prstGeom prst="rect">
            <a:avLst/>
          </a:prstGeom>
          <a:noFill/>
        </p:spPr>
        <p:txBody>
          <a:bodyPr wrap="square" rtlCol="0">
            <a:spAutoFit/>
          </a:bodyPr>
          <a:lstStyle/>
          <a:p>
            <a:pPr algn="ctr"/>
            <a:r>
              <a:rPr lang="en-US" sz="2400" dirty="0" err="1">
                <a:solidFill>
                  <a:srgbClr val="FFFFFF"/>
                </a:solidFill>
              </a:rPr>
              <a:t>IgE</a:t>
            </a:r>
            <a:endParaRPr lang="en-US" sz="2400" dirty="0">
              <a:solidFill>
                <a:srgbClr val="FFFFFF"/>
              </a:solidFill>
            </a:endParaRPr>
          </a:p>
          <a:p>
            <a:pPr marL="342900" indent="-342900">
              <a:buFont typeface="Arial"/>
              <a:buChar char="•"/>
            </a:pPr>
            <a:r>
              <a:rPr lang="en-US" sz="2000" dirty="0">
                <a:solidFill>
                  <a:srgbClr val="FFFFFF"/>
                </a:solidFill>
              </a:rPr>
              <a:t>Bind parasites</a:t>
            </a:r>
          </a:p>
          <a:p>
            <a:pPr marL="342900" indent="-342900">
              <a:buFont typeface="Arial"/>
              <a:buChar char="•"/>
            </a:pPr>
            <a:r>
              <a:rPr lang="en-US" sz="2000" dirty="0">
                <a:solidFill>
                  <a:srgbClr val="FFFFFF"/>
                </a:solidFill>
              </a:rPr>
              <a:t>Allergies</a:t>
            </a:r>
          </a:p>
          <a:p>
            <a:pPr algn="ctr"/>
            <a:endParaRPr lang="en-US" dirty="0">
              <a:solidFill>
                <a:srgbClr val="FFFFFF"/>
              </a:solidFill>
            </a:endParaRPr>
          </a:p>
        </p:txBody>
      </p:sp>
      <p:pic>
        <p:nvPicPr>
          <p:cNvPr id="14" name="Picture 13"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a:off x="3993710" y="1277129"/>
            <a:ext cx="1667407" cy="1443293"/>
          </a:xfrm>
          <a:prstGeom prst="rect">
            <a:avLst/>
          </a:prstGeom>
          <a:effectLst>
            <a:glow rad="63500">
              <a:schemeClr val="accent3">
                <a:satMod val="175000"/>
                <a:alpha val="40000"/>
              </a:schemeClr>
            </a:glow>
          </a:effectLst>
        </p:spPr>
      </p:pic>
      <p:pic>
        <p:nvPicPr>
          <p:cNvPr id="19" name="Picture 18"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21405120">
            <a:off x="5680963" y="3282257"/>
            <a:ext cx="1140300" cy="1359735"/>
          </a:xfrm>
          <a:prstGeom prst="rect">
            <a:avLst/>
          </a:prstGeom>
          <a:effectLst>
            <a:glow rad="63500">
              <a:schemeClr val="accent6">
                <a:satMod val="175000"/>
                <a:alpha val="40000"/>
              </a:schemeClr>
            </a:glow>
          </a:effectLst>
        </p:spPr>
      </p:pic>
      <p:pic>
        <p:nvPicPr>
          <p:cNvPr id="20" name="Picture 19"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a:off x="829368" y="1242261"/>
            <a:ext cx="1667407" cy="1443293"/>
          </a:xfrm>
          <a:prstGeom prst="rect">
            <a:avLst/>
          </a:prstGeom>
          <a:effectLst>
            <a:glow rad="63500">
              <a:schemeClr val="accent2">
                <a:satMod val="175000"/>
                <a:alpha val="40000"/>
              </a:schemeClr>
            </a:glow>
          </a:effectLst>
        </p:spPr>
      </p:pic>
      <p:pic>
        <p:nvPicPr>
          <p:cNvPr id="21" name="Picture 20"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5985958">
            <a:off x="2127316" y="4333099"/>
            <a:ext cx="1667407" cy="1443293"/>
          </a:xfrm>
          <a:prstGeom prst="rect">
            <a:avLst/>
          </a:prstGeom>
          <a:effectLst>
            <a:glow rad="63500">
              <a:schemeClr val="accent1">
                <a:satMod val="175000"/>
                <a:alpha val="40000"/>
              </a:schemeClr>
            </a:glow>
          </a:effectLst>
        </p:spPr>
      </p:pic>
      <p:pic>
        <p:nvPicPr>
          <p:cNvPr id="22" name="Picture 21"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16671181">
            <a:off x="959130" y="4313550"/>
            <a:ext cx="1667407" cy="1443293"/>
          </a:xfrm>
          <a:prstGeom prst="rect">
            <a:avLst/>
          </a:prstGeom>
          <a:effectLst>
            <a:glow rad="63500">
              <a:schemeClr val="accent1">
                <a:satMod val="175000"/>
                <a:alpha val="40000"/>
              </a:schemeClr>
            </a:glow>
          </a:effectLst>
        </p:spPr>
      </p:pic>
      <p:pic>
        <p:nvPicPr>
          <p:cNvPr id="23" name="Picture 22"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12902276">
            <a:off x="5319119" y="4524982"/>
            <a:ext cx="1140300" cy="1359735"/>
          </a:xfrm>
          <a:prstGeom prst="rect">
            <a:avLst/>
          </a:prstGeom>
          <a:effectLst>
            <a:glow rad="63500">
              <a:schemeClr val="accent6">
                <a:satMod val="175000"/>
                <a:alpha val="40000"/>
              </a:schemeClr>
            </a:glow>
          </a:effectLst>
        </p:spPr>
      </p:pic>
      <p:pic>
        <p:nvPicPr>
          <p:cNvPr id="24" name="Picture 23"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4099166">
            <a:off x="6288733" y="3744000"/>
            <a:ext cx="1140300" cy="1359735"/>
          </a:xfrm>
          <a:prstGeom prst="rect">
            <a:avLst/>
          </a:prstGeom>
          <a:effectLst>
            <a:glow rad="63500">
              <a:schemeClr val="accent6">
                <a:satMod val="175000"/>
                <a:alpha val="40000"/>
              </a:schemeClr>
            </a:glow>
          </a:effectLst>
        </p:spPr>
      </p:pic>
      <p:pic>
        <p:nvPicPr>
          <p:cNvPr id="25" name="Picture 24"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17128111">
            <a:off x="5090967" y="3784457"/>
            <a:ext cx="1140300" cy="1359735"/>
          </a:xfrm>
          <a:prstGeom prst="rect">
            <a:avLst/>
          </a:prstGeom>
          <a:effectLst>
            <a:glow rad="63500">
              <a:schemeClr val="accent6">
                <a:satMod val="175000"/>
                <a:alpha val="40000"/>
              </a:schemeClr>
            </a:glow>
          </a:effectLst>
        </p:spPr>
      </p:pic>
      <p:pic>
        <p:nvPicPr>
          <p:cNvPr id="26" name="Picture 25"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8346233">
            <a:off x="6121690" y="4482140"/>
            <a:ext cx="1140300" cy="1359735"/>
          </a:xfrm>
          <a:prstGeom prst="rect">
            <a:avLst/>
          </a:prstGeom>
          <a:effectLst>
            <a:glow rad="63500">
              <a:schemeClr val="accent6">
                <a:satMod val="175000"/>
                <a:alpha val="40000"/>
              </a:schemeClr>
            </a:glow>
          </a:effectLst>
        </p:spPr>
      </p:pic>
      <p:sp>
        <p:nvSpPr>
          <p:cNvPr id="28" name="TextBox 27"/>
          <p:cNvSpPr txBox="1"/>
          <p:nvPr/>
        </p:nvSpPr>
        <p:spPr>
          <a:xfrm>
            <a:off x="4680863" y="5830268"/>
            <a:ext cx="3352200" cy="769441"/>
          </a:xfrm>
          <a:prstGeom prst="rect">
            <a:avLst/>
          </a:prstGeom>
          <a:noFill/>
        </p:spPr>
        <p:txBody>
          <a:bodyPr wrap="none" rtlCol="0">
            <a:spAutoFit/>
          </a:bodyPr>
          <a:lstStyle/>
          <a:p>
            <a:r>
              <a:rPr lang="en-US" sz="2000" dirty="0">
                <a:solidFill>
                  <a:srgbClr val="FFFFFF"/>
                </a:solidFill>
              </a:rPr>
              <a:t>                   </a:t>
            </a:r>
            <a:r>
              <a:rPr lang="en-US" sz="2400" dirty="0" err="1">
                <a:solidFill>
                  <a:srgbClr val="FFFFFF"/>
                </a:solidFill>
              </a:rPr>
              <a:t>IgM</a:t>
            </a:r>
            <a:endParaRPr lang="en-US" sz="2400" dirty="0">
              <a:solidFill>
                <a:srgbClr val="FFFFFF"/>
              </a:solidFill>
            </a:endParaRPr>
          </a:p>
          <a:p>
            <a:pPr marL="342900" indent="-342900">
              <a:buFont typeface="Arial"/>
              <a:buChar char="•"/>
            </a:pPr>
            <a:r>
              <a:rPr lang="en-US" sz="2000" dirty="0">
                <a:solidFill>
                  <a:srgbClr val="FFFFFF"/>
                </a:solidFill>
              </a:rPr>
              <a:t>First responder to infection</a:t>
            </a:r>
          </a:p>
        </p:txBody>
      </p:sp>
    </p:spTree>
    <p:extLst>
      <p:ext uri="{BB962C8B-B14F-4D97-AF65-F5344CB8AC3E}">
        <p14:creationId xmlns:p14="http://schemas.microsoft.com/office/powerpoint/2010/main" val="47027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1035140" y="473804"/>
            <a:ext cx="7218288" cy="4114800"/>
          </a:xfrm>
          <a:prstGeom prst="rect">
            <a:avLst/>
          </a:prstGeom>
        </p:spPr>
        <p:txBody>
          <a:bodyPr/>
          <a:lst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2200" kern="1200" spc="30" baseline="0">
                <a:solidFill>
                  <a:schemeClr val="tx1"/>
                </a:solidFill>
                <a:latin typeface="Arial"/>
                <a:ea typeface="+mn-ea"/>
                <a:cs typeface="Arial"/>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2200" kern="1200" spc="30" baseline="0">
                <a:solidFill>
                  <a:schemeClr val="tx1"/>
                </a:solidFill>
                <a:latin typeface="Arial"/>
                <a:ea typeface="+mn-ea"/>
                <a:cs typeface="Arial"/>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2200" kern="1200" spc="30" baseline="0">
                <a:solidFill>
                  <a:schemeClr val="tx1"/>
                </a:solidFill>
                <a:latin typeface="Arial"/>
                <a:ea typeface="+mn-ea"/>
                <a:cs typeface="Arial"/>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2200" kern="1200" spc="30" baseline="0">
                <a:solidFill>
                  <a:schemeClr val="tx1"/>
                </a:solidFill>
                <a:latin typeface="Arial"/>
                <a:ea typeface="+mn-ea"/>
                <a:cs typeface="Arial"/>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2200" kern="1200" spc="30" baseline="0">
                <a:solidFill>
                  <a:schemeClr val="tx1"/>
                </a:solidFill>
                <a:latin typeface="Arial"/>
                <a:ea typeface="+mn-ea"/>
                <a:cs typeface="Arial"/>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a:lstStyle>
          <a:p>
            <a:pPr marL="0" indent="0">
              <a:buNone/>
            </a:pPr>
            <a:endParaRPr lang="en-US" sz="2800" dirty="0">
              <a:solidFill>
                <a:srgbClr val="FFFFFF"/>
              </a:solidFill>
            </a:endParaRPr>
          </a:p>
          <a:p>
            <a:endParaRPr lang="en-US" sz="2800" dirty="0">
              <a:solidFill>
                <a:srgbClr val="FFFFFF"/>
              </a:solidFill>
            </a:endParaRPr>
          </a:p>
          <a:p>
            <a:pPr>
              <a:lnSpc>
                <a:spcPct val="150000"/>
              </a:lnSpc>
            </a:pPr>
            <a:r>
              <a:rPr lang="en-US" sz="2000" dirty="0">
                <a:solidFill>
                  <a:srgbClr val="FFFFFF"/>
                </a:solidFill>
                <a:latin typeface="+mj-lt"/>
              </a:rPr>
              <a:t>Dominant antibody in human milk </a:t>
            </a:r>
          </a:p>
          <a:p>
            <a:pPr>
              <a:lnSpc>
                <a:spcPct val="150000"/>
              </a:lnSpc>
            </a:pPr>
            <a:r>
              <a:rPr lang="en-US" sz="2000" dirty="0">
                <a:solidFill>
                  <a:srgbClr val="FFFFFF"/>
                </a:solidFill>
                <a:latin typeface="+mj-lt"/>
              </a:rPr>
              <a:t>Secretory component protects </a:t>
            </a:r>
            <a:r>
              <a:rPr lang="en-US" sz="2000" dirty="0" err="1">
                <a:solidFill>
                  <a:srgbClr val="FFFFFF"/>
                </a:solidFill>
                <a:latin typeface="+mj-lt"/>
              </a:rPr>
              <a:t>sIgA</a:t>
            </a:r>
            <a:r>
              <a:rPr lang="en-US" sz="2000" dirty="0">
                <a:solidFill>
                  <a:srgbClr val="FFFFFF"/>
                </a:solidFill>
                <a:latin typeface="+mj-lt"/>
              </a:rPr>
              <a:t> from digestion - remains active in infant’s </a:t>
            </a:r>
            <a:r>
              <a:rPr lang="en-US" sz="2000" dirty="0" err="1">
                <a:solidFill>
                  <a:srgbClr val="FFFFFF"/>
                </a:solidFill>
                <a:latin typeface="+mj-lt"/>
              </a:rPr>
              <a:t>microbiome</a:t>
            </a:r>
            <a:endParaRPr lang="en-US" sz="2000" dirty="0">
              <a:solidFill>
                <a:srgbClr val="FFFFFF"/>
              </a:solidFill>
              <a:latin typeface="+mj-lt"/>
            </a:endParaRPr>
          </a:p>
          <a:p>
            <a:pPr marL="0" indent="0">
              <a:buNone/>
            </a:pPr>
            <a:endParaRPr lang="en-US" sz="2800" dirty="0">
              <a:solidFill>
                <a:srgbClr val="FFFFFF"/>
              </a:solidFill>
            </a:endParaRPr>
          </a:p>
        </p:txBody>
      </p:sp>
      <p:pic>
        <p:nvPicPr>
          <p:cNvPr id="6" name="Picture 5"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16200000">
            <a:off x="1800684" y="3758283"/>
            <a:ext cx="3048470" cy="2638729"/>
          </a:xfrm>
          <a:prstGeom prst="rect">
            <a:avLst/>
          </a:prstGeom>
          <a:effectLst>
            <a:glow rad="63500">
              <a:schemeClr val="accent2">
                <a:satMod val="175000"/>
                <a:alpha val="40000"/>
              </a:schemeClr>
            </a:glow>
            <a:outerShdw blurRad="50800" dist="38100" dir="8100000" algn="tr" rotWithShape="0">
              <a:prstClr val="black">
                <a:alpha val="40000"/>
              </a:prstClr>
            </a:outerShdw>
          </a:effectLst>
        </p:spPr>
      </p:pic>
      <p:pic>
        <p:nvPicPr>
          <p:cNvPr id="8" name="Picture 7"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5400000">
            <a:off x="3949991" y="3758284"/>
            <a:ext cx="3048470" cy="2638729"/>
          </a:xfrm>
          <a:prstGeom prst="rect">
            <a:avLst/>
          </a:prstGeom>
          <a:effectLst>
            <a:glow rad="63500">
              <a:schemeClr val="accent2">
                <a:satMod val="175000"/>
                <a:alpha val="40000"/>
              </a:schemeClr>
            </a:glow>
          </a:effectLst>
        </p:spPr>
      </p:pic>
      <p:sp>
        <p:nvSpPr>
          <p:cNvPr id="3" name="Rectangle 2"/>
          <p:cNvSpPr/>
          <p:nvPr/>
        </p:nvSpPr>
        <p:spPr>
          <a:xfrm>
            <a:off x="6464017" y="3772843"/>
            <a:ext cx="1676210" cy="461665"/>
          </a:xfrm>
          <a:prstGeom prst="rect">
            <a:avLst/>
          </a:prstGeom>
        </p:spPr>
        <p:txBody>
          <a:bodyPr wrap="none">
            <a:spAutoFit/>
          </a:bodyPr>
          <a:lstStyle/>
          <a:p>
            <a:pPr lvl="0"/>
            <a:r>
              <a:rPr lang="en-US" sz="2400" dirty="0" err="1">
                <a:solidFill>
                  <a:prstClr val="white"/>
                </a:solidFill>
              </a:rPr>
              <a:t>Dimeric</a:t>
            </a:r>
            <a:r>
              <a:rPr lang="en-US" sz="2400" dirty="0">
                <a:solidFill>
                  <a:prstClr val="white"/>
                </a:solidFill>
              </a:rPr>
              <a:t> IgA</a:t>
            </a:r>
          </a:p>
        </p:txBody>
      </p:sp>
      <p:sp>
        <p:nvSpPr>
          <p:cNvPr id="9" name="Title 4"/>
          <p:cNvSpPr>
            <a:spLocks noGrp="1"/>
          </p:cNvSpPr>
          <p:nvPr>
            <p:ph type="title"/>
          </p:nvPr>
        </p:nvSpPr>
        <p:spPr>
          <a:xfrm>
            <a:off x="933808" y="365997"/>
            <a:ext cx="8845192" cy="1143000"/>
          </a:xfrm>
        </p:spPr>
        <p:txBody>
          <a:bodyPr>
            <a:normAutofit/>
          </a:bodyPr>
          <a:lstStyle/>
          <a:p>
            <a:pPr algn="l"/>
            <a:r>
              <a:rPr lang="en-US" sz="3200" dirty="0"/>
              <a:t>Secretory Immunoglobulin A (</a:t>
            </a:r>
            <a:r>
              <a:rPr lang="en-US" sz="3200" dirty="0" err="1"/>
              <a:t>sIgA</a:t>
            </a:r>
            <a:r>
              <a:rPr lang="en-US" sz="3200" dirty="0"/>
              <a:t>)</a:t>
            </a:r>
          </a:p>
        </p:txBody>
      </p:sp>
    </p:spTree>
    <p:extLst>
      <p:ext uri="{BB962C8B-B14F-4D97-AF65-F5344CB8AC3E}">
        <p14:creationId xmlns:p14="http://schemas.microsoft.com/office/powerpoint/2010/main" val="3497013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16200000">
            <a:off x="1800684" y="3758283"/>
            <a:ext cx="3048470" cy="2638729"/>
          </a:xfrm>
          <a:prstGeom prst="rect">
            <a:avLst/>
          </a:prstGeom>
          <a:effectLst>
            <a:glow rad="63500">
              <a:schemeClr val="accent2">
                <a:satMod val="175000"/>
                <a:alpha val="40000"/>
              </a:schemeClr>
            </a:glow>
          </a:effectLst>
        </p:spPr>
      </p:pic>
      <p:pic>
        <p:nvPicPr>
          <p:cNvPr id="8" name="Picture 7"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5400000">
            <a:off x="3949991" y="3758284"/>
            <a:ext cx="3048470" cy="2638729"/>
          </a:xfrm>
          <a:prstGeom prst="rect">
            <a:avLst/>
          </a:prstGeom>
          <a:effectLst>
            <a:glow rad="63500">
              <a:schemeClr val="accent2">
                <a:satMod val="175000"/>
                <a:alpha val="40000"/>
              </a:schemeClr>
            </a:glow>
          </a:effectLst>
        </p:spPr>
      </p:pic>
      <p:pic>
        <p:nvPicPr>
          <p:cNvPr id="9" name="Picture 8" descr="antibody.jpg"/>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rcRect l="68211" b="46521"/>
          <a:stretch/>
        </p:blipFill>
        <p:spPr>
          <a:xfrm rot="16200000">
            <a:off x="3819548" y="4221158"/>
            <a:ext cx="969097" cy="1411177"/>
          </a:xfrm>
          <a:prstGeom prst="rect">
            <a:avLst/>
          </a:prstGeom>
        </p:spPr>
      </p:pic>
      <p:sp>
        <p:nvSpPr>
          <p:cNvPr id="2" name="TextBox 1"/>
          <p:cNvSpPr txBox="1"/>
          <p:nvPr/>
        </p:nvSpPr>
        <p:spPr>
          <a:xfrm>
            <a:off x="3877795" y="3553411"/>
            <a:ext cx="1082598" cy="461665"/>
          </a:xfrm>
          <a:prstGeom prst="rect">
            <a:avLst/>
          </a:prstGeom>
          <a:noFill/>
        </p:spPr>
        <p:txBody>
          <a:bodyPr wrap="none" rtlCol="0">
            <a:spAutoFit/>
          </a:bodyPr>
          <a:lstStyle/>
          <a:p>
            <a:r>
              <a:rPr lang="en-US" sz="2400" dirty="0">
                <a:solidFill>
                  <a:srgbClr val="FFFFFF"/>
                </a:solidFill>
              </a:rPr>
              <a:t>J-Chain</a:t>
            </a:r>
          </a:p>
        </p:txBody>
      </p:sp>
      <p:cxnSp>
        <p:nvCxnSpPr>
          <p:cNvPr id="11" name="Straight Connector 10"/>
          <p:cNvCxnSpPr/>
          <p:nvPr/>
        </p:nvCxnSpPr>
        <p:spPr>
          <a:xfrm>
            <a:off x="4450980" y="4015076"/>
            <a:ext cx="0" cy="322962"/>
          </a:xfrm>
          <a:prstGeom prst="line">
            <a:avLst/>
          </a:prstGeom>
          <a:ln w="57150" cmpd="sng">
            <a:tailEnd type="triangle" w="lg"/>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6464017" y="3772843"/>
            <a:ext cx="1676210" cy="461665"/>
          </a:xfrm>
          <a:prstGeom prst="rect">
            <a:avLst/>
          </a:prstGeom>
        </p:spPr>
        <p:txBody>
          <a:bodyPr wrap="none">
            <a:spAutoFit/>
          </a:bodyPr>
          <a:lstStyle/>
          <a:p>
            <a:pPr lvl="0"/>
            <a:r>
              <a:rPr lang="en-US" sz="2400" dirty="0" err="1">
                <a:solidFill>
                  <a:prstClr val="white"/>
                </a:solidFill>
              </a:rPr>
              <a:t>Dimeric</a:t>
            </a:r>
            <a:r>
              <a:rPr lang="en-US" sz="2400" dirty="0">
                <a:solidFill>
                  <a:prstClr val="white"/>
                </a:solidFill>
              </a:rPr>
              <a:t> IgA</a:t>
            </a:r>
          </a:p>
        </p:txBody>
      </p:sp>
      <p:sp>
        <p:nvSpPr>
          <p:cNvPr id="5" name="Title 4">
            <a:extLst>
              <a:ext uri="{FF2B5EF4-FFF2-40B4-BE49-F238E27FC236}">
                <a16:creationId xmlns:a16="http://schemas.microsoft.com/office/drawing/2014/main" id="{A0B885B4-6CA3-02E5-59D5-A2836DB7E2C9}"/>
              </a:ext>
            </a:extLst>
          </p:cNvPr>
          <p:cNvSpPr>
            <a:spLocks noGrp="1"/>
          </p:cNvSpPr>
          <p:nvPr>
            <p:ph type="title"/>
          </p:nvPr>
        </p:nvSpPr>
        <p:spPr>
          <a:xfrm>
            <a:off x="933808" y="365997"/>
            <a:ext cx="8845192" cy="1143000"/>
          </a:xfrm>
        </p:spPr>
        <p:txBody>
          <a:bodyPr>
            <a:normAutofit/>
          </a:bodyPr>
          <a:lstStyle/>
          <a:p>
            <a:pPr algn="l"/>
            <a:r>
              <a:rPr lang="en-US" sz="3200" dirty="0"/>
              <a:t>Secretory Immunoglobulin A (</a:t>
            </a:r>
            <a:r>
              <a:rPr lang="en-US" sz="3200" dirty="0" err="1"/>
              <a:t>sIgA</a:t>
            </a:r>
            <a:r>
              <a:rPr lang="en-US" sz="3200" dirty="0"/>
              <a:t>)</a:t>
            </a:r>
          </a:p>
        </p:txBody>
      </p:sp>
    </p:spTree>
    <p:extLst>
      <p:ext uri="{BB962C8B-B14F-4D97-AF65-F5344CB8AC3E}">
        <p14:creationId xmlns:p14="http://schemas.microsoft.com/office/powerpoint/2010/main" val="773989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83B67-F1B5-F721-4F04-B0264A6F7485}"/>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6C0DCD78-6815-FE8C-BB05-3AEB9E41487A}"/>
              </a:ext>
            </a:extLst>
          </p:cNvPr>
          <p:cNvSpPr>
            <a:spLocks noGrp="1"/>
          </p:cNvSpPr>
          <p:nvPr>
            <p:ph idx="1"/>
          </p:nvPr>
        </p:nvSpPr>
        <p:spPr/>
        <p:txBody>
          <a:bodyPr/>
          <a:lstStyle/>
          <a:p>
            <a:r>
              <a:rPr lang="en-US" dirty="0"/>
              <a:t>Lisa and Summer have no commercial interests to disclose</a:t>
            </a:r>
          </a:p>
          <a:p>
            <a:pPr marL="0" indent="0">
              <a:buNone/>
            </a:pPr>
            <a:endParaRPr lang="en-US" dirty="0"/>
          </a:p>
          <a:p>
            <a:pPr marL="0" indent="0">
              <a:buNone/>
            </a:pPr>
            <a:r>
              <a:rPr lang="en-US" dirty="0"/>
              <a:t>Affiliations</a:t>
            </a:r>
          </a:p>
          <a:p>
            <a:r>
              <a:rPr lang="en-US" dirty="0"/>
              <a:t>Lisa works at Bellin Health</a:t>
            </a:r>
          </a:p>
          <a:p>
            <a:r>
              <a:rPr lang="en-US" dirty="0"/>
              <a:t>Summer works at Mothers’ Milk Bank of the Western Great Lakes</a:t>
            </a:r>
          </a:p>
        </p:txBody>
      </p:sp>
    </p:spTree>
    <p:extLst>
      <p:ext uri="{BB962C8B-B14F-4D97-AF65-F5344CB8AC3E}">
        <p14:creationId xmlns:p14="http://schemas.microsoft.com/office/powerpoint/2010/main" val="184485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16200000">
            <a:off x="1800684" y="3758283"/>
            <a:ext cx="3048470" cy="2638729"/>
          </a:xfrm>
          <a:prstGeom prst="rect">
            <a:avLst/>
          </a:prstGeom>
          <a:effectLst>
            <a:glow rad="63500">
              <a:schemeClr val="accent2">
                <a:satMod val="175000"/>
                <a:alpha val="40000"/>
              </a:schemeClr>
            </a:glow>
          </a:effectLst>
        </p:spPr>
      </p:pic>
      <p:pic>
        <p:nvPicPr>
          <p:cNvPr id="8" name="Picture 7" descr="antibody.jpg"/>
          <p:cNvPicPr>
            <a:picLocks noChangeAspect="1"/>
          </p:cNvPicPr>
          <p:nvPr/>
        </p:nvPicPr>
        <p:blipFill>
          <a:blip r:embed="rId2">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tretch>
            <a:fillRect/>
          </a:stretch>
        </p:blipFill>
        <p:spPr>
          <a:xfrm rot="5400000">
            <a:off x="3949991" y="3758284"/>
            <a:ext cx="3048470" cy="2638729"/>
          </a:xfrm>
          <a:prstGeom prst="rect">
            <a:avLst/>
          </a:prstGeom>
          <a:effectLst>
            <a:glow rad="63500">
              <a:schemeClr val="accent2">
                <a:satMod val="175000"/>
                <a:alpha val="40000"/>
              </a:schemeClr>
            </a:glow>
          </a:effectLst>
        </p:spPr>
      </p:pic>
      <p:pic>
        <p:nvPicPr>
          <p:cNvPr id="9" name="Picture 8" descr="antibody.jpg"/>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rcRect l="68211" b="46521"/>
          <a:stretch/>
        </p:blipFill>
        <p:spPr>
          <a:xfrm rot="16200000">
            <a:off x="3819548" y="4221158"/>
            <a:ext cx="969097" cy="1411177"/>
          </a:xfrm>
          <a:prstGeom prst="rect">
            <a:avLst/>
          </a:prstGeom>
        </p:spPr>
      </p:pic>
      <p:sp>
        <p:nvSpPr>
          <p:cNvPr id="2" name="TextBox 1"/>
          <p:cNvSpPr txBox="1"/>
          <p:nvPr/>
        </p:nvSpPr>
        <p:spPr>
          <a:xfrm>
            <a:off x="3877795" y="3553411"/>
            <a:ext cx="1082598" cy="461665"/>
          </a:xfrm>
          <a:prstGeom prst="rect">
            <a:avLst/>
          </a:prstGeom>
          <a:noFill/>
        </p:spPr>
        <p:txBody>
          <a:bodyPr wrap="none" rtlCol="0">
            <a:spAutoFit/>
          </a:bodyPr>
          <a:lstStyle/>
          <a:p>
            <a:r>
              <a:rPr lang="en-US" sz="2400" dirty="0">
                <a:solidFill>
                  <a:srgbClr val="FFFFFF"/>
                </a:solidFill>
              </a:rPr>
              <a:t>J-Chain</a:t>
            </a:r>
          </a:p>
        </p:txBody>
      </p:sp>
      <p:cxnSp>
        <p:nvCxnSpPr>
          <p:cNvPr id="11" name="Straight Connector 10"/>
          <p:cNvCxnSpPr/>
          <p:nvPr/>
        </p:nvCxnSpPr>
        <p:spPr>
          <a:xfrm>
            <a:off x="4450980" y="4015076"/>
            <a:ext cx="0" cy="322962"/>
          </a:xfrm>
          <a:prstGeom prst="line">
            <a:avLst/>
          </a:prstGeom>
          <a:ln w="57150" cmpd="sng">
            <a:tailEnd type="triangle" w="lg"/>
          </a:ln>
        </p:spPr>
        <p:style>
          <a:lnRef idx="2">
            <a:schemeClr val="accent1"/>
          </a:lnRef>
          <a:fillRef idx="0">
            <a:schemeClr val="accent1"/>
          </a:fillRef>
          <a:effectRef idx="1">
            <a:schemeClr val="accent1"/>
          </a:effectRef>
          <a:fontRef idx="minor">
            <a:schemeClr val="tx1"/>
          </a:fontRef>
        </p:style>
      </p:cxnSp>
      <p:pic>
        <p:nvPicPr>
          <p:cNvPr id="12" name="Picture 11" descr="antibody.jpg"/>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ackgroundRemoval t="9938" b="98758" l="806" r="97849"/>
                    </a14:imgEffect>
                  </a14:imgLayer>
                </a14:imgProps>
              </a:ext>
              <a:ext uri="{28A0092B-C50C-407E-A947-70E740481C1C}">
                <a14:useLocalDpi xmlns:a14="http://schemas.microsoft.com/office/drawing/2010/main" val="0"/>
              </a:ext>
            </a:extLst>
          </a:blip>
          <a:srcRect b="50000"/>
          <a:stretch/>
        </p:blipFill>
        <p:spPr>
          <a:xfrm rot="20900221">
            <a:off x="3069477" y="4579617"/>
            <a:ext cx="2939121" cy="681095"/>
          </a:xfrm>
          <a:prstGeom prst="rect">
            <a:avLst/>
          </a:prstGeom>
        </p:spPr>
      </p:pic>
      <p:sp>
        <p:nvSpPr>
          <p:cNvPr id="3" name="TextBox 2"/>
          <p:cNvSpPr txBox="1"/>
          <p:nvPr/>
        </p:nvSpPr>
        <p:spPr>
          <a:xfrm>
            <a:off x="6464017" y="4719763"/>
            <a:ext cx="1697901" cy="830997"/>
          </a:xfrm>
          <a:prstGeom prst="rect">
            <a:avLst/>
          </a:prstGeom>
          <a:noFill/>
        </p:spPr>
        <p:txBody>
          <a:bodyPr wrap="none" rtlCol="0">
            <a:spAutoFit/>
          </a:bodyPr>
          <a:lstStyle/>
          <a:p>
            <a:r>
              <a:rPr lang="en-US" sz="2400" dirty="0">
                <a:solidFill>
                  <a:srgbClr val="FFFFFF"/>
                </a:solidFill>
              </a:rPr>
              <a:t>Secretory </a:t>
            </a:r>
          </a:p>
          <a:p>
            <a:r>
              <a:rPr lang="en-US" sz="2400" dirty="0">
                <a:solidFill>
                  <a:srgbClr val="FFFFFF"/>
                </a:solidFill>
              </a:rPr>
              <a:t>Component</a:t>
            </a:r>
          </a:p>
        </p:txBody>
      </p:sp>
      <p:cxnSp>
        <p:nvCxnSpPr>
          <p:cNvPr id="10" name="Straight Connector 9"/>
          <p:cNvCxnSpPr/>
          <p:nvPr/>
        </p:nvCxnSpPr>
        <p:spPr>
          <a:xfrm flipH="1" flipV="1">
            <a:off x="5236265" y="4922964"/>
            <a:ext cx="1227752" cy="245895"/>
          </a:xfrm>
          <a:prstGeom prst="line">
            <a:avLst/>
          </a:prstGeom>
          <a:ln w="57150" cmpd="sng">
            <a:tailEnd type="triangle" w="lg"/>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7081408" y="3772843"/>
            <a:ext cx="805178" cy="461665"/>
          </a:xfrm>
          <a:prstGeom prst="rect">
            <a:avLst/>
          </a:prstGeom>
        </p:spPr>
        <p:txBody>
          <a:bodyPr wrap="none">
            <a:spAutoFit/>
          </a:bodyPr>
          <a:lstStyle/>
          <a:p>
            <a:pPr lvl="0"/>
            <a:r>
              <a:rPr lang="en-US" sz="2400" dirty="0">
                <a:solidFill>
                  <a:prstClr val="white"/>
                </a:solidFill>
              </a:rPr>
              <a:t> </a:t>
            </a:r>
            <a:r>
              <a:rPr lang="en-US" sz="2400" dirty="0" err="1">
                <a:solidFill>
                  <a:prstClr val="white"/>
                </a:solidFill>
              </a:rPr>
              <a:t>sIgA</a:t>
            </a:r>
            <a:endParaRPr lang="en-US" sz="2400" dirty="0">
              <a:solidFill>
                <a:prstClr val="white"/>
              </a:solidFill>
            </a:endParaRPr>
          </a:p>
        </p:txBody>
      </p:sp>
      <p:sp>
        <p:nvSpPr>
          <p:cNvPr id="7" name="Title 4">
            <a:extLst>
              <a:ext uri="{FF2B5EF4-FFF2-40B4-BE49-F238E27FC236}">
                <a16:creationId xmlns:a16="http://schemas.microsoft.com/office/drawing/2014/main" id="{0A5E0E41-8DC9-5F4C-8CF7-7E4AA4A58468}"/>
              </a:ext>
            </a:extLst>
          </p:cNvPr>
          <p:cNvSpPr>
            <a:spLocks noGrp="1"/>
          </p:cNvSpPr>
          <p:nvPr>
            <p:ph type="title"/>
          </p:nvPr>
        </p:nvSpPr>
        <p:spPr>
          <a:xfrm>
            <a:off x="933808" y="365997"/>
            <a:ext cx="8845192" cy="1143000"/>
          </a:xfrm>
        </p:spPr>
        <p:txBody>
          <a:bodyPr>
            <a:normAutofit/>
          </a:bodyPr>
          <a:lstStyle/>
          <a:p>
            <a:pPr algn="l"/>
            <a:r>
              <a:rPr lang="en-US" sz="3200" dirty="0"/>
              <a:t>Secretory Immunoglobulin A (</a:t>
            </a:r>
            <a:r>
              <a:rPr lang="en-US" sz="3200" dirty="0" err="1"/>
              <a:t>sIgA</a:t>
            </a:r>
            <a:r>
              <a:rPr lang="en-US" sz="3200" dirty="0"/>
              <a:t>)</a:t>
            </a:r>
          </a:p>
        </p:txBody>
      </p:sp>
    </p:spTree>
    <p:extLst>
      <p:ext uri="{BB962C8B-B14F-4D97-AF65-F5344CB8AC3E}">
        <p14:creationId xmlns:p14="http://schemas.microsoft.com/office/powerpoint/2010/main" val="31585264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20-10-31 at 11.3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155" y="1192335"/>
            <a:ext cx="6598073" cy="4296420"/>
          </a:xfrm>
          <a:prstGeom prst="rect">
            <a:avLst/>
          </a:prstGeom>
        </p:spPr>
      </p:pic>
      <p:sp>
        <p:nvSpPr>
          <p:cNvPr id="2" name="Title 1"/>
          <p:cNvSpPr>
            <a:spLocks noGrp="1"/>
          </p:cNvSpPr>
          <p:nvPr>
            <p:ph type="title"/>
          </p:nvPr>
        </p:nvSpPr>
        <p:spPr>
          <a:xfrm>
            <a:off x="286728" y="29924"/>
            <a:ext cx="7886700" cy="1325563"/>
          </a:xfrm>
        </p:spPr>
        <p:txBody>
          <a:bodyPr/>
          <a:lstStyle/>
          <a:p>
            <a:pPr algn="l"/>
            <a:r>
              <a:rPr lang="en-US" dirty="0" err="1"/>
              <a:t>Microbiome</a:t>
            </a:r>
            <a:r>
              <a:rPr lang="en-US" dirty="0"/>
              <a:t> definition</a:t>
            </a:r>
          </a:p>
        </p:txBody>
      </p:sp>
      <p:sp>
        <p:nvSpPr>
          <p:cNvPr id="3" name="TextBox 2"/>
          <p:cNvSpPr txBox="1"/>
          <p:nvPr/>
        </p:nvSpPr>
        <p:spPr>
          <a:xfrm>
            <a:off x="0" y="5807631"/>
            <a:ext cx="9144000"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b="1" dirty="0"/>
              <a:t>Original definition:</a:t>
            </a:r>
            <a:r>
              <a:rPr lang="en-US" sz="1400" dirty="0"/>
              <a:t> </a:t>
            </a:r>
            <a:r>
              <a:rPr lang="en-US" sz="1400" dirty="0" err="1"/>
              <a:t>Whipps</a:t>
            </a:r>
            <a:r>
              <a:rPr lang="en-US" sz="1400" dirty="0"/>
              <a:t> J, Lewis K, Cooke R. (1988). </a:t>
            </a:r>
            <a:r>
              <a:rPr lang="en-US" sz="1400" dirty="0" err="1"/>
              <a:t>Mycoparasitism</a:t>
            </a:r>
            <a:r>
              <a:rPr lang="en-US" sz="1400" dirty="0"/>
              <a:t> and plant disease control. In: Burge M, editor. Fungi </a:t>
            </a:r>
            <a:r>
              <a:rPr lang="en-US" sz="1400" dirty="0" err="1"/>
              <a:t>Biol</a:t>
            </a:r>
            <a:r>
              <a:rPr lang="en-US" sz="1400" dirty="0"/>
              <a:t> Control Syst. Manchester University Press.</a:t>
            </a:r>
          </a:p>
        </p:txBody>
      </p:sp>
      <p:sp>
        <p:nvSpPr>
          <p:cNvPr id="6" name="TextBox 5"/>
          <p:cNvSpPr txBox="1"/>
          <p:nvPr/>
        </p:nvSpPr>
        <p:spPr>
          <a:xfrm>
            <a:off x="0" y="6334780"/>
            <a:ext cx="9143999"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400" b="1" dirty="0"/>
              <a:t>Modified definition</a:t>
            </a:r>
            <a:r>
              <a:rPr lang="en-US" sz="1400" dirty="0"/>
              <a:t>: Berg et al. (2020). </a:t>
            </a:r>
            <a:r>
              <a:rPr lang="en-US" sz="1400" dirty="0" err="1"/>
              <a:t>Microbiome</a:t>
            </a:r>
            <a:r>
              <a:rPr lang="en-US" sz="1400" dirty="0"/>
              <a:t> definition revisited: Old concepts and new challenges. </a:t>
            </a:r>
            <a:r>
              <a:rPr lang="en-US" sz="1400" i="1" dirty="0" err="1"/>
              <a:t>Microbiome</a:t>
            </a:r>
            <a:r>
              <a:rPr lang="en-US" sz="1400" i="1" dirty="0"/>
              <a:t>, 8</a:t>
            </a:r>
            <a:r>
              <a:rPr lang="en-US" sz="1400" dirty="0"/>
              <a:t>, 103. https://</a:t>
            </a:r>
            <a:r>
              <a:rPr lang="en-US" sz="1400" dirty="0" err="1"/>
              <a:t>doi.org</a:t>
            </a:r>
            <a:r>
              <a:rPr lang="en-US" sz="1400" dirty="0"/>
              <a:t>/10.1186/s40168-020-00875-0</a:t>
            </a:r>
          </a:p>
        </p:txBody>
      </p:sp>
      <p:sp>
        <p:nvSpPr>
          <p:cNvPr id="8" name="TextBox 7"/>
          <p:cNvSpPr txBox="1"/>
          <p:nvPr/>
        </p:nvSpPr>
        <p:spPr>
          <a:xfrm>
            <a:off x="1150778" y="5401343"/>
            <a:ext cx="1850987" cy="369332"/>
          </a:xfrm>
          <a:prstGeom prst="rect">
            <a:avLst/>
          </a:prstGeom>
          <a:noFill/>
        </p:spPr>
        <p:txBody>
          <a:bodyPr wrap="none" rtlCol="0">
            <a:spAutoFit/>
          </a:bodyPr>
          <a:lstStyle/>
          <a:p>
            <a:r>
              <a:rPr lang="en-US" dirty="0">
                <a:solidFill>
                  <a:srgbClr val="FFFFFF"/>
                </a:solidFill>
              </a:rPr>
              <a:t>Berg et al. (2020)  </a:t>
            </a:r>
          </a:p>
        </p:txBody>
      </p:sp>
      <p:sp>
        <p:nvSpPr>
          <p:cNvPr id="12" name="TextBox 11"/>
          <p:cNvSpPr txBox="1"/>
          <p:nvPr/>
        </p:nvSpPr>
        <p:spPr>
          <a:xfrm>
            <a:off x="4835363" y="5488755"/>
            <a:ext cx="3108543" cy="276999"/>
          </a:xfrm>
          <a:prstGeom prst="rect">
            <a:avLst/>
          </a:prstGeom>
          <a:noFill/>
        </p:spPr>
        <p:txBody>
          <a:bodyPr wrap="none" rtlCol="0">
            <a:spAutoFit/>
          </a:bodyPr>
          <a:lstStyle/>
          <a:p>
            <a:r>
              <a:rPr lang="en-US" sz="1200" dirty="0">
                <a:solidFill>
                  <a:srgbClr val="FFFFFF"/>
                </a:solidFill>
              </a:rPr>
              <a:t>https://</a:t>
            </a:r>
            <a:r>
              <a:rPr lang="en-US" sz="1200" dirty="0" err="1">
                <a:solidFill>
                  <a:srgbClr val="FFFFFF"/>
                </a:solidFill>
              </a:rPr>
              <a:t>creativecommons.org</a:t>
            </a:r>
            <a:r>
              <a:rPr lang="en-US" sz="1200" dirty="0">
                <a:solidFill>
                  <a:srgbClr val="FFFFFF"/>
                </a:solidFill>
              </a:rPr>
              <a:t>/licenses/by/4.0/</a:t>
            </a:r>
          </a:p>
        </p:txBody>
      </p:sp>
    </p:spTree>
    <p:extLst>
      <p:ext uri="{BB962C8B-B14F-4D97-AF65-F5344CB8AC3E}">
        <p14:creationId xmlns:p14="http://schemas.microsoft.com/office/powerpoint/2010/main" val="2274441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05238" y="342619"/>
            <a:ext cx="7886700" cy="1325563"/>
          </a:xfrm>
        </p:spPr>
        <p:txBody>
          <a:bodyPr anchor="t">
            <a:normAutofit/>
          </a:bodyPr>
          <a:lstStyle/>
          <a:p>
            <a:r>
              <a:rPr lang="en-US" sz="3200" b="0" dirty="0"/>
              <a:t>Ecosystem homeostasis</a:t>
            </a:r>
          </a:p>
        </p:txBody>
      </p:sp>
      <p:sp>
        <p:nvSpPr>
          <p:cNvPr id="6" name="TextBox 5"/>
          <p:cNvSpPr txBox="1"/>
          <p:nvPr/>
        </p:nvSpPr>
        <p:spPr>
          <a:xfrm>
            <a:off x="1" y="6259735"/>
            <a:ext cx="9144000" cy="261610"/>
          </a:xfrm>
          <a:prstGeom prst="rect">
            <a:avLst/>
          </a:prstGeom>
          <a:noFill/>
        </p:spPr>
        <p:txBody>
          <a:bodyPr wrap="square" rtlCol="0">
            <a:spAutoFit/>
          </a:bodyPr>
          <a:lstStyle/>
          <a:p>
            <a:r>
              <a:rPr lang="en-US" sz="1100" dirty="0"/>
              <a:t>Credit: National Park Service Heinrich </a:t>
            </a:r>
            <a:r>
              <a:rPr lang="en-US" sz="1100" dirty="0" err="1"/>
              <a:t>Berann</a:t>
            </a:r>
            <a:r>
              <a:rPr lang="en-US" sz="1100" dirty="0"/>
              <a:t> Panorama of Yellowstone  https://</a:t>
            </a:r>
            <a:r>
              <a:rPr lang="en-US" sz="1100" dirty="0" err="1"/>
              <a:t>www.nps.gov</a:t>
            </a:r>
            <a:r>
              <a:rPr lang="en-US" sz="1100" dirty="0"/>
              <a:t>/</a:t>
            </a:r>
            <a:r>
              <a:rPr lang="en-US" sz="1100" dirty="0" err="1"/>
              <a:t>carto</a:t>
            </a:r>
            <a:r>
              <a:rPr lang="en-US" sz="1100" dirty="0"/>
              <a:t>/app/#!/maps/categories/12</a:t>
            </a:r>
          </a:p>
        </p:txBody>
      </p:sp>
      <p:pic>
        <p:nvPicPr>
          <p:cNvPr id="7" name="Picture 6" descr="1024px-Heinrich_Berann_NPS_Panorama_of_Yellowstone_without_lab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93" y="918134"/>
            <a:ext cx="7633550" cy="5218247"/>
          </a:xfrm>
          <a:prstGeom prst="rect">
            <a:avLst/>
          </a:prstGeom>
        </p:spPr>
      </p:pic>
      <p:sp>
        <p:nvSpPr>
          <p:cNvPr id="3" name="TextBox 2"/>
          <p:cNvSpPr txBox="1"/>
          <p:nvPr/>
        </p:nvSpPr>
        <p:spPr>
          <a:xfrm>
            <a:off x="93052" y="5781879"/>
            <a:ext cx="360126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“Gray Wolf” Gary Kramer, USFWS</a:t>
            </a:r>
          </a:p>
          <a:p>
            <a:r>
              <a:rPr lang="en-US" sz="1000" dirty="0"/>
              <a:t>https://</a:t>
            </a:r>
            <a:r>
              <a:rPr lang="en-US" sz="1000" dirty="0" err="1"/>
              <a:t>digitalmedia.fws.gov</a:t>
            </a:r>
            <a:r>
              <a:rPr lang="en-US" sz="1000" dirty="0"/>
              <a:t>/digital/collection/</a:t>
            </a:r>
            <a:r>
              <a:rPr lang="en-US" sz="1000" dirty="0" err="1"/>
              <a:t>natdiglib</a:t>
            </a:r>
            <a:r>
              <a:rPr lang="en-US" sz="1000" dirty="0"/>
              <a:t>/id/203</a:t>
            </a:r>
          </a:p>
        </p:txBody>
      </p:sp>
      <p:pic>
        <p:nvPicPr>
          <p:cNvPr id="8" name="Picture 7" descr="default.jpg"/>
          <p:cNvPicPr>
            <a:picLocks noChangeAspect="1"/>
          </p:cNvPicPr>
          <p:nvPr/>
        </p:nvPicPr>
        <p:blipFill rotWithShape="1">
          <a:blip r:embed="rId3">
            <a:extLst>
              <a:ext uri="{28A0092B-C50C-407E-A947-70E740481C1C}">
                <a14:useLocalDpi xmlns:a14="http://schemas.microsoft.com/office/drawing/2010/main" val="0"/>
              </a:ext>
            </a:extLst>
          </a:blip>
          <a:srcRect t="6798" r="13888"/>
          <a:stretch/>
        </p:blipFill>
        <p:spPr>
          <a:xfrm>
            <a:off x="431710" y="2970514"/>
            <a:ext cx="2080841" cy="2811366"/>
          </a:xfrm>
          <a:prstGeom prst="rect">
            <a:avLst/>
          </a:prstGeom>
          <a:ln>
            <a:solidFill>
              <a:srgbClr val="660066"/>
            </a:solidFill>
          </a:ln>
        </p:spPr>
      </p:pic>
      <p:sp>
        <p:nvSpPr>
          <p:cNvPr id="9" name="TextBox 8"/>
          <p:cNvSpPr txBox="1"/>
          <p:nvPr/>
        </p:nvSpPr>
        <p:spPr>
          <a:xfrm>
            <a:off x="416243" y="2324183"/>
            <a:ext cx="215147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Gray Wolf:</a:t>
            </a:r>
          </a:p>
          <a:p>
            <a:r>
              <a:rPr lang="en-US" b="1" dirty="0"/>
              <a:t>Keystone Species</a:t>
            </a:r>
          </a:p>
        </p:txBody>
      </p:sp>
      <p:sp>
        <p:nvSpPr>
          <p:cNvPr id="10" name="TextBox 9"/>
          <p:cNvSpPr txBox="1"/>
          <p:nvPr/>
        </p:nvSpPr>
        <p:spPr>
          <a:xfrm>
            <a:off x="5664200" y="5781879"/>
            <a:ext cx="3479800" cy="4001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000" dirty="0"/>
              <a:t>By Howard </a:t>
            </a:r>
            <a:r>
              <a:rPr lang="en-US" sz="1000" dirty="0" err="1"/>
              <a:t>Zahniser</a:t>
            </a:r>
            <a:r>
              <a:rPr lang="en-US" sz="1000" dirty="0"/>
              <a:t> - NCTC Archives/Museum, Public Domain,                 https://</a:t>
            </a:r>
            <a:r>
              <a:rPr lang="en-US" sz="1000" dirty="0" err="1"/>
              <a:t>commons.wikimedia.org</a:t>
            </a:r>
            <a:r>
              <a:rPr lang="en-US" sz="1000" dirty="0"/>
              <a:t>/w/</a:t>
            </a:r>
            <a:r>
              <a:rPr lang="en-US" sz="1000" dirty="0" err="1"/>
              <a:t>index.php?curid</a:t>
            </a:r>
            <a:r>
              <a:rPr lang="en-US" sz="1000" dirty="0"/>
              <a:t>=71981919</a:t>
            </a:r>
          </a:p>
        </p:txBody>
      </p:sp>
      <p:pic>
        <p:nvPicPr>
          <p:cNvPr id="11" name="Picture 10" descr="Aldo_Leopold,_1946_(croppe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2656" y="2989951"/>
            <a:ext cx="1949634" cy="2753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6576283" y="2170295"/>
            <a:ext cx="2220786" cy="80021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Aldo Leopold</a:t>
            </a:r>
          </a:p>
          <a:p>
            <a:pPr algn="ctr"/>
            <a:r>
              <a:rPr lang="en-US" sz="1400" dirty="0"/>
              <a:t>1887-1948</a:t>
            </a:r>
          </a:p>
          <a:p>
            <a:pPr algn="ctr"/>
            <a:r>
              <a:rPr lang="en-US" sz="1400" dirty="0"/>
              <a:t>University of Wisconsin</a:t>
            </a:r>
          </a:p>
        </p:txBody>
      </p:sp>
      <p:sp>
        <p:nvSpPr>
          <p:cNvPr id="14" name="Rectangle 13"/>
          <p:cNvSpPr/>
          <p:nvPr/>
        </p:nvSpPr>
        <p:spPr>
          <a:xfrm>
            <a:off x="616484" y="918134"/>
            <a:ext cx="7887699"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“A thing is right when it tends to preserve the integrity, stability, and beauty of the biotic community. It is wrong when it tends otherwise.”  						       </a:t>
            </a:r>
            <a:r>
              <a:rPr lang="en-US" i="1" dirty="0"/>
              <a:t>Aldo Leopold</a:t>
            </a:r>
          </a:p>
        </p:txBody>
      </p:sp>
    </p:spTree>
    <p:extLst>
      <p:ext uri="{BB962C8B-B14F-4D97-AF65-F5344CB8AC3E}">
        <p14:creationId xmlns:p14="http://schemas.microsoft.com/office/powerpoint/2010/main" val="764906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6521345"/>
            <a:ext cx="9144000"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200" dirty="0"/>
              <a:t>VIDEO: https://</a:t>
            </a:r>
            <a:r>
              <a:rPr lang="en-US" sz="1200" dirty="0" err="1"/>
              <a:t>www.yellowstonepark.com</a:t>
            </a:r>
            <a:r>
              <a:rPr lang="en-US" sz="1200" dirty="0"/>
              <a:t>/things-to-do/wolf-reintroduction-changes-ecosystem</a:t>
            </a:r>
          </a:p>
        </p:txBody>
      </p:sp>
      <p:sp>
        <p:nvSpPr>
          <p:cNvPr id="6" name="TextBox 5"/>
          <p:cNvSpPr txBox="1"/>
          <p:nvPr/>
        </p:nvSpPr>
        <p:spPr>
          <a:xfrm>
            <a:off x="1" y="6259735"/>
            <a:ext cx="9144000" cy="261610"/>
          </a:xfrm>
          <a:prstGeom prst="rect">
            <a:avLst/>
          </a:prstGeom>
          <a:noFill/>
        </p:spPr>
        <p:txBody>
          <a:bodyPr wrap="square" rtlCol="0">
            <a:spAutoFit/>
          </a:bodyPr>
          <a:lstStyle/>
          <a:p>
            <a:r>
              <a:rPr lang="en-US" sz="1100" dirty="0"/>
              <a:t>Credit: National Park Service Heinrich </a:t>
            </a:r>
            <a:r>
              <a:rPr lang="en-US" sz="1100" dirty="0" err="1"/>
              <a:t>Berann</a:t>
            </a:r>
            <a:r>
              <a:rPr lang="en-US" sz="1100" dirty="0"/>
              <a:t> Panorama of Yellowstone  https://</a:t>
            </a:r>
            <a:r>
              <a:rPr lang="en-US" sz="1100" dirty="0" err="1"/>
              <a:t>www.nps.gov</a:t>
            </a:r>
            <a:r>
              <a:rPr lang="en-US" sz="1100" dirty="0"/>
              <a:t>/</a:t>
            </a:r>
            <a:r>
              <a:rPr lang="en-US" sz="1100" dirty="0" err="1"/>
              <a:t>carto</a:t>
            </a:r>
            <a:r>
              <a:rPr lang="en-US" sz="1100" dirty="0"/>
              <a:t>/app/#!/maps/categories/12</a:t>
            </a:r>
          </a:p>
        </p:txBody>
      </p:sp>
      <p:pic>
        <p:nvPicPr>
          <p:cNvPr id="7" name="Picture 6" descr="1024px-Heinrich_Berann_NPS_Panorama_of_Yellowstone_without_lab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393" y="918134"/>
            <a:ext cx="7633550" cy="5218247"/>
          </a:xfrm>
          <a:prstGeom prst="rect">
            <a:avLst/>
          </a:prstGeom>
        </p:spPr>
      </p:pic>
      <p:sp>
        <p:nvSpPr>
          <p:cNvPr id="2" name="TextBox 1"/>
          <p:cNvSpPr txBox="1"/>
          <p:nvPr/>
        </p:nvSpPr>
        <p:spPr>
          <a:xfrm>
            <a:off x="5091883" y="2332790"/>
            <a:ext cx="3859466" cy="13542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b="1" dirty="0"/>
              <a:t>Yellowstone Wolf reintroduction </a:t>
            </a:r>
          </a:p>
          <a:p>
            <a:pPr marL="285750" indent="-285750">
              <a:buFont typeface="Arial"/>
              <a:buChar char="•"/>
            </a:pPr>
            <a:r>
              <a:rPr lang="en-US" sz="1600" dirty="0"/>
              <a:t>Elk &amp; coyote control</a:t>
            </a:r>
          </a:p>
          <a:p>
            <a:pPr marL="285750" indent="-285750">
              <a:buFont typeface="Arial"/>
              <a:buChar char="•"/>
            </a:pPr>
            <a:r>
              <a:rPr lang="en-US" sz="1600" dirty="0"/>
              <a:t>Tree growth </a:t>
            </a:r>
          </a:p>
          <a:p>
            <a:pPr marL="285750" indent="-285750">
              <a:buFont typeface="Arial"/>
              <a:buChar char="•"/>
            </a:pPr>
            <a:r>
              <a:rPr lang="en-US" sz="1600" dirty="0"/>
              <a:t>Birds returned</a:t>
            </a:r>
          </a:p>
          <a:p>
            <a:pPr marL="285750" indent="-285750">
              <a:buFont typeface="Arial"/>
              <a:buChar char="•"/>
            </a:pPr>
            <a:r>
              <a:rPr lang="en-US" sz="1600" dirty="0"/>
              <a:t>Beavers returned- reshaped rivers</a:t>
            </a:r>
          </a:p>
        </p:txBody>
      </p:sp>
      <p:pic>
        <p:nvPicPr>
          <p:cNvPr id="10" name="Picture 9" descr="default.jpg">
            <a:extLst>
              <a:ext uri="{FF2B5EF4-FFF2-40B4-BE49-F238E27FC236}">
                <a16:creationId xmlns:a16="http://schemas.microsoft.com/office/drawing/2014/main" id="{20552A5A-CC9F-F787-8AB5-5A8BD2BB8538}"/>
              </a:ext>
            </a:extLst>
          </p:cNvPr>
          <p:cNvPicPr>
            <a:picLocks noChangeAspect="1"/>
          </p:cNvPicPr>
          <p:nvPr/>
        </p:nvPicPr>
        <p:blipFill rotWithShape="1">
          <a:blip r:embed="rId3">
            <a:extLst>
              <a:ext uri="{28A0092B-C50C-407E-A947-70E740481C1C}">
                <a14:useLocalDpi xmlns:a14="http://schemas.microsoft.com/office/drawing/2010/main" val="0"/>
              </a:ext>
            </a:extLst>
          </a:blip>
          <a:srcRect t="6798" r="13888"/>
          <a:stretch/>
        </p:blipFill>
        <p:spPr>
          <a:xfrm>
            <a:off x="431710" y="2970514"/>
            <a:ext cx="2080841" cy="2811366"/>
          </a:xfrm>
          <a:prstGeom prst="rect">
            <a:avLst/>
          </a:prstGeom>
          <a:ln>
            <a:solidFill>
              <a:srgbClr val="660066"/>
            </a:solidFill>
          </a:ln>
        </p:spPr>
      </p:pic>
      <p:sp>
        <p:nvSpPr>
          <p:cNvPr id="11" name="TextBox 10">
            <a:extLst>
              <a:ext uri="{FF2B5EF4-FFF2-40B4-BE49-F238E27FC236}">
                <a16:creationId xmlns:a16="http://schemas.microsoft.com/office/drawing/2014/main" id="{E557B4D9-1594-2621-5502-81DFE54863F7}"/>
              </a:ext>
            </a:extLst>
          </p:cNvPr>
          <p:cNvSpPr txBox="1"/>
          <p:nvPr/>
        </p:nvSpPr>
        <p:spPr>
          <a:xfrm>
            <a:off x="416243" y="2324183"/>
            <a:ext cx="2151475" cy="646331"/>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dirty="0"/>
              <a:t>Gray Wolf:</a:t>
            </a:r>
          </a:p>
          <a:p>
            <a:r>
              <a:rPr lang="en-US" b="1" dirty="0"/>
              <a:t>Keystone Species</a:t>
            </a:r>
          </a:p>
        </p:txBody>
      </p:sp>
      <p:sp>
        <p:nvSpPr>
          <p:cNvPr id="12" name="TextBox 11">
            <a:extLst>
              <a:ext uri="{FF2B5EF4-FFF2-40B4-BE49-F238E27FC236}">
                <a16:creationId xmlns:a16="http://schemas.microsoft.com/office/drawing/2014/main" id="{B2625961-540A-0FBD-EB0E-3F531E15D466}"/>
              </a:ext>
            </a:extLst>
          </p:cNvPr>
          <p:cNvSpPr txBox="1"/>
          <p:nvPr/>
        </p:nvSpPr>
        <p:spPr>
          <a:xfrm>
            <a:off x="93052" y="5781879"/>
            <a:ext cx="360126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000" dirty="0"/>
              <a:t>“Gray Wolf” Gary Kramer, USFWS</a:t>
            </a:r>
          </a:p>
          <a:p>
            <a:r>
              <a:rPr lang="en-US" sz="1000" dirty="0"/>
              <a:t>https://</a:t>
            </a:r>
            <a:r>
              <a:rPr lang="en-US" sz="1000" dirty="0" err="1"/>
              <a:t>digitalmedia.fws.gov</a:t>
            </a:r>
            <a:r>
              <a:rPr lang="en-US" sz="1000" dirty="0"/>
              <a:t>/digital/collection/</a:t>
            </a:r>
            <a:r>
              <a:rPr lang="en-US" sz="1000" dirty="0" err="1"/>
              <a:t>natdiglib</a:t>
            </a:r>
            <a:r>
              <a:rPr lang="en-US" sz="1000" dirty="0"/>
              <a:t>/id/203</a:t>
            </a:r>
          </a:p>
        </p:txBody>
      </p:sp>
      <p:sp>
        <p:nvSpPr>
          <p:cNvPr id="9" name="Title 3">
            <a:extLst>
              <a:ext uri="{FF2B5EF4-FFF2-40B4-BE49-F238E27FC236}">
                <a16:creationId xmlns:a16="http://schemas.microsoft.com/office/drawing/2014/main" id="{B364B681-DA03-F6EC-246B-0D8DB4044CFC}"/>
              </a:ext>
            </a:extLst>
          </p:cNvPr>
          <p:cNvSpPr>
            <a:spLocks noGrp="1"/>
          </p:cNvSpPr>
          <p:nvPr>
            <p:ph type="title"/>
          </p:nvPr>
        </p:nvSpPr>
        <p:spPr>
          <a:xfrm>
            <a:off x="1305238" y="342619"/>
            <a:ext cx="7886700" cy="1325563"/>
          </a:xfrm>
        </p:spPr>
        <p:txBody>
          <a:bodyPr anchor="t">
            <a:normAutofit/>
          </a:bodyPr>
          <a:lstStyle/>
          <a:p>
            <a:r>
              <a:rPr lang="en-US" sz="3200" b="0" dirty="0"/>
              <a:t>Ecosystem homeostasis</a:t>
            </a:r>
          </a:p>
        </p:txBody>
      </p:sp>
    </p:spTree>
    <p:extLst>
      <p:ext uri="{BB962C8B-B14F-4D97-AF65-F5344CB8AC3E}">
        <p14:creationId xmlns:p14="http://schemas.microsoft.com/office/powerpoint/2010/main" val="1176076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50881" y="2271173"/>
            <a:ext cx="3883850" cy="4228843"/>
          </a:xfrm>
          <a:prstGeom prst="ellipse">
            <a:avLst/>
          </a:prstGeom>
          <a:solidFill>
            <a:schemeClr val="tx1"/>
          </a:solidFill>
          <a:ln w="76200" cmpd="sng">
            <a:solidFill>
              <a:srgbClr val="EEC609"/>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p:cNvSpPr txBox="1"/>
          <p:nvPr/>
        </p:nvSpPr>
        <p:spPr>
          <a:xfrm>
            <a:off x="1549400" y="102969"/>
            <a:ext cx="614338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EC609"/>
                </a:solidFill>
                <a:effectLst/>
                <a:uLnTx/>
                <a:uFillTx/>
                <a:latin typeface="Abadi MT Condensed Extra Bold"/>
                <a:ea typeface="+mn-ea"/>
                <a:cs typeface="Abadi MT Condensed Extra Bold"/>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EC609"/>
                </a:solidFill>
                <a:effectLst/>
                <a:uLnTx/>
                <a:uFillTx/>
                <a:latin typeface="Abadi MT Condensed Extra Bold"/>
                <a:ea typeface="+mn-ea"/>
                <a:cs typeface="Abadi MT Condensed Extra Bold"/>
              </a:rPr>
              <a:t>HUMAN MICROBIOME</a:t>
            </a:r>
          </a:p>
        </p:txBody>
      </p:sp>
      <p:sp>
        <p:nvSpPr>
          <p:cNvPr id="9" name="TextBox 8"/>
          <p:cNvSpPr txBox="1"/>
          <p:nvPr/>
        </p:nvSpPr>
        <p:spPr>
          <a:xfrm>
            <a:off x="3314700" y="1563287"/>
            <a:ext cx="2557110" cy="707886"/>
          </a:xfrm>
          <a:prstGeom prst="rect">
            <a:avLst/>
          </a:prstGeom>
          <a:noFill/>
        </p:spPr>
        <p:txBody>
          <a:bodyPr wrap="none" rtlCol="0">
            <a:prstTxWarp prst="textDeflateBottom">
              <a:avLst>
                <a:gd name="adj" fmla="val 6614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EC609"/>
                </a:solidFill>
                <a:effectLst/>
                <a:uLnTx/>
                <a:uFillTx/>
                <a:latin typeface="Abadi MT Condensed Extra Bold"/>
                <a:ea typeface="+mn-ea"/>
                <a:cs typeface="Abadi MT Condensed Extra Bold"/>
              </a:rPr>
              <a:t>EXPERIENCE</a:t>
            </a:r>
          </a:p>
        </p:txBody>
      </p:sp>
      <p:sp>
        <p:nvSpPr>
          <p:cNvPr id="14" name="Oval 13"/>
          <p:cNvSpPr/>
          <p:nvPr/>
        </p:nvSpPr>
        <p:spPr>
          <a:xfrm rot="7496356">
            <a:off x="4385212" y="4873245"/>
            <a:ext cx="1650668" cy="613830"/>
          </a:xfrm>
          <a:prstGeom prst="ellipse">
            <a:avLst/>
          </a:prstGeom>
          <a:solidFill>
            <a:srgbClr val="7E13E3"/>
          </a:solidFill>
          <a:ln w="25400" cap="flat" cmpd="sng" algn="ctr">
            <a:noFill/>
            <a:prstDash val="solid"/>
          </a:ln>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27" name="Chord 26"/>
          <p:cNvSpPr/>
          <p:nvPr/>
        </p:nvSpPr>
        <p:spPr>
          <a:xfrm rot="16527723">
            <a:off x="3107333" y="3306936"/>
            <a:ext cx="2886755" cy="3419106"/>
          </a:xfrm>
          <a:prstGeom prst="chord">
            <a:avLst>
              <a:gd name="adj1" fmla="val 6361189"/>
              <a:gd name="adj2" fmla="val 14582134"/>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Cloud 24"/>
          <p:cNvSpPr/>
          <p:nvPr/>
        </p:nvSpPr>
        <p:spPr>
          <a:xfrm rot="10800000">
            <a:off x="3068017" y="4958099"/>
            <a:ext cx="3214836" cy="1228242"/>
          </a:xfrm>
          <a:prstGeom prst="cloud">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a:ea typeface="+mn-ea"/>
              <a:cs typeface="+mn-cs"/>
            </a:endParaRPr>
          </a:p>
        </p:txBody>
      </p:sp>
      <p:sp>
        <p:nvSpPr>
          <p:cNvPr id="12" name="Oval 11"/>
          <p:cNvSpPr/>
          <p:nvPr/>
        </p:nvSpPr>
        <p:spPr>
          <a:xfrm>
            <a:off x="4251775" y="4892376"/>
            <a:ext cx="1698415" cy="585227"/>
          </a:xfrm>
          <a:prstGeom prst="ellipse">
            <a:avLst/>
          </a:prstGeom>
          <a:solidFill>
            <a:srgbClr val="7E13E3"/>
          </a:solidFill>
          <a:ln w="25400" cap="flat" cmpd="sng" algn="ctr">
            <a:noFill/>
            <a:prstDash val="solid"/>
          </a:ln>
          <a:effectLst>
            <a:outerShdw blurRad="50800" dist="38100" dir="8100000" algn="tr" rotWithShape="0">
              <a:prstClr val="black">
                <a:alpha val="40000"/>
              </a:prstClr>
            </a:outerShdw>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8" name="Oval 17"/>
          <p:cNvSpPr/>
          <p:nvPr/>
        </p:nvSpPr>
        <p:spPr>
          <a:xfrm>
            <a:off x="5414451" y="5048714"/>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7" name="Oval 16"/>
          <p:cNvSpPr/>
          <p:nvPr/>
        </p:nvSpPr>
        <p:spPr>
          <a:xfrm>
            <a:off x="5352620" y="4826652"/>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Chord 27"/>
          <p:cNvSpPr/>
          <p:nvPr/>
        </p:nvSpPr>
        <p:spPr>
          <a:xfrm>
            <a:off x="5069932" y="4905113"/>
            <a:ext cx="331757" cy="287202"/>
          </a:xfrm>
          <a:prstGeom prst="chord">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1" name="Hexagon 30"/>
          <p:cNvSpPr/>
          <p:nvPr/>
        </p:nvSpPr>
        <p:spPr>
          <a:xfrm rot="3265943">
            <a:off x="4964634" y="4826740"/>
            <a:ext cx="238464" cy="183835"/>
          </a:xfrm>
          <a:prstGeom prst="hexagon">
            <a:avLst/>
          </a:prstGeom>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2" name="Hexagon 31"/>
          <p:cNvSpPr/>
          <p:nvPr/>
        </p:nvSpPr>
        <p:spPr>
          <a:xfrm rot="21215362">
            <a:off x="4911726" y="3275760"/>
            <a:ext cx="253658" cy="169517"/>
          </a:xfrm>
          <a:prstGeom prst="hexagon">
            <a:avLst/>
          </a:prstGeom>
          <a:ln/>
        </p:spPr>
        <p:style>
          <a:lnRef idx="0">
            <a:schemeClr val="accent2"/>
          </a:lnRef>
          <a:fillRef idx="3">
            <a:schemeClr val="accent2"/>
          </a:fillRef>
          <a:effectRef idx="3">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4" name="Oval 33"/>
          <p:cNvSpPr/>
          <p:nvPr/>
        </p:nvSpPr>
        <p:spPr>
          <a:xfrm rot="1452190">
            <a:off x="3003325" y="2997454"/>
            <a:ext cx="652202" cy="1454116"/>
          </a:xfrm>
          <a:prstGeom prst="ellipse">
            <a:avLst/>
          </a:prstGeom>
          <a:gradFill rotWithShape="1">
            <a:gsLst>
              <a:gs pos="0">
                <a:srgbClr val="FBC01E">
                  <a:shade val="51000"/>
                  <a:satMod val="130000"/>
                </a:srgbClr>
              </a:gs>
              <a:gs pos="80000">
                <a:srgbClr val="FBC01E">
                  <a:shade val="93000"/>
                  <a:satMod val="130000"/>
                </a:srgbClr>
              </a:gs>
              <a:gs pos="100000">
                <a:srgbClr val="FBC01E">
                  <a:shade val="94000"/>
                  <a:satMod val="135000"/>
                </a:srgbClr>
              </a:gs>
            </a:gsLst>
            <a:lin ang="16200000" scaled="0"/>
          </a:gradFill>
          <a:ln w="9525" cap="flat" cmpd="sng" algn="ctr">
            <a:solidFill>
              <a:srgbClr val="FBC01E">
                <a:shade val="95000"/>
                <a:satMod val="105000"/>
              </a:srgbClr>
            </a:solidFill>
            <a:prstDash val="solid"/>
          </a:ln>
          <a:effectLst>
            <a:outerShdw blurRad="40000" dist="23000" dir="5400000" rotWithShape="0">
              <a:srgbClr val="000000">
                <a:alpha val="35000"/>
              </a:srgbClr>
            </a:outerShdw>
          </a:effectLst>
        </p:spPr>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a:ea typeface="+mn-ea"/>
              <a:cs typeface="+mn-cs"/>
            </a:endParaRPr>
          </a:p>
        </p:txBody>
      </p:sp>
      <p:sp>
        <p:nvSpPr>
          <p:cNvPr id="36" name="Rectangle 35"/>
          <p:cNvSpPr/>
          <p:nvPr/>
        </p:nvSpPr>
        <p:spPr>
          <a:xfrm rot="3950105" flipV="1">
            <a:off x="3201837" y="3274224"/>
            <a:ext cx="283245" cy="45719"/>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cxnSp>
        <p:nvCxnSpPr>
          <p:cNvPr id="38" name="Straight Connector 37"/>
          <p:cNvCxnSpPr/>
          <p:nvPr/>
        </p:nvCxnSpPr>
        <p:spPr>
          <a:xfrm>
            <a:off x="3209807" y="3648507"/>
            <a:ext cx="245037" cy="45110"/>
          </a:xfrm>
          <a:prstGeom prst="line">
            <a:avLst/>
          </a:prstGeom>
          <a:noFill/>
          <a:ln w="38100" cap="flat" cmpd="sng" algn="ctr">
            <a:solidFill>
              <a:srgbClr val="BE0204"/>
            </a:solidFill>
            <a:prstDash val="solid"/>
          </a:ln>
          <a:effectLst/>
        </p:spPr>
      </p:cxnSp>
      <p:cxnSp>
        <p:nvCxnSpPr>
          <p:cNvPr id="44" name="Curved Connector 43"/>
          <p:cNvCxnSpPr>
            <a:stCxn id="21" idx="2"/>
          </p:cNvCxnSpPr>
          <p:nvPr/>
        </p:nvCxnSpPr>
        <p:spPr>
          <a:xfrm rot="10800000" flipH="1" flipV="1">
            <a:off x="4829985" y="4738027"/>
            <a:ext cx="73071" cy="266551"/>
          </a:xfrm>
          <a:prstGeom prst="curvedConnector4">
            <a:avLst>
              <a:gd name="adj1" fmla="val -312846"/>
              <a:gd name="adj2" fmla="val 69817"/>
            </a:avLst>
          </a:prstGeom>
          <a:noFill/>
          <a:ln w="76200" cap="flat" cmpd="sng" algn="ctr">
            <a:solidFill>
              <a:srgbClr val="7E13E3"/>
            </a:solidFill>
            <a:prstDash val="solid"/>
          </a:ln>
          <a:effectLst>
            <a:outerShdw blurRad="40000" dist="23000" dir="5400000" rotWithShape="0">
              <a:srgbClr val="000000">
                <a:alpha val="35000"/>
              </a:srgbClr>
            </a:outerShdw>
          </a:effectLst>
        </p:spPr>
      </p:cxnSp>
      <p:sp>
        <p:nvSpPr>
          <p:cNvPr id="21" name="Hexagon 20"/>
          <p:cNvSpPr/>
          <p:nvPr/>
        </p:nvSpPr>
        <p:spPr>
          <a:xfrm rot="3407856">
            <a:off x="4825693" y="4661938"/>
            <a:ext cx="245119" cy="18173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Hexagon 29"/>
          <p:cNvSpPr/>
          <p:nvPr/>
        </p:nvSpPr>
        <p:spPr>
          <a:xfrm rot="3119066">
            <a:off x="4856011" y="4450923"/>
            <a:ext cx="255851" cy="190812"/>
          </a:xfrm>
          <a:prstGeom prst="hexagon">
            <a:avLst/>
          </a:prstGeom>
          <a:ln/>
        </p:spPr>
        <p:style>
          <a:lnRef idx="0">
            <a:schemeClr val="accent6"/>
          </a:lnRef>
          <a:fillRef idx="3">
            <a:schemeClr val="accent6"/>
          </a:fillRef>
          <a:effectRef idx="3">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2" name="Rectangle 61"/>
          <p:cNvSpPr/>
          <p:nvPr/>
        </p:nvSpPr>
        <p:spPr>
          <a:xfrm rot="21019510">
            <a:off x="3438734" y="3385601"/>
            <a:ext cx="283245" cy="62676"/>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63" name="Oval 62"/>
          <p:cNvSpPr/>
          <p:nvPr/>
        </p:nvSpPr>
        <p:spPr>
          <a:xfrm>
            <a:off x="3252869" y="3366790"/>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4" name="Oval 63"/>
          <p:cNvSpPr/>
          <p:nvPr/>
        </p:nvSpPr>
        <p:spPr>
          <a:xfrm>
            <a:off x="3435480" y="3432514"/>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66" name="Picture 65"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9239573">
            <a:off x="4421823" y="2518989"/>
            <a:ext cx="638587" cy="447608"/>
          </a:xfrm>
          <a:prstGeom prst="rect">
            <a:avLst/>
          </a:prstGeom>
        </p:spPr>
      </p:pic>
      <p:pic>
        <p:nvPicPr>
          <p:cNvPr id="67" name="Picture 66"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7873867">
            <a:off x="3047864" y="3919550"/>
            <a:ext cx="748095" cy="524365"/>
          </a:xfrm>
          <a:prstGeom prst="rect">
            <a:avLst/>
          </a:prstGeom>
          <a:effectLst>
            <a:outerShdw blurRad="50800" dist="38100" dir="5400000" algn="t" rotWithShape="0">
              <a:prstClr val="black">
                <a:alpha val="40000"/>
              </a:prstClr>
            </a:outerShdw>
          </a:effectLst>
        </p:spPr>
      </p:pic>
      <p:sp>
        <p:nvSpPr>
          <p:cNvPr id="68" name="Hexagon 67"/>
          <p:cNvSpPr/>
          <p:nvPr/>
        </p:nvSpPr>
        <p:spPr>
          <a:xfrm rot="21215362">
            <a:off x="5139361" y="3238417"/>
            <a:ext cx="253658" cy="169517"/>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69" name="Hexagon 68"/>
          <p:cNvSpPr/>
          <p:nvPr/>
        </p:nvSpPr>
        <p:spPr>
          <a:xfrm rot="21215362">
            <a:off x="5361291" y="3189842"/>
            <a:ext cx="253658" cy="169517"/>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0" name="Hexagon 69"/>
          <p:cNvSpPr/>
          <p:nvPr/>
        </p:nvSpPr>
        <p:spPr>
          <a:xfrm rot="21215362">
            <a:off x="5496791" y="3001644"/>
            <a:ext cx="253658" cy="169517"/>
          </a:xfrm>
          <a:prstGeom prst="hexagon">
            <a:avLst/>
          </a:prstGeom>
          <a:ln/>
        </p:spPr>
        <p:style>
          <a:lnRef idx="0">
            <a:schemeClr val="accent4"/>
          </a:lnRef>
          <a:fillRef idx="3">
            <a:schemeClr val="accent4"/>
          </a:fillRef>
          <a:effectRef idx="3">
            <a:schemeClr val="accent4"/>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pic>
        <p:nvPicPr>
          <p:cNvPr id="71" name="Picture 70"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5240698">
            <a:off x="4174065" y="3913910"/>
            <a:ext cx="553097" cy="387685"/>
          </a:xfrm>
          <a:prstGeom prst="rect">
            <a:avLst/>
          </a:prstGeom>
        </p:spPr>
      </p:pic>
      <p:pic>
        <p:nvPicPr>
          <p:cNvPr id="72" name="Picture 71"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3655663">
            <a:off x="3656317" y="2896413"/>
            <a:ext cx="589316" cy="413072"/>
          </a:xfrm>
          <a:prstGeom prst="rect">
            <a:avLst/>
          </a:prstGeom>
        </p:spPr>
      </p:pic>
      <p:pic>
        <p:nvPicPr>
          <p:cNvPr id="73" name="Picture 72"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0083958">
            <a:off x="5641203" y="3752466"/>
            <a:ext cx="576785" cy="404289"/>
          </a:xfrm>
          <a:prstGeom prst="rect">
            <a:avLst/>
          </a:prstGeom>
        </p:spPr>
      </p:pic>
      <p:sp>
        <p:nvSpPr>
          <p:cNvPr id="74" name="Oval 73"/>
          <p:cNvSpPr/>
          <p:nvPr/>
        </p:nvSpPr>
        <p:spPr>
          <a:xfrm rot="3233312">
            <a:off x="2721872" y="5341803"/>
            <a:ext cx="1650668" cy="613830"/>
          </a:xfrm>
          <a:prstGeom prst="ellipse">
            <a:avLst/>
          </a:prstGeom>
          <a:solidFill>
            <a:srgbClr val="7E13E3"/>
          </a:solidFill>
          <a:ln w="25400" cap="flat" cmpd="sng" algn="ctr">
            <a:noFill/>
            <a:prstDash val="solid"/>
          </a:ln>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75" name="Oval 74"/>
          <p:cNvSpPr/>
          <p:nvPr/>
        </p:nvSpPr>
        <p:spPr>
          <a:xfrm rot="16588827">
            <a:off x="3085017" y="5137662"/>
            <a:ext cx="1256203" cy="585227"/>
          </a:xfrm>
          <a:prstGeom prst="ellipse">
            <a:avLst/>
          </a:prstGeom>
          <a:solidFill>
            <a:srgbClr val="7E13E3"/>
          </a:solidFill>
          <a:ln w="25400" cap="flat" cmpd="sng" algn="ctr">
            <a:noFill/>
            <a:prstDash val="solid"/>
          </a:ln>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orbel"/>
              <a:ea typeface="+mn-ea"/>
              <a:cs typeface="+mn-cs"/>
            </a:endParaRPr>
          </a:p>
        </p:txBody>
      </p:sp>
      <p:sp>
        <p:nvSpPr>
          <p:cNvPr id="77" name="Oval 76"/>
          <p:cNvSpPr/>
          <p:nvPr/>
        </p:nvSpPr>
        <p:spPr>
          <a:xfrm>
            <a:off x="3165875" y="5156747"/>
            <a:ext cx="306875" cy="320856"/>
          </a:xfrm>
          <a:prstGeom prst="ellipse">
            <a:avLst/>
          </a:prstGeom>
          <a:pattFill prst="pct50">
            <a:fgClr>
              <a:prstClr val="black"/>
            </a:fgClr>
            <a:bgClr>
              <a:schemeClr val="accent4"/>
            </a:bgClr>
          </a:pattFill>
          <a:ln w="38100" cmpd="sng">
            <a:solidFill>
              <a:srgbClr val="000000"/>
            </a:solidFill>
          </a:ln>
        </p:spPr>
        <p:style>
          <a:lnRef idx="0">
            <a:schemeClr val="dk1"/>
          </a:lnRef>
          <a:fillRef idx="3">
            <a:schemeClr val="dk1"/>
          </a:fillRef>
          <a:effectRef idx="3">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9" name="Block Arc 78"/>
          <p:cNvSpPr/>
          <p:nvPr/>
        </p:nvSpPr>
        <p:spPr>
          <a:xfrm rot="10296790">
            <a:off x="3271377" y="4783728"/>
            <a:ext cx="461250" cy="903565"/>
          </a:xfrm>
          <a:prstGeom prst="blockArc">
            <a:avLst>
              <a:gd name="adj1" fmla="val 14236756"/>
              <a:gd name="adj2" fmla="val 18073091"/>
              <a:gd name="adj3" fmla="val 0"/>
            </a:avLst>
          </a:prstGeom>
          <a:solidFill>
            <a:srgbClr val="BE0204"/>
          </a:solidFill>
          <a:ln w="25400" cap="flat" cmpd="sng" algn="ctr">
            <a:solidFill>
              <a:srgbClr val="BE0204">
                <a:shade val="50000"/>
              </a:srgbClr>
            </a:solidFill>
            <a:prstDash val="solid"/>
          </a:ln>
          <a:effectLst/>
        </p:spPr>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85" name="Punched Tape 84"/>
          <p:cNvSpPr/>
          <p:nvPr/>
        </p:nvSpPr>
        <p:spPr>
          <a:xfrm rot="3509471" flipH="1">
            <a:off x="3561290" y="5932345"/>
            <a:ext cx="391724" cy="187196"/>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87 h 10087"/>
              <a:gd name="connsiteX1" fmla="*/ 2500 w 10000"/>
              <a:gd name="connsiteY1" fmla="*/ 2087 h 10087"/>
              <a:gd name="connsiteX2" fmla="*/ 5301 w 10000"/>
              <a:gd name="connsiteY2" fmla="*/ 3217 h 10087"/>
              <a:gd name="connsiteX3" fmla="*/ 7500 w 10000"/>
              <a:gd name="connsiteY3" fmla="*/ 87 h 10087"/>
              <a:gd name="connsiteX4" fmla="*/ 10000 w 10000"/>
              <a:gd name="connsiteY4" fmla="*/ 1087 h 10087"/>
              <a:gd name="connsiteX5" fmla="*/ 10000 w 10000"/>
              <a:gd name="connsiteY5" fmla="*/ 9087 h 10087"/>
              <a:gd name="connsiteX6" fmla="*/ 7500 w 10000"/>
              <a:gd name="connsiteY6" fmla="*/ 8087 h 10087"/>
              <a:gd name="connsiteX7" fmla="*/ 5000 w 10000"/>
              <a:gd name="connsiteY7" fmla="*/ 9087 h 10087"/>
              <a:gd name="connsiteX8" fmla="*/ 2500 w 10000"/>
              <a:gd name="connsiteY8" fmla="*/ 10087 h 10087"/>
              <a:gd name="connsiteX9" fmla="*/ 0 w 10000"/>
              <a:gd name="connsiteY9" fmla="*/ 9087 h 10087"/>
              <a:gd name="connsiteX10" fmla="*/ 0 w 10000"/>
              <a:gd name="connsiteY10" fmla="*/ 1087 h 10087"/>
              <a:gd name="connsiteX0" fmla="*/ 0 w 10000"/>
              <a:gd name="connsiteY0" fmla="*/ 1087 h 10087"/>
              <a:gd name="connsiteX1" fmla="*/ 2589 w 10000"/>
              <a:gd name="connsiteY1" fmla="*/ 3447 h 10087"/>
              <a:gd name="connsiteX2" fmla="*/ 5301 w 10000"/>
              <a:gd name="connsiteY2" fmla="*/ 3217 h 10087"/>
              <a:gd name="connsiteX3" fmla="*/ 7500 w 10000"/>
              <a:gd name="connsiteY3" fmla="*/ 87 h 10087"/>
              <a:gd name="connsiteX4" fmla="*/ 10000 w 10000"/>
              <a:gd name="connsiteY4" fmla="*/ 1087 h 10087"/>
              <a:gd name="connsiteX5" fmla="*/ 10000 w 10000"/>
              <a:gd name="connsiteY5" fmla="*/ 9087 h 10087"/>
              <a:gd name="connsiteX6" fmla="*/ 7500 w 10000"/>
              <a:gd name="connsiteY6" fmla="*/ 8087 h 10087"/>
              <a:gd name="connsiteX7" fmla="*/ 5000 w 10000"/>
              <a:gd name="connsiteY7" fmla="*/ 9087 h 10087"/>
              <a:gd name="connsiteX8" fmla="*/ 2500 w 10000"/>
              <a:gd name="connsiteY8" fmla="*/ 10087 h 10087"/>
              <a:gd name="connsiteX9" fmla="*/ 0 w 10000"/>
              <a:gd name="connsiteY9" fmla="*/ 9087 h 10087"/>
              <a:gd name="connsiteX10" fmla="*/ 0 w 10000"/>
              <a:gd name="connsiteY10" fmla="*/ 1087 h 10087"/>
              <a:gd name="connsiteX0" fmla="*/ 118 w 10000"/>
              <a:gd name="connsiteY0" fmla="*/ 0 h 10644"/>
              <a:gd name="connsiteX1" fmla="*/ 2589 w 10000"/>
              <a:gd name="connsiteY1" fmla="*/ 4004 h 10644"/>
              <a:gd name="connsiteX2" fmla="*/ 5301 w 10000"/>
              <a:gd name="connsiteY2" fmla="*/ 3774 h 10644"/>
              <a:gd name="connsiteX3" fmla="*/ 7500 w 10000"/>
              <a:gd name="connsiteY3" fmla="*/ 644 h 10644"/>
              <a:gd name="connsiteX4" fmla="*/ 10000 w 10000"/>
              <a:gd name="connsiteY4" fmla="*/ 1644 h 10644"/>
              <a:gd name="connsiteX5" fmla="*/ 10000 w 10000"/>
              <a:gd name="connsiteY5" fmla="*/ 9644 h 10644"/>
              <a:gd name="connsiteX6" fmla="*/ 7500 w 10000"/>
              <a:gd name="connsiteY6" fmla="*/ 8644 h 10644"/>
              <a:gd name="connsiteX7" fmla="*/ 5000 w 10000"/>
              <a:gd name="connsiteY7" fmla="*/ 9644 h 10644"/>
              <a:gd name="connsiteX8" fmla="*/ 2500 w 10000"/>
              <a:gd name="connsiteY8" fmla="*/ 10644 h 10644"/>
              <a:gd name="connsiteX9" fmla="*/ 0 w 10000"/>
              <a:gd name="connsiteY9" fmla="*/ 9644 h 10644"/>
              <a:gd name="connsiteX10" fmla="*/ 118 w 10000"/>
              <a:gd name="connsiteY10" fmla="*/ 0 h 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644">
                <a:moveTo>
                  <a:pt x="118" y="0"/>
                </a:moveTo>
                <a:cubicBezTo>
                  <a:pt x="118" y="552"/>
                  <a:pt x="1725" y="3375"/>
                  <a:pt x="2589" y="4004"/>
                </a:cubicBezTo>
                <a:cubicBezTo>
                  <a:pt x="3453" y="4633"/>
                  <a:pt x="4483" y="4334"/>
                  <a:pt x="5301" y="3774"/>
                </a:cubicBezTo>
                <a:cubicBezTo>
                  <a:pt x="6119" y="3214"/>
                  <a:pt x="6717" y="999"/>
                  <a:pt x="7500" y="644"/>
                </a:cubicBezTo>
                <a:cubicBezTo>
                  <a:pt x="8283" y="289"/>
                  <a:pt x="10000" y="1092"/>
                  <a:pt x="10000" y="1644"/>
                </a:cubicBezTo>
                <a:lnTo>
                  <a:pt x="10000" y="9644"/>
                </a:lnTo>
                <a:cubicBezTo>
                  <a:pt x="10000" y="9092"/>
                  <a:pt x="8881" y="8644"/>
                  <a:pt x="7500" y="8644"/>
                </a:cubicBezTo>
                <a:cubicBezTo>
                  <a:pt x="6119" y="8644"/>
                  <a:pt x="5000" y="9092"/>
                  <a:pt x="5000" y="9644"/>
                </a:cubicBezTo>
                <a:cubicBezTo>
                  <a:pt x="5000" y="10196"/>
                  <a:pt x="3881" y="10644"/>
                  <a:pt x="2500" y="10644"/>
                </a:cubicBezTo>
                <a:cubicBezTo>
                  <a:pt x="1119" y="10644"/>
                  <a:pt x="0" y="10196"/>
                  <a:pt x="0" y="9644"/>
                </a:cubicBezTo>
                <a:cubicBezTo>
                  <a:pt x="39" y="6429"/>
                  <a:pt x="79" y="3215"/>
                  <a:pt x="118" y="0"/>
                </a:cubicBezTo>
                <a:close/>
              </a:path>
            </a:pathLst>
          </a:custGeom>
          <a:blipFill rotWithShape="1">
            <a:blip r:embed="rId4">
              <a:alphaModFix amt="93000"/>
            </a:blip>
            <a:tile tx="0" ty="0" sx="100000" sy="100000" flip="none" algn="tl"/>
          </a:blipFill>
          <a:ln>
            <a:solidFill>
              <a:srgbClr val="4F6228"/>
            </a:solidFill>
          </a:ln>
          <a:effectLst>
            <a:outerShdw blurRad="50800" dist="38100" algn="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Block Arc 85"/>
          <p:cNvSpPr/>
          <p:nvPr/>
        </p:nvSpPr>
        <p:spPr>
          <a:xfrm rot="10603896">
            <a:off x="3265478" y="5737519"/>
            <a:ext cx="755857" cy="158192"/>
          </a:xfrm>
          <a:custGeom>
            <a:avLst/>
            <a:gdLst>
              <a:gd name="connsiteX0" fmla="*/ 9351 w 898375"/>
              <a:gd name="connsiteY0" fmla="*/ 146330 h 367193"/>
              <a:gd name="connsiteX1" fmla="*/ 456951 w 898375"/>
              <a:gd name="connsiteY1" fmla="*/ 27 h 367193"/>
              <a:gd name="connsiteX2" fmla="*/ 898376 w 898375"/>
              <a:gd name="connsiteY2" fmla="*/ 183597 h 367193"/>
              <a:gd name="connsiteX3" fmla="*/ 806577 w 898375"/>
              <a:gd name="connsiteY3" fmla="*/ 183597 h 367193"/>
              <a:gd name="connsiteX4" fmla="*/ 453070 w 898375"/>
              <a:gd name="connsiteY4" fmla="*/ 91804 h 367193"/>
              <a:gd name="connsiteX5" fmla="*/ 109787 w 898375"/>
              <a:gd name="connsiteY5" fmla="*/ 154840 h 367193"/>
              <a:gd name="connsiteX6" fmla="*/ 9351 w 898375"/>
              <a:gd name="connsiteY6" fmla="*/ 146330 h 367193"/>
              <a:gd name="connsiteX0" fmla="*/ 0 w 843519"/>
              <a:gd name="connsiteY0" fmla="*/ 77960 h 193828"/>
              <a:gd name="connsiteX1" fmla="*/ 402094 w 843519"/>
              <a:gd name="connsiteY1" fmla="*/ 10258 h 193828"/>
              <a:gd name="connsiteX2" fmla="*/ 843519 w 843519"/>
              <a:gd name="connsiteY2" fmla="*/ 193828 h 193828"/>
              <a:gd name="connsiteX3" fmla="*/ 751720 w 843519"/>
              <a:gd name="connsiteY3" fmla="*/ 193828 h 193828"/>
              <a:gd name="connsiteX4" fmla="*/ 398213 w 843519"/>
              <a:gd name="connsiteY4" fmla="*/ 102035 h 193828"/>
              <a:gd name="connsiteX5" fmla="*/ 54930 w 843519"/>
              <a:gd name="connsiteY5" fmla="*/ 165071 h 193828"/>
              <a:gd name="connsiteX6" fmla="*/ 0 w 843519"/>
              <a:gd name="connsiteY6" fmla="*/ 77960 h 193828"/>
              <a:gd name="connsiteX0" fmla="*/ 0 w 751720"/>
              <a:gd name="connsiteY0" fmla="*/ 71081 h 186949"/>
              <a:gd name="connsiteX1" fmla="*/ 402094 w 751720"/>
              <a:gd name="connsiteY1" fmla="*/ 3379 h 186949"/>
              <a:gd name="connsiteX2" fmla="*/ 727687 w 751720"/>
              <a:gd name="connsiteY2" fmla="*/ 75252 h 186949"/>
              <a:gd name="connsiteX3" fmla="*/ 751720 w 751720"/>
              <a:gd name="connsiteY3" fmla="*/ 186949 h 186949"/>
              <a:gd name="connsiteX4" fmla="*/ 398213 w 751720"/>
              <a:gd name="connsiteY4" fmla="*/ 95156 h 186949"/>
              <a:gd name="connsiteX5" fmla="*/ 54930 w 751720"/>
              <a:gd name="connsiteY5" fmla="*/ 158192 h 186949"/>
              <a:gd name="connsiteX6" fmla="*/ 0 w 751720"/>
              <a:gd name="connsiteY6" fmla="*/ 71081 h 186949"/>
              <a:gd name="connsiteX0" fmla="*/ 0 w 755857"/>
              <a:gd name="connsiteY0" fmla="*/ 71081 h 158192"/>
              <a:gd name="connsiteX1" fmla="*/ 402094 w 755857"/>
              <a:gd name="connsiteY1" fmla="*/ 3379 h 158192"/>
              <a:gd name="connsiteX2" fmla="*/ 727687 w 755857"/>
              <a:gd name="connsiteY2" fmla="*/ 75252 h 158192"/>
              <a:gd name="connsiteX3" fmla="*/ 755857 w 755857"/>
              <a:gd name="connsiteY3" fmla="*/ 133169 h 158192"/>
              <a:gd name="connsiteX4" fmla="*/ 398213 w 755857"/>
              <a:gd name="connsiteY4" fmla="*/ 95156 h 158192"/>
              <a:gd name="connsiteX5" fmla="*/ 54930 w 755857"/>
              <a:gd name="connsiteY5" fmla="*/ 158192 h 158192"/>
              <a:gd name="connsiteX6" fmla="*/ 0 w 755857"/>
              <a:gd name="connsiteY6" fmla="*/ 71081 h 15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857" h="158192">
                <a:moveTo>
                  <a:pt x="0" y="71081"/>
                </a:moveTo>
                <a:cubicBezTo>
                  <a:pt x="43814" y="-15310"/>
                  <a:pt x="280813" y="2684"/>
                  <a:pt x="402094" y="3379"/>
                </a:cubicBezTo>
                <a:cubicBezTo>
                  <a:pt x="523375" y="4074"/>
                  <a:pt x="727687" y="-24909"/>
                  <a:pt x="727687" y="75252"/>
                </a:cubicBezTo>
                <a:lnTo>
                  <a:pt x="755857" y="133169"/>
                </a:lnTo>
                <a:cubicBezTo>
                  <a:pt x="755857" y="82859"/>
                  <a:pt x="594067" y="95703"/>
                  <a:pt x="398213" y="95156"/>
                </a:cubicBezTo>
                <a:cubicBezTo>
                  <a:pt x="242549" y="94722"/>
                  <a:pt x="103696" y="120219"/>
                  <a:pt x="54930" y="158192"/>
                </a:cubicBezTo>
                <a:cubicBezTo>
                  <a:pt x="21451" y="155355"/>
                  <a:pt x="33479" y="73918"/>
                  <a:pt x="0" y="71081"/>
                </a:cubicBezTo>
                <a:close/>
              </a:path>
            </a:pathLst>
          </a:custGeom>
          <a:blipFill rotWithShape="1">
            <a:blip r:embed="rId4"/>
            <a:tile tx="0" ty="0" sx="100000" sy="100000" flip="none" algn="tl"/>
          </a:blipFill>
          <a:ln>
            <a:solidFill>
              <a:schemeClr val="accent3">
                <a:lumMod val="50000"/>
              </a:schemeClr>
            </a:solidFill>
          </a:ln>
        </p:spPr>
        <p:style>
          <a:lnRef idx="1">
            <a:schemeClr val="accent6"/>
          </a:lnRef>
          <a:fillRef idx="3">
            <a:schemeClr val="accent6"/>
          </a:fillRef>
          <a:effectRef idx="2">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Delay 83"/>
          <p:cNvSpPr/>
          <p:nvPr/>
        </p:nvSpPr>
        <p:spPr>
          <a:xfrm rot="4861353">
            <a:off x="3628871" y="5772676"/>
            <a:ext cx="117413" cy="149590"/>
          </a:xfrm>
          <a:prstGeom prst="flowChartDelay">
            <a:avLst/>
          </a:prstGeom>
          <a:blipFill rotWithShape="1">
            <a:blip r:embed="rId4"/>
            <a:tile tx="0" ty="0" sx="100000" sy="100000" flip="none" algn="tl"/>
          </a:blipFill>
          <a:ln>
            <a:solidFill>
              <a:srgbClr val="4F6228"/>
            </a:solidFill>
          </a:ln>
        </p:spPr>
        <p:style>
          <a:lnRef idx="1">
            <a:schemeClr val="accent6"/>
          </a:lnRef>
          <a:fillRef idx="3">
            <a:schemeClr val="accent6"/>
          </a:fillRef>
          <a:effectRef idx="2">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Donut 79"/>
          <p:cNvSpPr/>
          <p:nvPr/>
        </p:nvSpPr>
        <p:spPr>
          <a:xfrm>
            <a:off x="2608694" y="2234726"/>
            <a:ext cx="4014615" cy="4336550"/>
          </a:xfrm>
          <a:prstGeom prst="donut">
            <a:avLst>
              <a:gd name="adj" fmla="val 3097"/>
            </a:avLst>
          </a:prstGeom>
          <a:solidFill>
            <a:srgbClr val="FFD409"/>
          </a:solidFill>
          <a:ln>
            <a:solidFill>
              <a:srgbClr val="EEC609"/>
            </a:solid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Punched Tape 82"/>
          <p:cNvSpPr/>
          <p:nvPr/>
        </p:nvSpPr>
        <p:spPr>
          <a:xfrm rot="16415740">
            <a:off x="3407754" y="5894645"/>
            <a:ext cx="405982" cy="178343"/>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420"/>
              <a:gd name="connsiteY0" fmla="*/ 1000 h 10000"/>
              <a:gd name="connsiteX1" fmla="*/ 2500 w 10420"/>
              <a:gd name="connsiteY1" fmla="*/ 2000 h 10000"/>
              <a:gd name="connsiteX2" fmla="*/ 5000 w 10420"/>
              <a:gd name="connsiteY2" fmla="*/ 1000 h 10000"/>
              <a:gd name="connsiteX3" fmla="*/ 7500 w 10420"/>
              <a:gd name="connsiteY3" fmla="*/ 0 h 10000"/>
              <a:gd name="connsiteX4" fmla="*/ 10000 w 10420"/>
              <a:gd name="connsiteY4" fmla="*/ 1000 h 10000"/>
              <a:gd name="connsiteX5" fmla="*/ 10420 w 10420"/>
              <a:gd name="connsiteY5" fmla="*/ 9477 h 10000"/>
              <a:gd name="connsiteX6" fmla="*/ 7500 w 10420"/>
              <a:gd name="connsiteY6" fmla="*/ 8000 h 10000"/>
              <a:gd name="connsiteX7" fmla="*/ 5000 w 10420"/>
              <a:gd name="connsiteY7" fmla="*/ 9000 h 10000"/>
              <a:gd name="connsiteX8" fmla="*/ 2500 w 10420"/>
              <a:gd name="connsiteY8" fmla="*/ 10000 h 10000"/>
              <a:gd name="connsiteX9" fmla="*/ 0 w 10420"/>
              <a:gd name="connsiteY9" fmla="*/ 9000 h 10000"/>
              <a:gd name="connsiteX10" fmla="*/ 0 w 10420"/>
              <a:gd name="connsiteY10" fmla="*/ 1000 h 10000"/>
              <a:gd name="connsiteX0" fmla="*/ 0 w 10420"/>
              <a:gd name="connsiteY0" fmla="*/ 1086 h 10086"/>
              <a:gd name="connsiteX1" fmla="*/ 2500 w 10420"/>
              <a:gd name="connsiteY1" fmla="*/ 2086 h 10086"/>
              <a:gd name="connsiteX2" fmla="*/ 5000 w 10420"/>
              <a:gd name="connsiteY2" fmla="*/ 1086 h 10086"/>
              <a:gd name="connsiteX3" fmla="*/ 7500 w 10420"/>
              <a:gd name="connsiteY3" fmla="*/ 86 h 10086"/>
              <a:gd name="connsiteX4" fmla="*/ 10142 w 10420"/>
              <a:gd name="connsiteY4" fmla="*/ 3207 h 10086"/>
              <a:gd name="connsiteX5" fmla="*/ 10420 w 10420"/>
              <a:gd name="connsiteY5" fmla="*/ 9563 h 10086"/>
              <a:gd name="connsiteX6" fmla="*/ 7500 w 10420"/>
              <a:gd name="connsiteY6" fmla="*/ 8086 h 10086"/>
              <a:gd name="connsiteX7" fmla="*/ 5000 w 10420"/>
              <a:gd name="connsiteY7" fmla="*/ 9086 h 10086"/>
              <a:gd name="connsiteX8" fmla="*/ 2500 w 10420"/>
              <a:gd name="connsiteY8" fmla="*/ 10086 h 10086"/>
              <a:gd name="connsiteX9" fmla="*/ 0 w 10420"/>
              <a:gd name="connsiteY9" fmla="*/ 9086 h 10086"/>
              <a:gd name="connsiteX10" fmla="*/ 0 w 10420"/>
              <a:gd name="connsiteY10" fmla="*/ 1086 h 10086"/>
              <a:gd name="connsiteX0" fmla="*/ 0 w 10364"/>
              <a:gd name="connsiteY0" fmla="*/ 1086 h 10086"/>
              <a:gd name="connsiteX1" fmla="*/ 2500 w 10364"/>
              <a:gd name="connsiteY1" fmla="*/ 2086 h 10086"/>
              <a:gd name="connsiteX2" fmla="*/ 5000 w 10364"/>
              <a:gd name="connsiteY2" fmla="*/ 1086 h 10086"/>
              <a:gd name="connsiteX3" fmla="*/ 7500 w 10364"/>
              <a:gd name="connsiteY3" fmla="*/ 86 h 10086"/>
              <a:gd name="connsiteX4" fmla="*/ 10142 w 10364"/>
              <a:gd name="connsiteY4" fmla="*/ 3207 h 10086"/>
              <a:gd name="connsiteX5" fmla="*/ 10364 w 10364"/>
              <a:gd name="connsiteY5" fmla="*/ 7608 h 10086"/>
              <a:gd name="connsiteX6" fmla="*/ 7500 w 10364"/>
              <a:gd name="connsiteY6" fmla="*/ 8086 h 10086"/>
              <a:gd name="connsiteX7" fmla="*/ 5000 w 10364"/>
              <a:gd name="connsiteY7" fmla="*/ 9086 h 10086"/>
              <a:gd name="connsiteX8" fmla="*/ 2500 w 10364"/>
              <a:gd name="connsiteY8" fmla="*/ 10086 h 10086"/>
              <a:gd name="connsiteX9" fmla="*/ 0 w 10364"/>
              <a:gd name="connsiteY9" fmla="*/ 9086 h 10086"/>
              <a:gd name="connsiteX10" fmla="*/ 0 w 10364"/>
              <a:gd name="connsiteY10" fmla="*/ 1086 h 10086"/>
              <a:gd name="connsiteX0" fmla="*/ 0 w 10364"/>
              <a:gd name="connsiteY0" fmla="*/ 1086 h 10086"/>
              <a:gd name="connsiteX1" fmla="*/ 2500 w 10364"/>
              <a:gd name="connsiteY1" fmla="*/ 2086 h 10086"/>
              <a:gd name="connsiteX2" fmla="*/ 5000 w 10364"/>
              <a:gd name="connsiteY2" fmla="*/ 1086 h 10086"/>
              <a:gd name="connsiteX3" fmla="*/ 7500 w 10364"/>
              <a:gd name="connsiteY3" fmla="*/ 86 h 10086"/>
              <a:gd name="connsiteX4" fmla="*/ 10142 w 10364"/>
              <a:gd name="connsiteY4" fmla="*/ 3207 h 10086"/>
              <a:gd name="connsiteX5" fmla="*/ 10364 w 10364"/>
              <a:gd name="connsiteY5" fmla="*/ 7608 h 10086"/>
              <a:gd name="connsiteX6" fmla="*/ 7530 w 10364"/>
              <a:gd name="connsiteY6" fmla="*/ 6298 h 10086"/>
              <a:gd name="connsiteX7" fmla="*/ 5000 w 10364"/>
              <a:gd name="connsiteY7" fmla="*/ 9086 h 10086"/>
              <a:gd name="connsiteX8" fmla="*/ 2500 w 10364"/>
              <a:gd name="connsiteY8" fmla="*/ 10086 h 10086"/>
              <a:gd name="connsiteX9" fmla="*/ 0 w 10364"/>
              <a:gd name="connsiteY9" fmla="*/ 9086 h 10086"/>
              <a:gd name="connsiteX10" fmla="*/ 0 w 10364"/>
              <a:gd name="connsiteY10" fmla="*/ 1086 h 10086"/>
              <a:gd name="connsiteX0" fmla="*/ 0 w 10364"/>
              <a:gd name="connsiteY0" fmla="*/ 1002 h 10002"/>
              <a:gd name="connsiteX1" fmla="*/ 2500 w 10364"/>
              <a:gd name="connsiteY1" fmla="*/ 2002 h 10002"/>
              <a:gd name="connsiteX2" fmla="*/ 5051 w 10364"/>
              <a:gd name="connsiteY2" fmla="*/ 2779 h 10002"/>
              <a:gd name="connsiteX3" fmla="*/ 7500 w 10364"/>
              <a:gd name="connsiteY3" fmla="*/ 2 h 10002"/>
              <a:gd name="connsiteX4" fmla="*/ 10142 w 10364"/>
              <a:gd name="connsiteY4" fmla="*/ 3123 h 10002"/>
              <a:gd name="connsiteX5" fmla="*/ 10364 w 10364"/>
              <a:gd name="connsiteY5" fmla="*/ 7524 h 10002"/>
              <a:gd name="connsiteX6" fmla="*/ 7530 w 10364"/>
              <a:gd name="connsiteY6" fmla="*/ 6214 h 10002"/>
              <a:gd name="connsiteX7" fmla="*/ 5000 w 10364"/>
              <a:gd name="connsiteY7" fmla="*/ 9002 h 10002"/>
              <a:gd name="connsiteX8" fmla="*/ 2500 w 10364"/>
              <a:gd name="connsiteY8" fmla="*/ 10002 h 10002"/>
              <a:gd name="connsiteX9" fmla="*/ 0 w 10364"/>
              <a:gd name="connsiteY9" fmla="*/ 9002 h 10002"/>
              <a:gd name="connsiteX10" fmla="*/ 0 w 10364"/>
              <a:gd name="connsiteY10" fmla="*/ 1002 h 1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4" h="10002">
                <a:moveTo>
                  <a:pt x="0" y="1002"/>
                </a:moveTo>
                <a:cubicBezTo>
                  <a:pt x="0" y="1554"/>
                  <a:pt x="1658" y="1706"/>
                  <a:pt x="2500" y="2002"/>
                </a:cubicBezTo>
                <a:cubicBezTo>
                  <a:pt x="3342" y="2298"/>
                  <a:pt x="5051" y="3331"/>
                  <a:pt x="5051" y="2779"/>
                </a:cubicBezTo>
                <a:cubicBezTo>
                  <a:pt x="5051" y="2227"/>
                  <a:pt x="6652" y="-55"/>
                  <a:pt x="7500" y="2"/>
                </a:cubicBezTo>
                <a:cubicBezTo>
                  <a:pt x="8348" y="59"/>
                  <a:pt x="10142" y="2571"/>
                  <a:pt x="10142" y="3123"/>
                </a:cubicBezTo>
                <a:cubicBezTo>
                  <a:pt x="10142" y="5790"/>
                  <a:pt x="10364" y="4857"/>
                  <a:pt x="10364" y="7524"/>
                </a:cubicBezTo>
                <a:cubicBezTo>
                  <a:pt x="10364" y="6972"/>
                  <a:pt x="8424" y="5968"/>
                  <a:pt x="7530" y="6214"/>
                </a:cubicBezTo>
                <a:cubicBezTo>
                  <a:pt x="6636" y="6460"/>
                  <a:pt x="5838" y="8371"/>
                  <a:pt x="5000" y="9002"/>
                </a:cubicBezTo>
                <a:cubicBezTo>
                  <a:pt x="4162" y="9633"/>
                  <a:pt x="3881" y="10002"/>
                  <a:pt x="2500" y="10002"/>
                </a:cubicBezTo>
                <a:cubicBezTo>
                  <a:pt x="1119" y="10002"/>
                  <a:pt x="0" y="9554"/>
                  <a:pt x="0" y="9002"/>
                </a:cubicBezTo>
                <a:lnTo>
                  <a:pt x="0" y="1002"/>
                </a:lnTo>
                <a:close/>
              </a:path>
            </a:pathLst>
          </a:custGeom>
          <a:blipFill rotWithShape="1">
            <a:blip r:embed="rId4">
              <a:alphaModFix amt="98000"/>
            </a:blip>
            <a:tile tx="0" ty="0" sx="100000" sy="100000" flip="none" algn="tl"/>
          </a:blipFill>
          <a:ln>
            <a:solidFill>
              <a:srgbClr val="4F6228"/>
            </a:solidFill>
          </a:ln>
          <a:effectLst>
            <a:outerShdw blurRad="50800" dist="38100" dir="10800000" algn="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0" name="Oval 89"/>
          <p:cNvSpPr/>
          <p:nvPr/>
        </p:nvSpPr>
        <p:spPr>
          <a:xfrm>
            <a:off x="3540419" y="5093465"/>
            <a:ext cx="306875" cy="320856"/>
          </a:xfrm>
          <a:prstGeom prst="ellipse">
            <a:avLst/>
          </a:prstGeom>
          <a:pattFill prst="pct50">
            <a:fgClr>
              <a:prstClr val="black"/>
            </a:fgClr>
            <a:bgClr>
              <a:schemeClr val="accent4"/>
            </a:bgClr>
          </a:pattFill>
          <a:ln w="38100" cmpd="sng">
            <a:solidFill>
              <a:srgbClr val="000000"/>
            </a:solidFill>
          </a:ln>
        </p:spPr>
        <p:style>
          <a:lnRef idx="0">
            <a:schemeClr val="dk1"/>
          </a:lnRef>
          <a:fillRef idx="3">
            <a:schemeClr val="dk1"/>
          </a:fillRef>
          <a:effectRef idx="3">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92" name="Arc 91"/>
          <p:cNvSpPr/>
          <p:nvPr/>
        </p:nvSpPr>
        <p:spPr>
          <a:xfrm rot="18551277">
            <a:off x="3770312" y="5094519"/>
            <a:ext cx="411078" cy="376865"/>
          </a:xfrm>
          <a:prstGeom prst="arc">
            <a:avLst/>
          </a:prstGeo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Arc 100"/>
          <p:cNvSpPr/>
          <p:nvPr/>
        </p:nvSpPr>
        <p:spPr>
          <a:xfrm rot="18551277">
            <a:off x="2855563" y="5249295"/>
            <a:ext cx="411078" cy="376865"/>
          </a:xfrm>
          <a:prstGeom prst="arc">
            <a:avLst/>
          </a:prstGeo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Arc 102"/>
          <p:cNvSpPr/>
          <p:nvPr/>
        </p:nvSpPr>
        <p:spPr>
          <a:xfrm rot="18342936">
            <a:off x="3455129" y="5212575"/>
            <a:ext cx="98602" cy="97535"/>
          </a:xfrm>
          <a:prstGeom prst="arc">
            <a:avLst/>
          </a:prstGeom>
          <a:ln/>
        </p:spPr>
        <p:style>
          <a:lnRef idx="2">
            <a:schemeClr val="dk1"/>
          </a:lnRef>
          <a:fillRef idx="0">
            <a:schemeClr val="dk1"/>
          </a:fillRef>
          <a:effectRef idx="1">
            <a:schemeClr val="dk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5" name="Picture 64"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7026543">
            <a:off x="2634897" y="3777693"/>
            <a:ext cx="658213" cy="461364"/>
          </a:xfrm>
          <a:prstGeom prst="rect">
            <a:avLst/>
          </a:prstGeom>
          <a:effectLst>
            <a:outerShdw blurRad="50800" dist="38100" dir="8100000" algn="tr" rotWithShape="0">
              <a:prstClr val="black">
                <a:alpha val="40000"/>
              </a:prstClr>
            </a:outerShdw>
          </a:effectLst>
        </p:spPr>
      </p:pic>
      <p:pic>
        <p:nvPicPr>
          <p:cNvPr id="10" name="Picture 9"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9922787">
            <a:off x="5260052" y="5431627"/>
            <a:ext cx="811699" cy="568948"/>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366738" y="2234726"/>
            <a:ext cx="2446102" cy="1077218"/>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sIgA</a:t>
            </a:r>
            <a:r>
              <a:rPr kumimoji="0" lang="en-US" sz="3200" b="0" i="0" u="none" strike="noStrike" kern="1200" cap="none" spc="0" normalizeH="0" baseline="0" noProof="0" dirty="0">
                <a:ln>
                  <a:noFill/>
                </a:ln>
                <a:solidFill>
                  <a:prstClr val="black"/>
                </a:solidFill>
                <a:effectLst/>
                <a:uLnTx/>
                <a:uFillTx/>
                <a:latin typeface="Calibri"/>
                <a:ea typeface="+mn-ea"/>
                <a:cs typeface="+mn-cs"/>
              </a:rPr>
              <a:t> antibody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Protein </a:t>
            </a:r>
          </a:p>
        </p:txBody>
      </p:sp>
      <p:sp>
        <p:nvSpPr>
          <p:cNvPr id="48" name="TextBox 47"/>
          <p:cNvSpPr txBox="1"/>
          <p:nvPr/>
        </p:nvSpPr>
        <p:spPr>
          <a:xfrm>
            <a:off x="6534731" y="2240356"/>
            <a:ext cx="2473353" cy="1077218"/>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HMO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Carbohydrate</a:t>
            </a:r>
          </a:p>
        </p:txBody>
      </p:sp>
      <p:cxnSp>
        <p:nvCxnSpPr>
          <p:cNvPr id="49" name="Straight Connector 48"/>
          <p:cNvCxnSpPr>
            <a:endCxn id="66" idx="0"/>
          </p:cNvCxnSpPr>
          <p:nvPr/>
        </p:nvCxnSpPr>
        <p:spPr>
          <a:xfrm flipV="1">
            <a:off x="2711529" y="2569704"/>
            <a:ext cx="1887712" cy="42844"/>
          </a:xfrm>
          <a:prstGeom prst="line">
            <a:avLst/>
          </a:prstGeom>
          <a:ln w="57150" cmpd="sng">
            <a:solidFill>
              <a:srgbClr val="5500FF"/>
            </a:solidFill>
            <a:tailEnd type="triangle" w="lg"/>
          </a:ln>
        </p:spPr>
        <p:style>
          <a:lnRef idx="3">
            <a:schemeClr val="accent4"/>
          </a:lnRef>
          <a:fillRef idx="0">
            <a:schemeClr val="accent4"/>
          </a:fillRef>
          <a:effectRef idx="2">
            <a:schemeClr val="accent4"/>
          </a:effectRef>
          <a:fontRef idx="minor">
            <a:schemeClr val="tx1"/>
          </a:fontRef>
        </p:style>
      </p:cxnSp>
      <p:cxnSp>
        <p:nvCxnSpPr>
          <p:cNvPr id="51" name="Straight Connector 50"/>
          <p:cNvCxnSpPr/>
          <p:nvPr/>
        </p:nvCxnSpPr>
        <p:spPr>
          <a:xfrm flipH="1">
            <a:off x="5759120" y="2571518"/>
            <a:ext cx="829460" cy="416495"/>
          </a:xfrm>
          <a:prstGeom prst="line">
            <a:avLst/>
          </a:prstGeom>
          <a:ln w="57150" cmpd="sng">
            <a:tailEnd type="triangle" w="lg"/>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4191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2650881" y="2271173"/>
            <a:ext cx="3883850" cy="4228843"/>
          </a:xfrm>
          <a:prstGeom prst="ellipse">
            <a:avLst/>
          </a:prstGeom>
          <a:solidFill>
            <a:schemeClr val="tx1"/>
          </a:solidFill>
          <a:ln w="76200" cmpd="sng">
            <a:solidFill>
              <a:srgbClr val="EEC609"/>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extBox 7"/>
          <p:cNvSpPr txBox="1"/>
          <p:nvPr/>
        </p:nvSpPr>
        <p:spPr>
          <a:xfrm>
            <a:off x="1549400" y="102969"/>
            <a:ext cx="6143381" cy="1323439"/>
          </a:xfrm>
          <a:prstGeom prst="rect">
            <a:avLst/>
          </a:prstGeom>
          <a:noFill/>
        </p:spPr>
        <p:txBody>
          <a:bodyPr wrap="square" rtlCol="0">
            <a:spAutoFit/>
          </a:bodyPr>
          <a:lstStyle/>
          <a:p>
            <a:pPr algn="ctr"/>
            <a:r>
              <a:rPr lang="en-US" sz="3200" b="1" dirty="0">
                <a:solidFill>
                  <a:srgbClr val="EEC609"/>
                </a:solidFill>
                <a:latin typeface="Abadi MT Condensed Extra Bold"/>
                <a:cs typeface="Abadi MT Condensed Extra Bold"/>
              </a:rPr>
              <a:t>THE</a:t>
            </a:r>
          </a:p>
          <a:p>
            <a:pPr algn="ctr"/>
            <a:r>
              <a:rPr lang="en-US" sz="4800" b="1" dirty="0">
                <a:solidFill>
                  <a:srgbClr val="EEC609"/>
                </a:solidFill>
                <a:latin typeface="Abadi MT Condensed Extra Bold"/>
                <a:cs typeface="Abadi MT Condensed Extra Bold"/>
              </a:rPr>
              <a:t>HUMAN MICROBIOME</a:t>
            </a:r>
          </a:p>
        </p:txBody>
      </p:sp>
      <p:sp>
        <p:nvSpPr>
          <p:cNvPr id="9" name="TextBox 8"/>
          <p:cNvSpPr txBox="1"/>
          <p:nvPr/>
        </p:nvSpPr>
        <p:spPr>
          <a:xfrm>
            <a:off x="3314700" y="1563287"/>
            <a:ext cx="2557110" cy="707886"/>
          </a:xfrm>
          <a:prstGeom prst="rect">
            <a:avLst/>
          </a:prstGeom>
          <a:noFill/>
        </p:spPr>
        <p:txBody>
          <a:bodyPr wrap="none" rtlCol="0">
            <a:prstTxWarp prst="textDeflateBottom">
              <a:avLst>
                <a:gd name="adj" fmla="val 66147"/>
              </a:avLst>
            </a:prstTxWarp>
            <a:spAutoFit/>
          </a:bodyPr>
          <a:lstStyle/>
          <a:p>
            <a:r>
              <a:rPr lang="en-US" sz="4000" dirty="0">
                <a:solidFill>
                  <a:srgbClr val="EEC609"/>
                </a:solidFill>
                <a:latin typeface="Abadi MT Condensed Extra Bold"/>
                <a:cs typeface="Abadi MT Condensed Extra Bold"/>
              </a:rPr>
              <a:t>EXPERIENCE</a:t>
            </a:r>
          </a:p>
        </p:txBody>
      </p:sp>
      <p:sp>
        <p:nvSpPr>
          <p:cNvPr id="14" name="Oval 13"/>
          <p:cNvSpPr/>
          <p:nvPr/>
        </p:nvSpPr>
        <p:spPr>
          <a:xfrm rot="7496356">
            <a:off x="4385212" y="4873245"/>
            <a:ext cx="1650668" cy="613830"/>
          </a:xfrm>
          <a:prstGeom prst="ellipse">
            <a:avLst/>
          </a:prstGeom>
          <a:solidFill>
            <a:srgbClr val="7E13E3"/>
          </a:solidFill>
          <a:ln w="25400" cap="flat" cmpd="sng" algn="ctr">
            <a:noFill/>
            <a:prstDash val="solid"/>
          </a:ln>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27" name="Chord 26"/>
          <p:cNvSpPr/>
          <p:nvPr/>
        </p:nvSpPr>
        <p:spPr>
          <a:xfrm rot="16527723">
            <a:off x="3107333" y="3306936"/>
            <a:ext cx="2886755" cy="3419106"/>
          </a:xfrm>
          <a:prstGeom prst="chord">
            <a:avLst>
              <a:gd name="adj1" fmla="val 6361189"/>
              <a:gd name="adj2" fmla="val 14582134"/>
            </a:avLst>
          </a:prstGeom>
          <a:ln/>
        </p:spPr>
        <p:style>
          <a:lnRef idx="1">
            <a:schemeClr val="accent2"/>
          </a:lnRef>
          <a:fillRef idx="2">
            <a:schemeClr val="accent2"/>
          </a:fillRef>
          <a:effectRef idx="1">
            <a:schemeClr val="accent2"/>
          </a:effectRef>
          <a:fontRef idx="minor">
            <a:schemeClr val="dk1"/>
          </a:fontRef>
        </p:style>
        <p:txBody>
          <a:bodyPr/>
          <a:lstStyle/>
          <a:p>
            <a:endParaRPr lang="en-US"/>
          </a:p>
        </p:txBody>
      </p:sp>
      <p:sp>
        <p:nvSpPr>
          <p:cNvPr id="25" name="Cloud 24"/>
          <p:cNvSpPr/>
          <p:nvPr/>
        </p:nvSpPr>
        <p:spPr>
          <a:xfrm rot="10800000">
            <a:off x="3068017" y="4958099"/>
            <a:ext cx="3214836" cy="1228242"/>
          </a:xfrm>
          <a:prstGeom prst="cloud">
            <a:avLst/>
          </a:prstGeom>
          <a:ln/>
        </p:spPr>
        <p:style>
          <a:lnRef idx="1">
            <a:schemeClr val="accent2"/>
          </a:lnRef>
          <a:fillRef idx="2">
            <a:schemeClr val="accent2"/>
          </a:fillRef>
          <a:effectRef idx="1">
            <a:schemeClr val="accent2"/>
          </a:effectRef>
          <a:fontRef idx="minor">
            <a:schemeClr val="dk1"/>
          </a:fontRef>
        </p:style>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orbel"/>
              <a:ea typeface="+mn-ea"/>
              <a:cs typeface="+mn-cs"/>
            </a:endParaRPr>
          </a:p>
        </p:txBody>
      </p:sp>
      <p:sp>
        <p:nvSpPr>
          <p:cNvPr id="12" name="Oval 11"/>
          <p:cNvSpPr/>
          <p:nvPr/>
        </p:nvSpPr>
        <p:spPr>
          <a:xfrm>
            <a:off x="4251775" y="4892376"/>
            <a:ext cx="1698415" cy="585227"/>
          </a:xfrm>
          <a:prstGeom prst="ellipse">
            <a:avLst/>
          </a:prstGeom>
          <a:solidFill>
            <a:srgbClr val="7E13E3"/>
          </a:solidFill>
          <a:ln w="25400" cap="flat" cmpd="sng" algn="ctr">
            <a:noFill/>
            <a:prstDash val="solid"/>
          </a:ln>
          <a:effectLst>
            <a:outerShdw blurRad="50800" dist="38100" dir="8100000" algn="tr" rotWithShape="0">
              <a:prstClr val="black">
                <a:alpha val="40000"/>
              </a:prstClr>
            </a:outerShdw>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18" name="Oval 17"/>
          <p:cNvSpPr/>
          <p:nvPr/>
        </p:nvSpPr>
        <p:spPr>
          <a:xfrm>
            <a:off x="5414451" y="5048714"/>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17" name="Oval 16"/>
          <p:cNvSpPr/>
          <p:nvPr/>
        </p:nvSpPr>
        <p:spPr>
          <a:xfrm>
            <a:off x="5352620" y="4826652"/>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28" name="Chord 27"/>
          <p:cNvSpPr/>
          <p:nvPr/>
        </p:nvSpPr>
        <p:spPr>
          <a:xfrm>
            <a:off x="5069932" y="4905113"/>
            <a:ext cx="331757" cy="287202"/>
          </a:xfrm>
          <a:prstGeom prst="chord">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1" name="Hexagon 30"/>
          <p:cNvSpPr/>
          <p:nvPr/>
        </p:nvSpPr>
        <p:spPr>
          <a:xfrm rot="3265943">
            <a:off x="4964634" y="4826740"/>
            <a:ext cx="238464" cy="183835"/>
          </a:xfrm>
          <a:prstGeom prst="hexagon">
            <a:avLst/>
          </a:prstGeom>
          <a:ln/>
          <a:effectLst>
            <a:outerShdw blurRad="50800" dist="38100" dir="5400000" algn="t"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a:lstStyle/>
          <a:p>
            <a:endParaRPr lang="en-US">
              <a:solidFill>
                <a:prstClr val="white"/>
              </a:solidFill>
              <a:latin typeface="Corbel"/>
            </a:endParaRPr>
          </a:p>
        </p:txBody>
      </p:sp>
      <p:sp>
        <p:nvSpPr>
          <p:cNvPr id="32" name="Hexagon 31"/>
          <p:cNvSpPr/>
          <p:nvPr/>
        </p:nvSpPr>
        <p:spPr>
          <a:xfrm rot="21215362">
            <a:off x="4911726" y="3275760"/>
            <a:ext cx="253658" cy="169517"/>
          </a:xfrm>
          <a:prstGeom prst="hexagon">
            <a:avLst/>
          </a:prstGeom>
          <a:ln/>
        </p:spPr>
        <p:style>
          <a:lnRef idx="0">
            <a:schemeClr val="accent2"/>
          </a:lnRef>
          <a:fillRef idx="3">
            <a:schemeClr val="accent2"/>
          </a:fillRef>
          <a:effectRef idx="3">
            <a:schemeClr val="accent2"/>
          </a:effectRef>
          <a:fontRef idx="minor">
            <a:schemeClr val="lt1"/>
          </a:fontRef>
        </p:style>
        <p:txBody>
          <a:bodyPr/>
          <a:lstStyle/>
          <a:p>
            <a:endParaRPr lang="en-US">
              <a:solidFill>
                <a:prstClr val="white"/>
              </a:solidFill>
              <a:latin typeface="Corbel"/>
            </a:endParaRPr>
          </a:p>
        </p:txBody>
      </p:sp>
      <p:sp>
        <p:nvSpPr>
          <p:cNvPr id="34" name="Oval 33"/>
          <p:cNvSpPr/>
          <p:nvPr/>
        </p:nvSpPr>
        <p:spPr>
          <a:xfrm rot="1452190">
            <a:off x="3003325" y="2997454"/>
            <a:ext cx="652202" cy="1454116"/>
          </a:xfrm>
          <a:prstGeom prst="ellipse">
            <a:avLst/>
          </a:prstGeom>
          <a:gradFill rotWithShape="1">
            <a:gsLst>
              <a:gs pos="0">
                <a:srgbClr val="FBC01E">
                  <a:shade val="51000"/>
                  <a:satMod val="130000"/>
                </a:srgbClr>
              </a:gs>
              <a:gs pos="80000">
                <a:srgbClr val="FBC01E">
                  <a:shade val="93000"/>
                  <a:satMod val="130000"/>
                </a:srgbClr>
              </a:gs>
              <a:gs pos="100000">
                <a:srgbClr val="FBC01E">
                  <a:shade val="94000"/>
                  <a:satMod val="135000"/>
                </a:srgbClr>
              </a:gs>
            </a:gsLst>
            <a:lin ang="16200000" scaled="0"/>
          </a:gradFill>
          <a:ln w="9525" cap="flat" cmpd="sng" algn="ctr">
            <a:solidFill>
              <a:srgbClr val="FBC01E">
                <a:shade val="95000"/>
                <a:satMod val="105000"/>
              </a:srgbClr>
            </a:solidFill>
            <a:prstDash val="solid"/>
          </a:ln>
          <a:effectLst>
            <a:outerShdw blurRad="40000" dist="23000" dir="5400000" rotWithShape="0">
              <a:srgbClr val="000000">
                <a:alpha val="35000"/>
              </a:srgbClr>
            </a:outerShdw>
          </a:effectLst>
        </p:spPr>
        <p:txBody>
          <a:bodyPr lIns="91232" tIns="45619" rIns="91232" bIns="45619" rtlCol="0" anchor="ctr">
            <a:scene3d>
              <a:camera prst="isometricOffAxis1Top"/>
              <a:lightRig rig="threePt" dir="t"/>
            </a:scene3d>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orbel"/>
              <a:ea typeface="+mn-ea"/>
              <a:cs typeface="+mn-cs"/>
            </a:endParaRPr>
          </a:p>
        </p:txBody>
      </p:sp>
      <p:sp>
        <p:nvSpPr>
          <p:cNvPr id="36" name="Rectangle 35"/>
          <p:cNvSpPr/>
          <p:nvPr/>
        </p:nvSpPr>
        <p:spPr>
          <a:xfrm rot="3950105" flipV="1">
            <a:off x="3201837" y="3274224"/>
            <a:ext cx="283245" cy="45719"/>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cxnSp>
        <p:nvCxnSpPr>
          <p:cNvPr id="38" name="Straight Connector 37"/>
          <p:cNvCxnSpPr/>
          <p:nvPr/>
        </p:nvCxnSpPr>
        <p:spPr>
          <a:xfrm>
            <a:off x="3209807" y="3648507"/>
            <a:ext cx="245037" cy="45110"/>
          </a:xfrm>
          <a:prstGeom prst="line">
            <a:avLst/>
          </a:prstGeom>
          <a:noFill/>
          <a:ln w="38100" cap="flat" cmpd="sng" algn="ctr">
            <a:solidFill>
              <a:srgbClr val="BE0204"/>
            </a:solidFill>
            <a:prstDash val="solid"/>
          </a:ln>
          <a:effectLst/>
        </p:spPr>
      </p:cxnSp>
      <p:cxnSp>
        <p:nvCxnSpPr>
          <p:cNvPr id="44" name="Curved Connector 43"/>
          <p:cNvCxnSpPr>
            <a:stCxn id="21" idx="2"/>
          </p:cNvCxnSpPr>
          <p:nvPr/>
        </p:nvCxnSpPr>
        <p:spPr>
          <a:xfrm rot="10800000" flipH="1" flipV="1">
            <a:off x="4829985" y="4738027"/>
            <a:ext cx="73071" cy="266551"/>
          </a:xfrm>
          <a:prstGeom prst="curvedConnector4">
            <a:avLst>
              <a:gd name="adj1" fmla="val -312846"/>
              <a:gd name="adj2" fmla="val 69817"/>
            </a:avLst>
          </a:prstGeom>
          <a:noFill/>
          <a:ln w="76200" cap="flat" cmpd="sng" algn="ctr">
            <a:solidFill>
              <a:srgbClr val="7E13E3"/>
            </a:solidFill>
            <a:prstDash val="solid"/>
          </a:ln>
          <a:effectLst>
            <a:outerShdw blurRad="40000" dist="23000" dir="5400000" rotWithShape="0">
              <a:srgbClr val="000000">
                <a:alpha val="35000"/>
              </a:srgbClr>
            </a:outerShdw>
          </a:effectLst>
        </p:spPr>
      </p:cxnSp>
      <p:sp>
        <p:nvSpPr>
          <p:cNvPr id="21" name="Hexagon 20"/>
          <p:cNvSpPr/>
          <p:nvPr/>
        </p:nvSpPr>
        <p:spPr>
          <a:xfrm rot="3407856">
            <a:off x="4825693" y="4661938"/>
            <a:ext cx="245119" cy="18173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30" name="Hexagon 29"/>
          <p:cNvSpPr/>
          <p:nvPr/>
        </p:nvSpPr>
        <p:spPr>
          <a:xfrm rot="3119066">
            <a:off x="4856011" y="4450923"/>
            <a:ext cx="255851" cy="190812"/>
          </a:xfrm>
          <a:prstGeom prst="hexagon">
            <a:avLst/>
          </a:prstGeom>
          <a:ln/>
        </p:spPr>
        <p:style>
          <a:lnRef idx="0">
            <a:schemeClr val="accent6"/>
          </a:lnRef>
          <a:fillRef idx="3">
            <a:schemeClr val="accent6"/>
          </a:fillRef>
          <a:effectRef idx="3">
            <a:schemeClr val="accent6"/>
          </a:effectRef>
          <a:fontRef idx="minor">
            <a:schemeClr val="lt1"/>
          </a:fontRef>
        </p:style>
        <p:txBody>
          <a:bodyPr/>
          <a:lstStyle/>
          <a:p>
            <a:endParaRPr lang="en-US">
              <a:solidFill>
                <a:prstClr val="white"/>
              </a:solidFill>
              <a:latin typeface="Corbel"/>
            </a:endParaRPr>
          </a:p>
        </p:txBody>
      </p:sp>
      <p:sp>
        <p:nvSpPr>
          <p:cNvPr id="62" name="Rectangle 61"/>
          <p:cNvSpPr/>
          <p:nvPr/>
        </p:nvSpPr>
        <p:spPr>
          <a:xfrm rot="21019510">
            <a:off x="3438734" y="3385601"/>
            <a:ext cx="283245" cy="62676"/>
          </a:xfrm>
          <a:prstGeom prst="rect">
            <a:avLst/>
          </a:prstGeom>
          <a:gradFill rotWithShape="1">
            <a:gsLst>
              <a:gs pos="0">
                <a:sysClr val="windowText" lastClr="000000">
                  <a:shade val="51000"/>
                  <a:satMod val="130000"/>
                </a:sysClr>
              </a:gs>
              <a:gs pos="80000">
                <a:sysClr val="windowText" lastClr="000000">
                  <a:shade val="93000"/>
                  <a:satMod val="130000"/>
                </a:sysClr>
              </a:gs>
              <a:gs pos="100000">
                <a:sysClr val="windowText" lastClr="000000">
                  <a:shade val="94000"/>
                  <a:satMod val="135000"/>
                </a:sysClr>
              </a:gs>
            </a:gsLst>
            <a:lin ang="16200000" scaled="0"/>
          </a:gradFill>
          <a:ln w="9525" cap="flat" cmpd="sng" algn="ctr">
            <a:solidFill>
              <a:sysClr val="windowText" lastClr="000000">
                <a:shade val="95000"/>
                <a:satMod val="105000"/>
              </a:sysClr>
            </a:solidFill>
            <a:prstDash val="solid"/>
          </a:ln>
          <a:effectLst>
            <a:outerShdw blurRad="40000" dist="23000" dir="5400000" rotWithShape="0">
              <a:srgbClr val="000000">
                <a:alpha val="35000"/>
              </a:srgbClr>
            </a:outerShdw>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63" name="Oval 62"/>
          <p:cNvSpPr/>
          <p:nvPr/>
        </p:nvSpPr>
        <p:spPr>
          <a:xfrm>
            <a:off x="3252869" y="3366790"/>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64" name="Oval 63"/>
          <p:cNvSpPr/>
          <p:nvPr/>
        </p:nvSpPr>
        <p:spPr>
          <a:xfrm>
            <a:off x="3435480" y="3432514"/>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pic>
        <p:nvPicPr>
          <p:cNvPr id="66" name="Picture 65"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9239573">
            <a:off x="4421823" y="2518989"/>
            <a:ext cx="638587" cy="447608"/>
          </a:xfrm>
          <a:prstGeom prst="rect">
            <a:avLst/>
          </a:prstGeom>
        </p:spPr>
      </p:pic>
      <p:pic>
        <p:nvPicPr>
          <p:cNvPr id="67" name="Picture 66"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7873867">
            <a:off x="3047864" y="3919550"/>
            <a:ext cx="748095" cy="524365"/>
          </a:xfrm>
          <a:prstGeom prst="rect">
            <a:avLst/>
          </a:prstGeom>
          <a:effectLst>
            <a:outerShdw blurRad="50800" dist="38100" dir="5400000" algn="t" rotWithShape="0">
              <a:prstClr val="black">
                <a:alpha val="40000"/>
              </a:prstClr>
            </a:outerShdw>
          </a:effectLst>
        </p:spPr>
      </p:pic>
      <p:sp>
        <p:nvSpPr>
          <p:cNvPr id="68" name="Hexagon 67"/>
          <p:cNvSpPr/>
          <p:nvPr/>
        </p:nvSpPr>
        <p:spPr>
          <a:xfrm rot="21215362">
            <a:off x="5139361" y="3238417"/>
            <a:ext cx="253658" cy="169517"/>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endParaRPr lang="en-US">
              <a:solidFill>
                <a:prstClr val="white"/>
              </a:solidFill>
              <a:latin typeface="Corbel"/>
            </a:endParaRPr>
          </a:p>
        </p:txBody>
      </p:sp>
      <p:sp>
        <p:nvSpPr>
          <p:cNvPr id="69" name="Hexagon 68"/>
          <p:cNvSpPr/>
          <p:nvPr/>
        </p:nvSpPr>
        <p:spPr>
          <a:xfrm rot="21215362">
            <a:off x="5361291" y="3189842"/>
            <a:ext cx="253658" cy="169517"/>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70" name="Hexagon 69"/>
          <p:cNvSpPr/>
          <p:nvPr/>
        </p:nvSpPr>
        <p:spPr>
          <a:xfrm rot="21215362">
            <a:off x="5496791" y="3001644"/>
            <a:ext cx="253658" cy="169517"/>
          </a:xfrm>
          <a:prstGeom prst="hexagon">
            <a:avLst/>
          </a:prstGeom>
          <a:ln/>
        </p:spPr>
        <p:style>
          <a:lnRef idx="0">
            <a:schemeClr val="accent4"/>
          </a:lnRef>
          <a:fillRef idx="3">
            <a:schemeClr val="accent4"/>
          </a:fillRef>
          <a:effectRef idx="3">
            <a:schemeClr val="accent4"/>
          </a:effectRef>
          <a:fontRef idx="minor">
            <a:schemeClr val="lt1"/>
          </a:fontRef>
        </p:style>
        <p:txBody>
          <a:bodyPr/>
          <a:lstStyle/>
          <a:p>
            <a:endParaRPr lang="en-US">
              <a:solidFill>
                <a:prstClr val="white"/>
              </a:solidFill>
              <a:latin typeface="Corbel"/>
            </a:endParaRPr>
          </a:p>
        </p:txBody>
      </p:sp>
      <p:pic>
        <p:nvPicPr>
          <p:cNvPr id="71" name="Picture 70"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5240698">
            <a:off x="4174065" y="3913910"/>
            <a:ext cx="553097" cy="387685"/>
          </a:xfrm>
          <a:prstGeom prst="rect">
            <a:avLst/>
          </a:prstGeom>
        </p:spPr>
      </p:pic>
      <p:pic>
        <p:nvPicPr>
          <p:cNvPr id="72" name="Picture 71"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3655663">
            <a:off x="3656317" y="2896413"/>
            <a:ext cx="589316" cy="413072"/>
          </a:xfrm>
          <a:prstGeom prst="rect">
            <a:avLst/>
          </a:prstGeom>
        </p:spPr>
      </p:pic>
      <p:pic>
        <p:nvPicPr>
          <p:cNvPr id="73" name="Picture 72"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0083958">
            <a:off x="5641203" y="3752466"/>
            <a:ext cx="576785" cy="404289"/>
          </a:xfrm>
          <a:prstGeom prst="rect">
            <a:avLst/>
          </a:prstGeom>
        </p:spPr>
      </p:pic>
      <p:sp>
        <p:nvSpPr>
          <p:cNvPr id="74" name="Oval 73"/>
          <p:cNvSpPr/>
          <p:nvPr/>
        </p:nvSpPr>
        <p:spPr>
          <a:xfrm rot="3233312">
            <a:off x="2721872" y="5341803"/>
            <a:ext cx="1650668" cy="613830"/>
          </a:xfrm>
          <a:prstGeom prst="ellipse">
            <a:avLst/>
          </a:prstGeom>
          <a:solidFill>
            <a:srgbClr val="7E13E3"/>
          </a:solidFill>
          <a:ln w="25400" cap="flat" cmpd="sng" algn="ctr">
            <a:noFill/>
            <a:prstDash val="solid"/>
          </a:ln>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75" name="Oval 74"/>
          <p:cNvSpPr/>
          <p:nvPr/>
        </p:nvSpPr>
        <p:spPr>
          <a:xfrm rot="16588827">
            <a:off x="3085017" y="5137662"/>
            <a:ext cx="1256203" cy="585227"/>
          </a:xfrm>
          <a:prstGeom prst="ellipse">
            <a:avLst/>
          </a:prstGeom>
          <a:solidFill>
            <a:srgbClr val="7E13E3"/>
          </a:solidFill>
          <a:ln w="25400" cap="flat" cmpd="sng" algn="ctr">
            <a:noFill/>
            <a:prstDash val="solid"/>
          </a:ln>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prstClr val="white"/>
              </a:solidFill>
              <a:effectLst/>
              <a:uLnTx/>
              <a:uFillTx/>
              <a:latin typeface="Corbel"/>
              <a:ea typeface="+mn-ea"/>
              <a:cs typeface="+mn-cs"/>
            </a:endParaRPr>
          </a:p>
        </p:txBody>
      </p:sp>
      <p:sp>
        <p:nvSpPr>
          <p:cNvPr id="77" name="Oval 76"/>
          <p:cNvSpPr/>
          <p:nvPr/>
        </p:nvSpPr>
        <p:spPr>
          <a:xfrm>
            <a:off x="3165875" y="5156747"/>
            <a:ext cx="306875" cy="320856"/>
          </a:xfrm>
          <a:prstGeom prst="ellipse">
            <a:avLst/>
          </a:prstGeom>
          <a:pattFill prst="pct50">
            <a:fgClr>
              <a:prstClr val="black"/>
            </a:fgClr>
            <a:bgClr>
              <a:schemeClr val="accent4"/>
            </a:bgClr>
          </a:pattFill>
          <a:ln w="38100" cmpd="sng">
            <a:solidFill>
              <a:srgbClr val="000000"/>
            </a:solidFill>
          </a:ln>
        </p:spPr>
        <p:style>
          <a:lnRef idx="0">
            <a:schemeClr val="dk1"/>
          </a:lnRef>
          <a:fillRef idx="3">
            <a:schemeClr val="dk1"/>
          </a:fillRef>
          <a:effectRef idx="3">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79" name="Block Arc 78"/>
          <p:cNvSpPr/>
          <p:nvPr/>
        </p:nvSpPr>
        <p:spPr>
          <a:xfrm rot="10296790">
            <a:off x="3271377" y="4783728"/>
            <a:ext cx="461250" cy="903565"/>
          </a:xfrm>
          <a:prstGeom prst="blockArc">
            <a:avLst>
              <a:gd name="adj1" fmla="val 14236756"/>
              <a:gd name="adj2" fmla="val 18073091"/>
              <a:gd name="adj3" fmla="val 0"/>
            </a:avLst>
          </a:prstGeom>
          <a:solidFill>
            <a:srgbClr val="BE0204"/>
          </a:solidFill>
          <a:ln w="25400" cap="flat" cmpd="sng" algn="ctr">
            <a:solidFill>
              <a:srgbClr val="BE0204">
                <a:shade val="50000"/>
              </a:srgbClr>
            </a:solidFill>
            <a:prstDash val="solid"/>
          </a:ln>
          <a:effectLst/>
        </p:spPr>
        <p:txBody>
          <a:bodyPr lIns="91232" tIns="45619" rIns="91232" bIns="45619"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orbel"/>
              <a:ea typeface="+mn-ea"/>
              <a:cs typeface="+mn-cs"/>
            </a:endParaRPr>
          </a:p>
        </p:txBody>
      </p:sp>
      <p:sp>
        <p:nvSpPr>
          <p:cNvPr id="85" name="Punched Tape 84"/>
          <p:cNvSpPr/>
          <p:nvPr/>
        </p:nvSpPr>
        <p:spPr>
          <a:xfrm rot="3509471" flipH="1">
            <a:off x="3561290" y="5932345"/>
            <a:ext cx="391724" cy="187196"/>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000"/>
              <a:gd name="connsiteY0" fmla="*/ 1087 h 10087"/>
              <a:gd name="connsiteX1" fmla="*/ 2500 w 10000"/>
              <a:gd name="connsiteY1" fmla="*/ 2087 h 10087"/>
              <a:gd name="connsiteX2" fmla="*/ 5301 w 10000"/>
              <a:gd name="connsiteY2" fmla="*/ 3217 h 10087"/>
              <a:gd name="connsiteX3" fmla="*/ 7500 w 10000"/>
              <a:gd name="connsiteY3" fmla="*/ 87 h 10087"/>
              <a:gd name="connsiteX4" fmla="*/ 10000 w 10000"/>
              <a:gd name="connsiteY4" fmla="*/ 1087 h 10087"/>
              <a:gd name="connsiteX5" fmla="*/ 10000 w 10000"/>
              <a:gd name="connsiteY5" fmla="*/ 9087 h 10087"/>
              <a:gd name="connsiteX6" fmla="*/ 7500 w 10000"/>
              <a:gd name="connsiteY6" fmla="*/ 8087 h 10087"/>
              <a:gd name="connsiteX7" fmla="*/ 5000 w 10000"/>
              <a:gd name="connsiteY7" fmla="*/ 9087 h 10087"/>
              <a:gd name="connsiteX8" fmla="*/ 2500 w 10000"/>
              <a:gd name="connsiteY8" fmla="*/ 10087 h 10087"/>
              <a:gd name="connsiteX9" fmla="*/ 0 w 10000"/>
              <a:gd name="connsiteY9" fmla="*/ 9087 h 10087"/>
              <a:gd name="connsiteX10" fmla="*/ 0 w 10000"/>
              <a:gd name="connsiteY10" fmla="*/ 1087 h 10087"/>
              <a:gd name="connsiteX0" fmla="*/ 0 w 10000"/>
              <a:gd name="connsiteY0" fmla="*/ 1087 h 10087"/>
              <a:gd name="connsiteX1" fmla="*/ 2589 w 10000"/>
              <a:gd name="connsiteY1" fmla="*/ 3447 h 10087"/>
              <a:gd name="connsiteX2" fmla="*/ 5301 w 10000"/>
              <a:gd name="connsiteY2" fmla="*/ 3217 h 10087"/>
              <a:gd name="connsiteX3" fmla="*/ 7500 w 10000"/>
              <a:gd name="connsiteY3" fmla="*/ 87 h 10087"/>
              <a:gd name="connsiteX4" fmla="*/ 10000 w 10000"/>
              <a:gd name="connsiteY4" fmla="*/ 1087 h 10087"/>
              <a:gd name="connsiteX5" fmla="*/ 10000 w 10000"/>
              <a:gd name="connsiteY5" fmla="*/ 9087 h 10087"/>
              <a:gd name="connsiteX6" fmla="*/ 7500 w 10000"/>
              <a:gd name="connsiteY6" fmla="*/ 8087 h 10087"/>
              <a:gd name="connsiteX7" fmla="*/ 5000 w 10000"/>
              <a:gd name="connsiteY7" fmla="*/ 9087 h 10087"/>
              <a:gd name="connsiteX8" fmla="*/ 2500 w 10000"/>
              <a:gd name="connsiteY8" fmla="*/ 10087 h 10087"/>
              <a:gd name="connsiteX9" fmla="*/ 0 w 10000"/>
              <a:gd name="connsiteY9" fmla="*/ 9087 h 10087"/>
              <a:gd name="connsiteX10" fmla="*/ 0 w 10000"/>
              <a:gd name="connsiteY10" fmla="*/ 1087 h 10087"/>
              <a:gd name="connsiteX0" fmla="*/ 118 w 10000"/>
              <a:gd name="connsiteY0" fmla="*/ 0 h 10644"/>
              <a:gd name="connsiteX1" fmla="*/ 2589 w 10000"/>
              <a:gd name="connsiteY1" fmla="*/ 4004 h 10644"/>
              <a:gd name="connsiteX2" fmla="*/ 5301 w 10000"/>
              <a:gd name="connsiteY2" fmla="*/ 3774 h 10644"/>
              <a:gd name="connsiteX3" fmla="*/ 7500 w 10000"/>
              <a:gd name="connsiteY3" fmla="*/ 644 h 10644"/>
              <a:gd name="connsiteX4" fmla="*/ 10000 w 10000"/>
              <a:gd name="connsiteY4" fmla="*/ 1644 h 10644"/>
              <a:gd name="connsiteX5" fmla="*/ 10000 w 10000"/>
              <a:gd name="connsiteY5" fmla="*/ 9644 h 10644"/>
              <a:gd name="connsiteX6" fmla="*/ 7500 w 10000"/>
              <a:gd name="connsiteY6" fmla="*/ 8644 h 10644"/>
              <a:gd name="connsiteX7" fmla="*/ 5000 w 10000"/>
              <a:gd name="connsiteY7" fmla="*/ 9644 h 10644"/>
              <a:gd name="connsiteX8" fmla="*/ 2500 w 10000"/>
              <a:gd name="connsiteY8" fmla="*/ 10644 h 10644"/>
              <a:gd name="connsiteX9" fmla="*/ 0 w 10000"/>
              <a:gd name="connsiteY9" fmla="*/ 9644 h 10644"/>
              <a:gd name="connsiteX10" fmla="*/ 118 w 10000"/>
              <a:gd name="connsiteY10" fmla="*/ 0 h 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644">
                <a:moveTo>
                  <a:pt x="118" y="0"/>
                </a:moveTo>
                <a:cubicBezTo>
                  <a:pt x="118" y="552"/>
                  <a:pt x="1725" y="3375"/>
                  <a:pt x="2589" y="4004"/>
                </a:cubicBezTo>
                <a:cubicBezTo>
                  <a:pt x="3453" y="4633"/>
                  <a:pt x="4483" y="4334"/>
                  <a:pt x="5301" y="3774"/>
                </a:cubicBezTo>
                <a:cubicBezTo>
                  <a:pt x="6119" y="3214"/>
                  <a:pt x="6717" y="999"/>
                  <a:pt x="7500" y="644"/>
                </a:cubicBezTo>
                <a:cubicBezTo>
                  <a:pt x="8283" y="289"/>
                  <a:pt x="10000" y="1092"/>
                  <a:pt x="10000" y="1644"/>
                </a:cubicBezTo>
                <a:lnTo>
                  <a:pt x="10000" y="9644"/>
                </a:lnTo>
                <a:cubicBezTo>
                  <a:pt x="10000" y="9092"/>
                  <a:pt x="8881" y="8644"/>
                  <a:pt x="7500" y="8644"/>
                </a:cubicBezTo>
                <a:cubicBezTo>
                  <a:pt x="6119" y="8644"/>
                  <a:pt x="5000" y="9092"/>
                  <a:pt x="5000" y="9644"/>
                </a:cubicBezTo>
                <a:cubicBezTo>
                  <a:pt x="5000" y="10196"/>
                  <a:pt x="3881" y="10644"/>
                  <a:pt x="2500" y="10644"/>
                </a:cubicBezTo>
                <a:cubicBezTo>
                  <a:pt x="1119" y="10644"/>
                  <a:pt x="0" y="10196"/>
                  <a:pt x="0" y="9644"/>
                </a:cubicBezTo>
                <a:cubicBezTo>
                  <a:pt x="39" y="6429"/>
                  <a:pt x="79" y="3215"/>
                  <a:pt x="118" y="0"/>
                </a:cubicBezTo>
                <a:close/>
              </a:path>
            </a:pathLst>
          </a:custGeom>
          <a:blipFill rotWithShape="1">
            <a:blip r:embed="rId4">
              <a:alphaModFix amt="93000"/>
            </a:blip>
            <a:tile tx="0" ty="0" sx="100000" sy="100000" flip="none" algn="tl"/>
          </a:blipFill>
          <a:ln>
            <a:solidFill>
              <a:srgbClr val="4F6228"/>
            </a:solidFill>
          </a:ln>
          <a:effectLst>
            <a:outerShdw blurRad="50800" dist="38100" algn="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86" name="Block Arc 85"/>
          <p:cNvSpPr/>
          <p:nvPr/>
        </p:nvSpPr>
        <p:spPr>
          <a:xfrm rot="10603896">
            <a:off x="3265478" y="5737519"/>
            <a:ext cx="755857" cy="158192"/>
          </a:xfrm>
          <a:custGeom>
            <a:avLst/>
            <a:gdLst>
              <a:gd name="connsiteX0" fmla="*/ 9351 w 898375"/>
              <a:gd name="connsiteY0" fmla="*/ 146330 h 367193"/>
              <a:gd name="connsiteX1" fmla="*/ 456951 w 898375"/>
              <a:gd name="connsiteY1" fmla="*/ 27 h 367193"/>
              <a:gd name="connsiteX2" fmla="*/ 898376 w 898375"/>
              <a:gd name="connsiteY2" fmla="*/ 183597 h 367193"/>
              <a:gd name="connsiteX3" fmla="*/ 806577 w 898375"/>
              <a:gd name="connsiteY3" fmla="*/ 183597 h 367193"/>
              <a:gd name="connsiteX4" fmla="*/ 453070 w 898375"/>
              <a:gd name="connsiteY4" fmla="*/ 91804 h 367193"/>
              <a:gd name="connsiteX5" fmla="*/ 109787 w 898375"/>
              <a:gd name="connsiteY5" fmla="*/ 154840 h 367193"/>
              <a:gd name="connsiteX6" fmla="*/ 9351 w 898375"/>
              <a:gd name="connsiteY6" fmla="*/ 146330 h 367193"/>
              <a:gd name="connsiteX0" fmla="*/ 0 w 843519"/>
              <a:gd name="connsiteY0" fmla="*/ 77960 h 193828"/>
              <a:gd name="connsiteX1" fmla="*/ 402094 w 843519"/>
              <a:gd name="connsiteY1" fmla="*/ 10258 h 193828"/>
              <a:gd name="connsiteX2" fmla="*/ 843519 w 843519"/>
              <a:gd name="connsiteY2" fmla="*/ 193828 h 193828"/>
              <a:gd name="connsiteX3" fmla="*/ 751720 w 843519"/>
              <a:gd name="connsiteY3" fmla="*/ 193828 h 193828"/>
              <a:gd name="connsiteX4" fmla="*/ 398213 w 843519"/>
              <a:gd name="connsiteY4" fmla="*/ 102035 h 193828"/>
              <a:gd name="connsiteX5" fmla="*/ 54930 w 843519"/>
              <a:gd name="connsiteY5" fmla="*/ 165071 h 193828"/>
              <a:gd name="connsiteX6" fmla="*/ 0 w 843519"/>
              <a:gd name="connsiteY6" fmla="*/ 77960 h 193828"/>
              <a:gd name="connsiteX0" fmla="*/ 0 w 751720"/>
              <a:gd name="connsiteY0" fmla="*/ 71081 h 186949"/>
              <a:gd name="connsiteX1" fmla="*/ 402094 w 751720"/>
              <a:gd name="connsiteY1" fmla="*/ 3379 h 186949"/>
              <a:gd name="connsiteX2" fmla="*/ 727687 w 751720"/>
              <a:gd name="connsiteY2" fmla="*/ 75252 h 186949"/>
              <a:gd name="connsiteX3" fmla="*/ 751720 w 751720"/>
              <a:gd name="connsiteY3" fmla="*/ 186949 h 186949"/>
              <a:gd name="connsiteX4" fmla="*/ 398213 w 751720"/>
              <a:gd name="connsiteY4" fmla="*/ 95156 h 186949"/>
              <a:gd name="connsiteX5" fmla="*/ 54930 w 751720"/>
              <a:gd name="connsiteY5" fmla="*/ 158192 h 186949"/>
              <a:gd name="connsiteX6" fmla="*/ 0 w 751720"/>
              <a:gd name="connsiteY6" fmla="*/ 71081 h 186949"/>
              <a:gd name="connsiteX0" fmla="*/ 0 w 755857"/>
              <a:gd name="connsiteY0" fmla="*/ 71081 h 158192"/>
              <a:gd name="connsiteX1" fmla="*/ 402094 w 755857"/>
              <a:gd name="connsiteY1" fmla="*/ 3379 h 158192"/>
              <a:gd name="connsiteX2" fmla="*/ 727687 w 755857"/>
              <a:gd name="connsiteY2" fmla="*/ 75252 h 158192"/>
              <a:gd name="connsiteX3" fmla="*/ 755857 w 755857"/>
              <a:gd name="connsiteY3" fmla="*/ 133169 h 158192"/>
              <a:gd name="connsiteX4" fmla="*/ 398213 w 755857"/>
              <a:gd name="connsiteY4" fmla="*/ 95156 h 158192"/>
              <a:gd name="connsiteX5" fmla="*/ 54930 w 755857"/>
              <a:gd name="connsiteY5" fmla="*/ 158192 h 158192"/>
              <a:gd name="connsiteX6" fmla="*/ 0 w 755857"/>
              <a:gd name="connsiteY6" fmla="*/ 71081 h 15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857" h="158192">
                <a:moveTo>
                  <a:pt x="0" y="71081"/>
                </a:moveTo>
                <a:cubicBezTo>
                  <a:pt x="43814" y="-15310"/>
                  <a:pt x="280813" y="2684"/>
                  <a:pt x="402094" y="3379"/>
                </a:cubicBezTo>
                <a:cubicBezTo>
                  <a:pt x="523375" y="4074"/>
                  <a:pt x="727687" y="-24909"/>
                  <a:pt x="727687" y="75252"/>
                </a:cubicBezTo>
                <a:lnTo>
                  <a:pt x="755857" y="133169"/>
                </a:lnTo>
                <a:cubicBezTo>
                  <a:pt x="755857" y="82859"/>
                  <a:pt x="594067" y="95703"/>
                  <a:pt x="398213" y="95156"/>
                </a:cubicBezTo>
                <a:cubicBezTo>
                  <a:pt x="242549" y="94722"/>
                  <a:pt x="103696" y="120219"/>
                  <a:pt x="54930" y="158192"/>
                </a:cubicBezTo>
                <a:cubicBezTo>
                  <a:pt x="21451" y="155355"/>
                  <a:pt x="33479" y="73918"/>
                  <a:pt x="0" y="71081"/>
                </a:cubicBezTo>
                <a:close/>
              </a:path>
            </a:pathLst>
          </a:custGeom>
          <a:blipFill rotWithShape="1">
            <a:blip r:embed="rId4"/>
            <a:tile tx="0" ty="0" sx="100000" sy="100000" flip="none" algn="tl"/>
          </a:blipFill>
          <a:ln>
            <a:solidFill>
              <a:schemeClr val="accent3">
                <a:lumMod val="50000"/>
              </a:schemeClr>
            </a:solidFill>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84" name="Delay 83"/>
          <p:cNvSpPr/>
          <p:nvPr/>
        </p:nvSpPr>
        <p:spPr>
          <a:xfrm rot="4861353">
            <a:off x="3628871" y="5772676"/>
            <a:ext cx="117413" cy="149590"/>
          </a:xfrm>
          <a:prstGeom prst="flowChartDelay">
            <a:avLst/>
          </a:prstGeom>
          <a:blipFill rotWithShape="1">
            <a:blip r:embed="rId4"/>
            <a:tile tx="0" ty="0" sx="100000" sy="100000" flip="none" algn="tl"/>
          </a:blipFill>
          <a:ln>
            <a:solidFill>
              <a:srgbClr val="4F6228"/>
            </a:solidFill>
          </a:ln>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80" name="Donut 79"/>
          <p:cNvSpPr/>
          <p:nvPr/>
        </p:nvSpPr>
        <p:spPr>
          <a:xfrm>
            <a:off x="2608694" y="2234726"/>
            <a:ext cx="4014615" cy="4336550"/>
          </a:xfrm>
          <a:prstGeom prst="donut">
            <a:avLst>
              <a:gd name="adj" fmla="val 3097"/>
            </a:avLst>
          </a:prstGeom>
          <a:solidFill>
            <a:srgbClr val="FFD409"/>
          </a:solidFill>
          <a:ln>
            <a:solidFill>
              <a:srgbClr val="EEC609"/>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Punched Tape 82"/>
          <p:cNvSpPr/>
          <p:nvPr/>
        </p:nvSpPr>
        <p:spPr>
          <a:xfrm rot="16415740">
            <a:off x="3407754" y="5894645"/>
            <a:ext cx="405982" cy="178343"/>
          </a:xfrm>
          <a:custGeom>
            <a:avLst/>
            <a:gdLst>
              <a:gd name="connsiteX0" fmla="*/ 0 w 10000"/>
              <a:gd name="connsiteY0" fmla="*/ 1000 h 10000"/>
              <a:gd name="connsiteX1" fmla="*/ 2500 w 10000"/>
              <a:gd name="connsiteY1" fmla="*/ 2000 h 10000"/>
              <a:gd name="connsiteX2" fmla="*/ 5000 w 10000"/>
              <a:gd name="connsiteY2" fmla="*/ 1000 h 10000"/>
              <a:gd name="connsiteX3" fmla="*/ 7500 w 10000"/>
              <a:gd name="connsiteY3" fmla="*/ 0 h 10000"/>
              <a:gd name="connsiteX4" fmla="*/ 10000 w 10000"/>
              <a:gd name="connsiteY4" fmla="*/ 1000 h 10000"/>
              <a:gd name="connsiteX5" fmla="*/ 10000 w 10000"/>
              <a:gd name="connsiteY5" fmla="*/ 9000 h 10000"/>
              <a:gd name="connsiteX6" fmla="*/ 7500 w 10000"/>
              <a:gd name="connsiteY6" fmla="*/ 8000 h 10000"/>
              <a:gd name="connsiteX7" fmla="*/ 5000 w 10000"/>
              <a:gd name="connsiteY7" fmla="*/ 9000 h 10000"/>
              <a:gd name="connsiteX8" fmla="*/ 2500 w 10000"/>
              <a:gd name="connsiteY8" fmla="*/ 10000 h 10000"/>
              <a:gd name="connsiteX9" fmla="*/ 0 w 10000"/>
              <a:gd name="connsiteY9" fmla="*/ 9000 h 10000"/>
              <a:gd name="connsiteX10" fmla="*/ 0 w 10000"/>
              <a:gd name="connsiteY10" fmla="*/ 1000 h 10000"/>
              <a:gd name="connsiteX0" fmla="*/ 0 w 10420"/>
              <a:gd name="connsiteY0" fmla="*/ 1000 h 10000"/>
              <a:gd name="connsiteX1" fmla="*/ 2500 w 10420"/>
              <a:gd name="connsiteY1" fmla="*/ 2000 h 10000"/>
              <a:gd name="connsiteX2" fmla="*/ 5000 w 10420"/>
              <a:gd name="connsiteY2" fmla="*/ 1000 h 10000"/>
              <a:gd name="connsiteX3" fmla="*/ 7500 w 10420"/>
              <a:gd name="connsiteY3" fmla="*/ 0 h 10000"/>
              <a:gd name="connsiteX4" fmla="*/ 10000 w 10420"/>
              <a:gd name="connsiteY4" fmla="*/ 1000 h 10000"/>
              <a:gd name="connsiteX5" fmla="*/ 10420 w 10420"/>
              <a:gd name="connsiteY5" fmla="*/ 9477 h 10000"/>
              <a:gd name="connsiteX6" fmla="*/ 7500 w 10420"/>
              <a:gd name="connsiteY6" fmla="*/ 8000 h 10000"/>
              <a:gd name="connsiteX7" fmla="*/ 5000 w 10420"/>
              <a:gd name="connsiteY7" fmla="*/ 9000 h 10000"/>
              <a:gd name="connsiteX8" fmla="*/ 2500 w 10420"/>
              <a:gd name="connsiteY8" fmla="*/ 10000 h 10000"/>
              <a:gd name="connsiteX9" fmla="*/ 0 w 10420"/>
              <a:gd name="connsiteY9" fmla="*/ 9000 h 10000"/>
              <a:gd name="connsiteX10" fmla="*/ 0 w 10420"/>
              <a:gd name="connsiteY10" fmla="*/ 1000 h 10000"/>
              <a:gd name="connsiteX0" fmla="*/ 0 w 10420"/>
              <a:gd name="connsiteY0" fmla="*/ 1086 h 10086"/>
              <a:gd name="connsiteX1" fmla="*/ 2500 w 10420"/>
              <a:gd name="connsiteY1" fmla="*/ 2086 h 10086"/>
              <a:gd name="connsiteX2" fmla="*/ 5000 w 10420"/>
              <a:gd name="connsiteY2" fmla="*/ 1086 h 10086"/>
              <a:gd name="connsiteX3" fmla="*/ 7500 w 10420"/>
              <a:gd name="connsiteY3" fmla="*/ 86 h 10086"/>
              <a:gd name="connsiteX4" fmla="*/ 10142 w 10420"/>
              <a:gd name="connsiteY4" fmla="*/ 3207 h 10086"/>
              <a:gd name="connsiteX5" fmla="*/ 10420 w 10420"/>
              <a:gd name="connsiteY5" fmla="*/ 9563 h 10086"/>
              <a:gd name="connsiteX6" fmla="*/ 7500 w 10420"/>
              <a:gd name="connsiteY6" fmla="*/ 8086 h 10086"/>
              <a:gd name="connsiteX7" fmla="*/ 5000 w 10420"/>
              <a:gd name="connsiteY7" fmla="*/ 9086 h 10086"/>
              <a:gd name="connsiteX8" fmla="*/ 2500 w 10420"/>
              <a:gd name="connsiteY8" fmla="*/ 10086 h 10086"/>
              <a:gd name="connsiteX9" fmla="*/ 0 w 10420"/>
              <a:gd name="connsiteY9" fmla="*/ 9086 h 10086"/>
              <a:gd name="connsiteX10" fmla="*/ 0 w 10420"/>
              <a:gd name="connsiteY10" fmla="*/ 1086 h 10086"/>
              <a:gd name="connsiteX0" fmla="*/ 0 w 10364"/>
              <a:gd name="connsiteY0" fmla="*/ 1086 h 10086"/>
              <a:gd name="connsiteX1" fmla="*/ 2500 w 10364"/>
              <a:gd name="connsiteY1" fmla="*/ 2086 h 10086"/>
              <a:gd name="connsiteX2" fmla="*/ 5000 w 10364"/>
              <a:gd name="connsiteY2" fmla="*/ 1086 h 10086"/>
              <a:gd name="connsiteX3" fmla="*/ 7500 w 10364"/>
              <a:gd name="connsiteY3" fmla="*/ 86 h 10086"/>
              <a:gd name="connsiteX4" fmla="*/ 10142 w 10364"/>
              <a:gd name="connsiteY4" fmla="*/ 3207 h 10086"/>
              <a:gd name="connsiteX5" fmla="*/ 10364 w 10364"/>
              <a:gd name="connsiteY5" fmla="*/ 7608 h 10086"/>
              <a:gd name="connsiteX6" fmla="*/ 7500 w 10364"/>
              <a:gd name="connsiteY6" fmla="*/ 8086 h 10086"/>
              <a:gd name="connsiteX7" fmla="*/ 5000 w 10364"/>
              <a:gd name="connsiteY7" fmla="*/ 9086 h 10086"/>
              <a:gd name="connsiteX8" fmla="*/ 2500 w 10364"/>
              <a:gd name="connsiteY8" fmla="*/ 10086 h 10086"/>
              <a:gd name="connsiteX9" fmla="*/ 0 w 10364"/>
              <a:gd name="connsiteY9" fmla="*/ 9086 h 10086"/>
              <a:gd name="connsiteX10" fmla="*/ 0 w 10364"/>
              <a:gd name="connsiteY10" fmla="*/ 1086 h 10086"/>
              <a:gd name="connsiteX0" fmla="*/ 0 w 10364"/>
              <a:gd name="connsiteY0" fmla="*/ 1086 h 10086"/>
              <a:gd name="connsiteX1" fmla="*/ 2500 w 10364"/>
              <a:gd name="connsiteY1" fmla="*/ 2086 h 10086"/>
              <a:gd name="connsiteX2" fmla="*/ 5000 w 10364"/>
              <a:gd name="connsiteY2" fmla="*/ 1086 h 10086"/>
              <a:gd name="connsiteX3" fmla="*/ 7500 w 10364"/>
              <a:gd name="connsiteY3" fmla="*/ 86 h 10086"/>
              <a:gd name="connsiteX4" fmla="*/ 10142 w 10364"/>
              <a:gd name="connsiteY4" fmla="*/ 3207 h 10086"/>
              <a:gd name="connsiteX5" fmla="*/ 10364 w 10364"/>
              <a:gd name="connsiteY5" fmla="*/ 7608 h 10086"/>
              <a:gd name="connsiteX6" fmla="*/ 7530 w 10364"/>
              <a:gd name="connsiteY6" fmla="*/ 6298 h 10086"/>
              <a:gd name="connsiteX7" fmla="*/ 5000 w 10364"/>
              <a:gd name="connsiteY7" fmla="*/ 9086 h 10086"/>
              <a:gd name="connsiteX8" fmla="*/ 2500 w 10364"/>
              <a:gd name="connsiteY8" fmla="*/ 10086 h 10086"/>
              <a:gd name="connsiteX9" fmla="*/ 0 w 10364"/>
              <a:gd name="connsiteY9" fmla="*/ 9086 h 10086"/>
              <a:gd name="connsiteX10" fmla="*/ 0 w 10364"/>
              <a:gd name="connsiteY10" fmla="*/ 1086 h 10086"/>
              <a:gd name="connsiteX0" fmla="*/ 0 w 10364"/>
              <a:gd name="connsiteY0" fmla="*/ 1002 h 10002"/>
              <a:gd name="connsiteX1" fmla="*/ 2500 w 10364"/>
              <a:gd name="connsiteY1" fmla="*/ 2002 h 10002"/>
              <a:gd name="connsiteX2" fmla="*/ 5051 w 10364"/>
              <a:gd name="connsiteY2" fmla="*/ 2779 h 10002"/>
              <a:gd name="connsiteX3" fmla="*/ 7500 w 10364"/>
              <a:gd name="connsiteY3" fmla="*/ 2 h 10002"/>
              <a:gd name="connsiteX4" fmla="*/ 10142 w 10364"/>
              <a:gd name="connsiteY4" fmla="*/ 3123 h 10002"/>
              <a:gd name="connsiteX5" fmla="*/ 10364 w 10364"/>
              <a:gd name="connsiteY5" fmla="*/ 7524 h 10002"/>
              <a:gd name="connsiteX6" fmla="*/ 7530 w 10364"/>
              <a:gd name="connsiteY6" fmla="*/ 6214 h 10002"/>
              <a:gd name="connsiteX7" fmla="*/ 5000 w 10364"/>
              <a:gd name="connsiteY7" fmla="*/ 9002 h 10002"/>
              <a:gd name="connsiteX8" fmla="*/ 2500 w 10364"/>
              <a:gd name="connsiteY8" fmla="*/ 10002 h 10002"/>
              <a:gd name="connsiteX9" fmla="*/ 0 w 10364"/>
              <a:gd name="connsiteY9" fmla="*/ 9002 h 10002"/>
              <a:gd name="connsiteX10" fmla="*/ 0 w 10364"/>
              <a:gd name="connsiteY10" fmla="*/ 1002 h 1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4" h="10002">
                <a:moveTo>
                  <a:pt x="0" y="1002"/>
                </a:moveTo>
                <a:cubicBezTo>
                  <a:pt x="0" y="1554"/>
                  <a:pt x="1658" y="1706"/>
                  <a:pt x="2500" y="2002"/>
                </a:cubicBezTo>
                <a:cubicBezTo>
                  <a:pt x="3342" y="2298"/>
                  <a:pt x="5051" y="3331"/>
                  <a:pt x="5051" y="2779"/>
                </a:cubicBezTo>
                <a:cubicBezTo>
                  <a:pt x="5051" y="2227"/>
                  <a:pt x="6652" y="-55"/>
                  <a:pt x="7500" y="2"/>
                </a:cubicBezTo>
                <a:cubicBezTo>
                  <a:pt x="8348" y="59"/>
                  <a:pt x="10142" y="2571"/>
                  <a:pt x="10142" y="3123"/>
                </a:cubicBezTo>
                <a:cubicBezTo>
                  <a:pt x="10142" y="5790"/>
                  <a:pt x="10364" y="4857"/>
                  <a:pt x="10364" y="7524"/>
                </a:cubicBezTo>
                <a:cubicBezTo>
                  <a:pt x="10364" y="6972"/>
                  <a:pt x="8424" y="5968"/>
                  <a:pt x="7530" y="6214"/>
                </a:cubicBezTo>
                <a:cubicBezTo>
                  <a:pt x="6636" y="6460"/>
                  <a:pt x="5838" y="8371"/>
                  <a:pt x="5000" y="9002"/>
                </a:cubicBezTo>
                <a:cubicBezTo>
                  <a:pt x="4162" y="9633"/>
                  <a:pt x="3881" y="10002"/>
                  <a:pt x="2500" y="10002"/>
                </a:cubicBezTo>
                <a:cubicBezTo>
                  <a:pt x="1119" y="10002"/>
                  <a:pt x="0" y="9554"/>
                  <a:pt x="0" y="9002"/>
                </a:cubicBezTo>
                <a:lnTo>
                  <a:pt x="0" y="1002"/>
                </a:lnTo>
                <a:close/>
              </a:path>
            </a:pathLst>
          </a:custGeom>
          <a:blipFill rotWithShape="1">
            <a:blip r:embed="rId4">
              <a:alphaModFix amt="98000"/>
            </a:blip>
            <a:tile tx="0" ty="0" sx="100000" sy="100000" flip="none" algn="tl"/>
          </a:blipFill>
          <a:ln>
            <a:solidFill>
              <a:srgbClr val="4F6228"/>
            </a:solidFill>
          </a:ln>
          <a:effectLst>
            <a:outerShdw blurRad="50800" dist="38100" dir="10800000" algn="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a:lstStyle/>
          <a:p>
            <a:endParaRPr lang="en-US"/>
          </a:p>
        </p:txBody>
      </p:sp>
      <p:sp>
        <p:nvSpPr>
          <p:cNvPr id="90" name="Oval 89"/>
          <p:cNvSpPr/>
          <p:nvPr/>
        </p:nvSpPr>
        <p:spPr>
          <a:xfrm>
            <a:off x="3540419" y="5093465"/>
            <a:ext cx="306875" cy="320856"/>
          </a:xfrm>
          <a:prstGeom prst="ellipse">
            <a:avLst/>
          </a:prstGeom>
          <a:pattFill prst="pct50">
            <a:fgClr>
              <a:prstClr val="black"/>
            </a:fgClr>
            <a:bgClr>
              <a:schemeClr val="accent4"/>
            </a:bgClr>
          </a:pattFill>
          <a:ln w="38100" cmpd="sng">
            <a:solidFill>
              <a:srgbClr val="000000"/>
            </a:solidFill>
          </a:ln>
        </p:spPr>
        <p:style>
          <a:lnRef idx="0">
            <a:schemeClr val="dk1"/>
          </a:lnRef>
          <a:fillRef idx="3">
            <a:schemeClr val="dk1"/>
          </a:fillRef>
          <a:effectRef idx="3">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92" name="Arc 91"/>
          <p:cNvSpPr/>
          <p:nvPr/>
        </p:nvSpPr>
        <p:spPr>
          <a:xfrm rot="18551277">
            <a:off x="3770312" y="5094519"/>
            <a:ext cx="411078" cy="376865"/>
          </a:xfrm>
          <a:prstGeom prst="arc">
            <a:avLst/>
          </a:prstGeom>
          <a:ln/>
        </p:spPr>
        <p:style>
          <a:lnRef idx="2">
            <a:schemeClr val="dk1"/>
          </a:lnRef>
          <a:fillRef idx="0">
            <a:schemeClr val="dk1"/>
          </a:fillRef>
          <a:effectRef idx="1">
            <a:schemeClr val="dk1"/>
          </a:effectRef>
          <a:fontRef idx="minor">
            <a:schemeClr val="tx1"/>
          </a:fontRef>
        </p:style>
        <p:txBody>
          <a:bodyPr/>
          <a:lstStyle/>
          <a:p>
            <a:endParaRPr lang="en-US"/>
          </a:p>
        </p:txBody>
      </p:sp>
      <p:sp>
        <p:nvSpPr>
          <p:cNvPr id="101" name="Arc 100"/>
          <p:cNvSpPr/>
          <p:nvPr/>
        </p:nvSpPr>
        <p:spPr>
          <a:xfrm rot="18551277">
            <a:off x="2855563" y="5249295"/>
            <a:ext cx="411078" cy="376865"/>
          </a:xfrm>
          <a:prstGeom prst="arc">
            <a:avLst/>
          </a:prstGeom>
          <a:ln/>
        </p:spPr>
        <p:style>
          <a:lnRef idx="2">
            <a:schemeClr val="dk1"/>
          </a:lnRef>
          <a:fillRef idx="0">
            <a:schemeClr val="dk1"/>
          </a:fillRef>
          <a:effectRef idx="1">
            <a:schemeClr val="dk1"/>
          </a:effectRef>
          <a:fontRef idx="minor">
            <a:schemeClr val="tx1"/>
          </a:fontRef>
        </p:style>
        <p:txBody>
          <a:bodyPr/>
          <a:lstStyle/>
          <a:p>
            <a:endParaRPr lang="en-US"/>
          </a:p>
        </p:txBody>
      </p:sp>
      <p:sp>
        <p:nvSpPr>
          <p:cNvPr id="103" name="Arc 102"/>
          <p:cNvSpPr/>
          <p:nvPr/>
        </p:nvSpPr>
        <p:spPr>
          <a:xfrm rot="18342936">
            <a:off x="3455129" y="5212575"/>
            <a:ext cx="98602" cy="97535"/>
          </a:xfrm>
          <a:prstGeom prst="arc">
            <a:avLst/>
          </a:prstGeom>
          <a:ln/>
        </p:spPr>
        <p:style>
          <a:lnRef idx="2">
            <a:schemeClr val="dk1"/>
          </a:lnRef>
          <a:fillRef idx="0">
            <a:schemeClr val="dk1"/>
          </a:fillRef>
          <a:effectRef idx="1">
            <a:schemeClr val="dk1"/>
          </a:effectRef>
          <a:fontRef idx="minor">
            <a:schemeClr val="tx1"/>
          </a:fontRef>
        </p:style>
        <p:txBody>
          <a:bodyPr/>
          <a:lstStyle/>
          <a:p>
            <a:endParaRPr lang="en-US"/>
          </a:p>
        </p:txBody>
      </p:sp>
      <p:pic>
        <p:nvPicPr>
          <p:cNvPr id="65" name="Picture 64"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7026543">
            <a:off x="2634897" y="3777693"/>
            <a:ext cx="658213" cy="461364"/>
          </a:xfrm>
          <a:prstGeom prst="rect">
            <a:avLst/>
          </a:prstGeom>
          <a:effectLst>
            <a:outerShdw blurRad="50800" dist="38100" dir="8100000" algn="tr" rotWithShape="0">
              <a:prstClr val="black">
                <a:alpha val="40000"/>
              </a:prstClr>
            </a:outerShdw>
          </a:effectLst>
        </p:spPr>
      </p:pic>
      <p:pic>
        <p:nvPicPr>
          <p:cNvPr id="10" name="Picture 9"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9922787">
            <a:off x="5260052" y="5431627"/>
            <a:ext cx="811699" cy="568948"/>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366738" y="2234726"/>
            <a:ext cx="2446102" cy="1077218"/>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n-US" sz="3200" dirty="0" err="1">
                <a:solidFill>
                  <a:schemeClr val="tx1"/>
                </a:solidFill>
              </a:rPr>
              <a:t>sIgA</a:t>
            </a:r>
            <a:r>
              <a:rPr lang="en-US" sz="3200" dirty="0">
                <a:solidFill>
                  <a:schemeClr val="tx1"/>
                </a:solidFill>
              </a:rPr>
              <a:t> antibody</a:t>
            </a:r>
          </a:p>
          <a:p>
            <a:r>
              <a:rPr lang="en-US" sz="3200" dirty="0">
                <a:solidFill>
                  <a:schemeClr val="tx1"/>
                </a:solidFill>
              </a:rPr>
              <a:t>Protein </a:t>
            </a:r>
          </a:p>
        </p:txBody>
      </p:sp>
      <p:sp>
        <p:nvSpPr>
          <p:cNvPr id="48" name="TextBox 47"/>
          <p:cNvSpPr txBox="1"/>
          <p:nvPr/>
        </p:nvSpPr>
        <p:spPr>
          <a:xfrm>
            <a:off x="6534731" y="2240356"/>
            <a:ext cx="2473353" cy="1077218"/>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3200" dirty="0">
                <a:solidFill>
                  <a:schemeClr val="tx1"/>
                </a:solidFill>
              </a:rPr>
              <a:t>HMO</a:t>
            </a:r>
          </a:p>
          <a:p>
            <a:r>
              <a:rPr lang="en-US" sz="3200" dirty="0">
                <a:solidFill>
                  <a:schemeClr val="tx1"/>
                </a:solidFill>
              </a:rPr>
              <a:t>Carbohydrate</a:t>
            </a:r>
          </a:p>
        </p:txBody>
      </p:sp>
      <p:cxnSp>
        <p:nvCxnSpPr>
          <p:cNvPr id="49" name="Straight Connector 48"/>
          <p:cNvCxnSpPr>
            <a:endCxn id="66" idx="0"/>
          </p:cNvCxnSpPr>
          <p:nvPr/>
        </p:nvCxnSpPr>
        <p:spPr>
          <a:xfrm flipV="1">
            <a:off x="2711529" y="2569704"/>
            <a:ext cx="1887712" cy="42844"/>
          </a:xfrm>
          <a:prstGeom prst="line">
            <a:avLst/>
          </a:prstGeom>
          <a:ln w="57150" cmpd="sng">
            <a:solidFill>
              <a:srgbClr val="5500FF"/>
            </a:solidFill>
            <a:tailEnd type="triangle" w="lg"/>
          </a:ln>
        </p:spPr>
        <p:style>
          <a:lnRef idx="3">
            <a:schemeClr val="accent4"/>
          </a:lnRef>
          <a:fillRef idx="0">
            <a:schemeClr val="accent4"/>
          </a:fillRef>
          <a:effectRef idx="2">
            <a:schemeClr val="accent4"/>
          </a:effectRef>
          <a:fontRef idx="minor">
            <a:schemeClr val="tx1"/>
          </a:fontRef>
        </p:style>
      </p:cxnSp>
      <p:cxnSp>
        <p:nvCxnSpPr>
          <p:cNvPr id="51" name="Straight Connector 50"/>
          <p:cNvCxnSpPr/>
          <p:nvPr/>
        </p:nvCxnSpPr>
        <p:spPr>
          <a:xfrm flipH="1">
            <a:off x="5759120" y="2571518"/>
            <a:ext cx="829460" cy="416495"/>
          </a:xfrm>
          <a:prstGeom prst="line">
            <a:avLst/>
          </a:prstGeom>
          <a:ln w="57150" cmpd="sng">
            <a:tailEnd type="triangle" w="lg"/>
          </a:ln>
        </p:spPr>
        <p:style>
          <a:lnRef idx="3">
            <a:schemeClr val="accent5"/>
          </a:lnRef>
          <a:fillRef idx="0">
            <a:schemeClr val="accent5"/>
          </a:fillRef>
          <a:effectRef idx="2">
            <a:schemeClr val="accent5"/>
          </a:effectRef>
          <a:fontRef idx="minor">
            <a:schemeClr val="tx1"/>
          </a:fontRef>
        </p:style>
      </p:cxnSp>
      <p:sp>
        <p:nvSpPr>
          <p:cNvPr id="3" name="TextBox 2"/>
          <p:cNvSpPr txBox="1"/>
          <p:nvPr/>
        </p:nvSpPr>
        <p:spPr>
          <a:xfrm>
            <a:off x="477382" y="6265533"/>
            <a:ext cx="3265049" cy="461665"/>
          </a:xfrm>
          <a:prstGeom prst="rect">
            <a:avLst/>
          </a:prstGeom>
          <a:noFill/>
        </p:spPr>
        <p:txBody>
          <a:bodyPr wrap="none" rtlCol="0">
            <a:spAutoFit/>
          </a:bodyPr>
          <a:lstStyle/>
          <a:p>
            <a:r>
              <a:rPr lang="en-US" sz="2400" i="1" dirty="0" err="1">
                <a:solidFill>
                  <a:srgbClr val="FFFFFF"/>
                </a:solidFill>
              </a:rPr>
              <a:t>Bifidobacterium</a:t>
            </a:r>
            <a:r>
              <a:rPr lang="en-US" sz="2400" i="1" dirty="0">
                <a:solidFill>
                  <a:srgbClr val="FFFFFF"/>
                </a:solidFill>
              </a:rPr>
              <a:t> </a:t>
            </a:r>
            <a:r>
              <a:rPr lang="en-US" sz="2400" i="1" dirty="0" err="1">
                <a:solidFill>
                  <a:srgbClr val="FFFFFF"/>
                </a:solidFill>
              </a:rPr>
              <a:t>longum</a:t>
            </a:r>
            <a:endParaRPr lang="en-US" sz="2400" i="1" dirty="0">
              <a:solidFill>
                <a:srgbClr val="FFFFFF"/>
              </a:solidFill>
            </a:endParaRPr>
          </a:p>
        </p:txBody>
      </p:sp>
      <p:sp>
        <p:nvSpPr>
          <p:cNvPr id="4" name="TextBox 3"/>
          <p:cNvSpPr txBox="1"/>
          <p:nvPr/>
        </p:nvSpPr>
        <p:spPr>
          <a:xfrm>
            <a:off x="422624" y="4210267"/>
            <a:ext cx="2228257" cy="461665"/>
          </a:xfrm>
          <a:prstGeom prst="rect">
            <a:avLst/>
          </a:prstGeom>
          <a:noFill/>
        </p:spPr>
        <p:txBody>
          <a:bodyPr wrap="none" rtlCol="0">
            <a:spAutoFit/>
          </a:bodyPr>
          <a:lstStyle/>
          <a:p>
            <a:r>
              <a:rPr lang="en-US" sz="2400" i="1" dirty="0">
                <a:solidFill>
                  <a:srgbClr val="FFFFFF"/>
                </a:solidFill>
              </a:rPr>
              <a:t>Escherichia coli</a:t>
            </a:r>
          </a:p>
        </p:txBody>
      </p:sp>
      <p:cxnSp>
        <p:nvCxnSpPr>
          <p:cNvPr id="52" name="Straight Connector 51"/>
          <p:cNvCxnSpPr/>
          <p:nvPr/>
        </p:nvCxnSpPr>
        <p:spPr>
          <a:xfrm flipV="1">
            <a:off x="1316887" y="3822521"/>
            <a:ext cx="1291807" cy="397069"/>
          </a:xfrm>
          <a:prstGeom prst="line">
            <a:avLst/>
          </a:prstGeom>
          <a:ln>
            <a:tailEnd type="triangle" w="lg"/>
          </a:ln>
        </p:spPr>
        <p:style>
          <a:lnRef idx="3">
            <a:schemeClr val="accent6"/>
          </a:lnRef>
          <a:fillRef idx="0">
            <a:schemeClr val="accent6"/>
          </a:fillRef>
          <a:effectRef idx="2">
            <a:schemeClr val="accent6"/>
          </a:effectRef>
          <a:fontRef idx="minor">
            <a:schemeClr val="tx1"/>
          </a:fontRef>
        </p:style>
      </p:cxnSp>
      <p:cxnSp>
        <p:nvCxnSpPr>
          <p:cNvPr id="53" name="Straight Connector 52"/>
          <p:cNvCxnSpPr/>
          <p:nvPr/>
        </p:nvCxnSpPr>
        <p:spPr>
          <a:xfrm flipV="1">
            <a:off x="1624084" y="5826371"/>
            <a:ext cx="1443932" cy="543904"/>
          </a:xfrm>
          <a:prstGeom prst="line">
            <a:avLst/>
          </a:prstGeom>
          <a:ln>
            <a:tailEnd type="triangle" w="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63368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8197" y="427119"/>
            <a:ext cx="9035907" cy="1143000"/>
          </a:xfrm>
        </p:spPr>
        <p:txBody>
          <a:bodyPr>
            <a:normAutofit/>
          </a:bodyPr>
          <a:lstStyle/>
          <a:p>
            <a:pPr algn="l"/>
            <a:r>
              <a:rPr lang="en-US" sz="3200" dirty="0"/>
              <a:t>Human milk </a:t>
            </a:r>
            <a:r>
              <a:rPr lang="en-US" sz="3200" dirty="0" err="1"/>
              <a:t>microbiome</a:t>
            </a:r>
            <a:endParaRPr lang="en-US" sz="3200" dirty="0"/>
          </a:p>
        </p:txBody>
      </p:sp>
      <p:sp>
        <p:nvSpPr>
          <p:cNvPr id="4" name="TextBox 3"/>
          <p:cNvSpPr txBox="1"/>
          <p:nvPr/>
        </p:nvSpPr>
        <p:spPr>
          <a:xfrm>
            <a:off x="4338482" y="1372574"/>
            <a:ext cx="5221398" cy="4476610"/>
          </a:xfrm>
          <a:prstGeom prst="rect">
            <a:avLst/>
          </a:prstGeom>
          <a:noFill/>
        </p:spPr>
        <p:txBody>
          <a:bodyPr wrap="square" rtlCol="0">
            <a:spAutoFit/>
          </a:bodyPr>
          <a:lstStyle/>
          <a:p>
            <a:pPr>
              <a:lnSpc>
                <a:spcPct val="110000"/>
              </a:lnSpc>
            </a:pPr>
            <a:r>
              <a:rPr lang="en-US" sz="2000" dirty="0">
                <a:solidFill>
                  <a:srgbClr val="FFFFFF"/>
                </a:solidFill>
                <a:latin typeface="Calibri"/>
                <a:cs typeface="Calibri"/>
              </a:rPr>
              <a:t>Biotic factors</a:t>
            </a:r>
          </a:p>
          <a:p>
            <a:pPr marL="342900" indent="-342900">
              <a:lnSpc>
                <a:spcPct val="110000"/>
              </a:lnSpc>
              <a:buFont typeface="Arial"/>
              <a:buChar char="•"/>
            </a:pPr>
            <a:r>
              <a:rPr lang="en-US" sz="2000" dirty="0">
                <a:solidFill>
                  <a:srgbClr val="FFFFFF"/>
                </a:solidFill>
                <a:latin typeface="Calibri"/>
                <a:cs typeface="Calibri"/>
              </a:rPr>
              <a:t>Microbial communities</a:t>
            </a:r>
          </a:p>
          <a:p>
            <a:pPr>
              <a:lnSpc>
                <a:spcPct val="110000"/>
              </a:lnSpc>
            </a:pPr>
            <a:r>
              <a:rPr lang="en-US" sz="2000" dirty="0">
                <a:solidFill>
                  <a:srgbClr val="FFFFFF"/>
                </a:solidFill>
                <a:latin typeface="Calibri"/>
                <a:cs typeface="Calibri"/>
              </a:rPr>
              <a:t>Abiotic factors</a:t>
            </a:r>
          </a:p>
          <a:p>
            <a:pPr marL="342900" indent="-342900">
              <a:lnSpc>
                <a:spcPct val="110000"/>
              </a:lnSpc>
              <a:buFont typeface="Arial"/>
              <a:buChar char="•"/>
            </a:pPr>
            <a:r>
              <a:rPr lang="en-US" sz="2000" dirty="0">
                <a:solidFill>
                  <a:srgbClr val="FFFFFF"/>
                </a:solidFill>
                <a:latin typeface="Calibri"/>
                <a:cs typeface="Calibri"/>
              </a:rPr>
              <a:t> pH, temperature, fluid dynamics</a:t>
            </a:r>
          </a:p>
          <a:p>
            <a:pPr marL="457200" indent="-457200">
              <a:lnSpc>
                <a:spcPct val="110000"/>
              </a:lnSpc>
              <a:buFont typeface="Arial"/>
              <a:buChar char="•"/>
            </a:pPr>
            <a:r>
              <a:rPr lang="en-US" sz="2000" dirty="0">
                <a:solidFill>
                  <a:srgbClr val="FFFFFF"/>
                </a:solidFill>
                <a:latin typeface="Calibri"/>
                <a:cs typeface="Calibri"/>
              </a:rPr>
              <a:t>Macronutrients &amp; micronutrients</a:t>
            </a:r>
          </a:p>
          <a:p>
            <a:pPr marL="457200" indent="-457200">
              <a:lnSpc>
                <a:spcPct val="110000"/>
              </a:lnSpc>
              <a:buFont typeface="Arial"/>
              <a:buChar char="•"/>
            </a:pPr>
            <a:r>
              <a:rPr lang="en-US" sz="2000" dirty="0">
                <a:solidFill>
                  <a:srgbClr val="FFFFFF"/>
                </a:solidFill>
                <a:latin typeface="Calibri"/>
                <a:cs typeface="Calibri"/>
              </a:rPr>
              <a:t>Bioactive factors</a:t>
            </a:r>
          </a:p>
          <a:p>
            <a:pPr marL="914400" lvl="1" indent="-457200">
              <a:lnSpc>
                <a:spcPct val="110000"/>
              </a:lnSpc>
              <a:buFont typeface="Arial"/>
              <a:buChar char="•"/>
            </a:pPr>
            <a:r>
              <a:rPr lang="en-US" sz="2000" dirty="0" err="1">
                <a:solidFill>
                  <a:srgbClr val="FFFFFF"/>
                </a:solidFill>
                <a:latin typeface="Calibri"/>
                <a:cs typeface="Calibri"/>
              </a:rPr>
              <a:t>sIga</a:t>
            </a:r>
            <a:r>
              <a:rPr lang="en-US" sz="2000" dirty="0">
                <a:solidFill>
                  <a:srgbClr val="FFFFFF"/>
                </a:solidFill>
                <a:latin typeface="Calibri"/>
                <a:cs typeface="Calibri"/>
              </a:rPr>
              <a:t> protein </a:t>
            </a:r>
          </a:p>
          <a:p>
            <a:pPr marL="914400" lvl="1" indent="-457200">
              <a:lnSpc>
                <a:spcPct val="110000"/>
              </a:lnSpc>
              <a:buFont typeface="Arial"/>
              <a:buChar char="•"/>
            </a:pPr>
            <a:r>
              <a:rPr lang="en-US" sz="2000" dirty="0">
                <a:solidFill>
                  <a:srgbClr val="FFFFFF"/>
                </a:solidFill>
                <a:latin typeface="Calibri"/>
                <a:cs typeface="Calibri"/>
              </a:rPr>
              <a:t>HMO carbohydrates</a:t>
            </a:r>
          </a:p>
          <a:p>
            <a:pPr>
              <a:lnSpc>
                <a:spcPct val="110000"/>
              </a:lnSpc>
            </a:pPr>
            <a:r>
              <a:rPr lang="en-US" sz="2000" dirty="0">
                <a:solidFill>
                  <a:srgbClr val="FFFFFF"/>
                </a:solidFill>
                <a:latin typeface="Calibri"/>
                <a:cs typeface="Calibri"/>
              </a:rPr>
              <a:t>Clinical factors that impact </a:t>
            </a:r>
            <a:r>
              <a:rPr lang="en-US" sz="2000" dirty="0" err="1">
                <a:solidFill>
                  <a:srgbClr val="FFFFFF"/>
                </a:solidFill>
                <a:latin typeface="Calibri"/>
                <a:cs typeface="Calibri"/>
              </a:rPr>
              <a:t>microbiome</a:t>
            </a:r>
            <a:endParaRPr lang="en-US" sz="2000" dirty="0">
              <a:solidFill>
                <a:srgbClr val="FFFFFF"/>
              </a:solidFill>
              <a:latin typeface="Calibri"/>
              <a:cs typeface="Calibri"/>
            </a:endParaRPr>
          </a:p>
          <a:p>
            <a:pPr marL="457200" indent="-457200">
              <a:lnSpc>
                <a:spcPct val="110000"/>
              </a:lnSpc>
              <a:buFont typeface="Arial"/>
              <a:buChar char="•"/>
            </a:pPr>
            <a:r>
              <a:rPr lang="en-US" sz="2000" dirty="0">
                <a:solidFill>
                  <a:srgbClr val="FFFFFF"/>
                </a:solidFill>
                <a:latin typeface="Calibri"/>
                <a:cs typeface="Calibri"/>
              </a:rPr>
              <a:t>Breast </a:t>
            </a:r>
            <a:r>
              <a:rPr lang="en-US" sz="2000" dirty="0" err="1">
                <a:solidFill>
                  <a:srgbClr val="FFFFFF"/>
                </a:solidFill>
                <a:latin typeface="Calibri"/>
                <a:cs typeface="Calibri"/>
              </a:rPr>
              <a:t>dysbiosis</a:t>
            </a:r>
            <a:r>
              <a:rPr lang="en-US" sz="2000" dirty="0">
                <a:solidFill>
                  <a:srgbClr val="FFFFFF"/>
                </a:solidFill>
                <a:latin typeface="Calibri"/>
                <a:cs typeface="Calibri"/>
              </a:rPr>
              <a:t>, mastitis</a:t>
            </a:r>
          </a:p>
          <a:p>
            <a:pPr marL="457200" indent="-457200">
              <a:lnSpc>
                <a:spcPct val="110000"/>
              </a:lnSpc>
              <a:buFont typeface="Arial"/>
              <a:buChar char="•"/>
            </a:pPr>
            <a:r>
              <a:rPr lang="en-US" sz="2000" dirty="0">
                <a:solidFill>
                  <a:srgbClr val="FFFFFF"/>
                </a:solidFill>
                <a:latin typeface="Calibri"/>
                <a:cs typeface="Calibri"/>
              </a:rPr>
              <a:t>Maternal antibiotics, other meds</a:t>
            </a:r>
          </a:p>
          <a:p>
            <a:pPr marL="457200" indent="-457200">
              <a:lnSpc>
                <a:spcPct val="110000"/>
              </a:lnSpc>
              <a:buFont typeface="Arial"/>
              <a:buChar char="•"/>
            </a:pPr>
            <a:r>
              <a:rPr lang="en-US" sz="2000" dirty="0">
                <a:solidFill>
                  <a:srgbClr val="FFFFFF"/>
                </a:solidFill>
                <a:latin typeface="Calibri"/>
                <a:cs typeface="Calibri"/>
              </a:rPr>
              <a:t>Edema, engorgement</a:t>
            </a:r>
          </a:p>
          <a:p>
            <a:pPr marL="457200" indent="-457200">
              <a:lnSpc>
                <a:spcPct val="110000"/>
              </a:lnSpc>
              <a:buFont typeface="Arial"/>
              <a:buChar char="•"/>
            </a:pPr>
            <a:r>
              <a:rPr lang="en-US" sz="2000" dirty="0">
                <a:solidFill>
                  <a:srgbClr val="FFFFFF"/>
                </a:solidFill>
                <a:latin typeface="Calibri"/>
                <a:cs typeface="Calibri"/>
              </a:rPr>
              <a:t>Maternal diet </a:t>
            </a:r>
          </a:p>
        </p:txBody>
      </p:sp>
      <p:sp>
        <p:nvSpPr>
          <p:cNvPr id="5" name="TextBox 4"/>
          <p:cNvSpPr txBox="1"/>
          <p:nvPr/>
        </p:nvSpPr>
        <p:spPr>
          <a:xfrm>
            <a:off x="3931500" y="6411814"/>
            <a:ext cx="4538948" cy="400110"/>
          </a:xfrm>
          <a:prstGeom prst="rect">
            <a:avLst/>
          </a:prstGeom>
          <a:noFill/>
        </p:spPr>
        <p:txBody>
          <a:bodyPr wrap="none" rtlCol="0">
            <a:spAutoFit/>
          </a:bodyPr>
          <a:lstStyle/>
          <a:p>
            <a:r>
              <a:rPr lang="en-US" sz="2000" dirty="0">
                <a:solidFill>
                  <a:srgbClr val="FFFFFF"/>
                </a:solidFill>
                <a:latin typeface="Calibri"/>
                <a:cs typeface="Calibri"/>
              </a:rPr>
              <a:t>Ruiz et al., 2019; </a:t>
            </a:r>
            <a:r>
              <a:rPr lang="en-US" sz="2000" dirty="0" err="1">
                <a:solidFill>
                  <a:srgbClr val="FFFFFF"/>
                </a:solidFill>
                <a:latin typeface="Calibri"/>
                <a:cs typeface="Calibri"/>
              </a:rPr>
              <a:t>Demmelmair</a:t>
            </a:r>
            <a:r>
              <a:rPr lang="en-US" sz="2000" dirty="0">
                <a:solidFill>
                  <a:srgbClr val="FFFFFF"/>
                </a:solidFill>
                <a:latin typeface="Calibri"/>
                <a:cs typeface="Calibri"/>
              </a:rPr>
              <a:t> et al., 2020 </a:t>
            </a:r>
          </a:p>
        </p:txBody>
      </p:sp>
      <p:pic>
        <p:nvPicPr>
          <p:cNvPr id="3" name="Picture 2" descr="DSC_344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197" y="1365737"/>
            <a:ext cx="3246120" cy="4876800"/>
          </a:xfrm>
          <a:prstGeom prst="rect">
            <a:avLst/>
          </a:prstGeom>
        </p:spPr>
      </p:pic>
      <p:sp>
        <p:nvSpPr>
          <p:cNvPr id="7" name="TextBox 6"/>
          <p:cNvSpPr txBox="1"/>
          <p:nvPr/>
        </p:nvSpPr>
        <p:spPr>
          <a:xfrm>
            <a:off x="676482" y="6242537"/>
            <a:ext cx="3255018" cy="338554"/>
          </a:xfrm>
          <a:prstGeom prst="rect">
            <a:avLst/>
          </a:prstGeom>
          <a:noFill/>
        </p:spPr>
        <p:txBody>
          <a:bodyPr wrap="none" rtlCol="0">
            <a:spAutoFit/>
          </a:bodyPr>
          <a:lstStyle/>
          <a:p>
            <a:r>
              <a:rPr lang="en-US" sz="1600" dirty="0">
                <a:solidFill>
                  <a:srgbClr val="FFFFFF"/>
                </a:solidFill>
                <a:latin typeface="Calibri"/>
                <a:cs typeface="Calibri"/>
              </a:rPr>
              <a:t>Source: US Breastfeeding Committee</a:t>
            </a:r>
          </a:p>
        </p:txBody>
      </p:sp>
    </p:spTree>
    <p:extLst>
      <p:ext uri="{BB962C8B-B14F-4D97-AF65-F5344CB8AC3E}">
        <p14:creationId xmlns:p14="http://schemas.microsoft.com/office/powerpoint/2010/main" val="4134464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4393" y="385592"/>
            <a:ext cx="6226257" cy="1143000"/>
          </a:xfrm>
        </p:spPr>
        <p:txBody>
          <a:bodyPr>
            <a:normAutofit/>
          </a:bodyPr>
          <a:lstStyle/>
          <a:p>
            <a:pPr algn="l"/>
            <a:r>
              <a:rPr lang="en-US" sz="3200" dirty="0"/>
              <a:t>ECOSYSTEM HOMEOSTASIS</a:t>
            </a:r>
          </a:p>
        </p:txBody>
      </p:sp>
      <p:pic>
        <p:nvPicPr>
          <p:cNvPr id="14" name="Picture 13" descr="baby breastfeed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220" y="1163718"/>
            <a:ext cx="3802130" cy="5696477"/>
          </a:xfrm>
          <a:prstGeom prst="rect">
            <a:avLst/>
          </a:prstGeom>
        </p:spPr>
      </p:pic>
      <p:pic>
        <p:nvPicPr>
          <p:cNvPr id="16" name="Picture 15" descr="Bacterial M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421620">
            <a:off x="4590631" y="4185955"/>
            <a:ext cx="753408" cy="565056"/>
          </a:xfrm>
          <a:prstGeom prst="ellipse">
            <a:avLst/>
          </a:prstGeom>
          <a:ln>
            <a:noFill/>
          </a:ln>
          <a:effectLst>
            <a:softEdge rad="112500"/>
          </a:effectLst>
        </p:spPr>
      </p:pic>
      <p:pic>
        <p:nvPicPr>
          <p:cNvPr id="17" name="Picture 16" descr="Bacterial Ma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79756">
            <a:off x="4959344" y="6121145"/>
            <a:ext cx="955997" cy="716998"/>
          </a:xfrm>
          <a:prstGeom prst="ellipse">
            <a:avLst/>
          </a:prstGeom>
          <a:ln>
            <a:noFill/>
          </a:ln>
          <a:effectLst>
            <a:softEdge rad="112500"/>
          </a:effectLst>
        </p:spPr>
      </p:pic>
      <p:sp>
        <p:nvSpPr>
          <p:cNvPr id="10" name="Circular Arrow 9"/>
          <p:cNvSpPr/>
          <p:nvPr/>
        </p:nvSpPr>
        <p:spPr>
          <a:xfrm rot="9757022" flipH="1">
            <a:off x="4290572" y="4630043"/>
            <a:ext cx="822960" cy="822960"/>
          </a:xfrm>
          <a:prstGeom prst="circularArrow">
            <a:avLst/>
          </a:prstGeom>
          <a:solidFill>
            <a:srgbClr val="008000"/>
          </a:solidFill>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11" name="Circular Arrow 10"/>
          <p:cNvSpPr/>
          <p:nvPr/>
        </p:nvSpPr>
        <p:spPr>
          <a:xfrm rot="5025250">
            <a:off x="4329055" y="4538584"/>
            <a:ext cx="1777234" cy="1587774"/>
          </a:xfrm>
          <a:prstGeom prst="circularArrow">
            <a:avLst>
              <a:gd name="adj1" fmla="val 6990"/>
              <a:gd name="adj2" fmla="val 1006574"/>
              <a:gd name="adj3" fmla="val 18358359"/>
              <a:gd name="adj4" fmla="val 11483375"/>
              <a:gd name="adj5" fmla="val 11610"/>
            </a:avLst>
          </a:prstGeom>
          <a:ln/>
        </p:spPr>
        <p:style>
          <a:lnRef idx="1">
            <a:schemeClr val="accent5"/>
          </a:lnRef>
          <a:fillRef idx="3">
            <a:schemeClr val="accent5"/>
          </a:fillRef>
          <a:effectRef idx="2">
            <a:schemeClr val="accent5"/>
          </a:effectRef>
          <a:fontRef idx="minor">
            <a:schemeClr val="lt1"/>
          </a:fontRef>
        </p:style>
        <p:txBody>
          <a:bodyPr/>
          <a:lstStyle/>
          <a:p>
            <a:endParaRPr lang="en-US"/>
          </a:p>
        </p:txBody>
      </p:sp>
      <p:sp>
        <p:nvSpPr>
          <p:cNvPr id="3" name="TextBox 2"/>
          <p:cNvSpPr txBox="1"/>
          <p:nvPr/>
        </p:nvSpPr>
        <p:spPr>
          <a:xfrm>
            <a:off x="6479738" y="1837795"/>
            <a:ext cx="2809651" cy="3182410"/>
          </a:xfrm>
          <a:prstGeom prst="rect">
            <a:avLst/>
          </a:prstGeom>
          <a:noFill/>
        </p:spPr>
        <p:txBody>
          <a:bodyPr wrap="square" lIns="0" rtlCol="0">
            <a:spAutoFit/>
          </a:bodyPr>
          <a:lstStyle/>
          <a:p>
            <a:pPr>
              <a:lnSpc>
                <a:spcPct val="120000"/>
              </a:lnSpc>
            </a:pPr>
            <a:r>
              <a:rPr lang="en-US" sz="2400" dirty="0">
                <a:solidFill>
                  <a:srgbClr val="FFFFFF"/>
                </a:solidFill>
              </a:rPr>
              <a:t>Mom’s milk shapes infant’s </a:t>
            </a:r>
            <a:r>
              <a:rPr lang="en-US" sz="2400" dirty="0" err="1">
                <a:solidFill>
                  <a:srgbClr val="FFFFFF"/>
                </a:solidFill>
              </a:rPr>
              <a:t>microbiome</a:t>
            </a:r>
            <a:endParaRPr lang="en-US" sz="2400" dirty="0">
              <a:solidFill>
                <a:srgbClr val="FFFFFF"/>
              </a:solidFill>
            </a:endParaRPr>
          </a:p>
          <a:p>
            <a:pPr marL="342900" indent="-342900">
              <a:lnSpc>
                <a:spcPct val="120000"/>
              </a:lnSpc>
              <a:buFont typeface="Arial"/>
              <a:buChar char="•"/>
            </a:pPr>
            <a:r>
              <a:rPr lang="en-US" sz="2400" dirty="0" err="1">
                <a:solidFill>
                  <a:srgbClr val="FFFFFF"/>
                </a:solidFill>
              </a:rPr>
              <a:t>Microbiota</a:t>
            </a:r>
            <a:r>
              <a:rPr lang="en-US" sz="2400" dirty="0">
                <a:solidFill>
                  <a:srgbClr val="FFFFFF"/>
                </a:solidFill>
              </a:rPr>
              <a:t> </a:t>
            </a:r>
          </a:p>
          <a:p>
            <a:pPr marL="342900" indent="-342900">
              <a:lnSpc>
                <a:spcPct val="120000"/>
              </a:lnSpc>
              <a:buFont typeface="Arial"/>
              <a:buChar char="•"/>
            </a:pPr>
            <a:r>
              <a:rPr lang="en-US" sz="2400" dirty="0">
                <a:solidFill>
                  <a:srgbClr val="FFFFFF"/>
                </a:solidFill>
              </a:rPr>
              <a:t>HMOs to nourish </a:t>
            </a:r>
            <a:r>
              <a:rPr lang="en-US" sz="2400" dirty="0" err="1">
                <a:solidFill>
                  <a:srgbClr val="FFFFFF"/>
                </a:solidFill>
              </a:rPr>
              <a:t>microbiota</a:t>
            </a:r>
            <a:endParaRPr lang="en-US" sz="2400" dirty="0">
              <a:solidFill>
                <a:srgbClr val="FFFFFF"/>
              </a:solidFill>
            </a:endParaRPr>
          </a:p>
          <a:p>
            <a:pPr marL="342900" indent="-342900">
              <a:lnSpc>
                <a:spcPct val="120000"/>
              </a:lnSpc>
              <a:buFont typeface="Arial"/>
              <a:buChar char="•"/>
            </a:pPr>
            <a:r>
              <a:rPr lang="en-US" sz="2400" dirty="0" err="1">
                <a:solidFill>
                  <a:srgbClr val="FFFFFF"/>
                </a:solidFill>
              </a:rPr>
              <a:t>sIgA</a:t>
            </a:r>
            <a:r>
              <a:rPr lang="en-US" sz="2400" dirty="0">
                <a:solidFill>
                  <a:srgbClr val="FFFFFF"/>
                </a:solidFill>
              </a:rPr>
              <a:t> to promote homeostasis</a:t>
            </a:r>
          </a:p>
        </p:txBody>
      </p:sp>
      <p:sp>
        <p:nvSpPr>
          <p:cNvPr id="4" name="TextBox 3"/>
          <p:cNvSpPr txBox="1"/>
          <p:nvPr/>
        </p:nvSpPr>
        <p:spPr>
          <a:xfrm>
            <a:off x="520700" y="1837795"/>
            <a:ext cx="1938826" cy="3416320"/>
          </a:xfrm>
          <a:prstGeom prst="rect">
            <a:avLst/>
          </a:prstGeom>
          <a:noFill/>
        </p:spPr>
        <p:txBody>
          <a:bodyPr wrap="square" rtlCol="0">
            <a:spAutoFit/>
          </a:bodyPr>
          <a:lstStyle/>
          <a:p>
            <a:pPr algn="r"/>
            <a:r>
              <a:rPr lang="en-US" sz="2400" dirty="0">
                <a:solidFill>
                  <a:srgbClr val="FFFFFF"/>
                </a:solidFill>
              </a:rPr>
              <a:t>Retrograde flow from baby to breast may contain signals that impact milk </a:t>
            </a:r>
            <a:r>
              <a:rPr lang="en-US" sz="2400" dirty="0" err="1">
                <a:solidFill>
                  <a:srgbClr val="FFFFFF"/>
                </a:solidFill>
              </a:rPr>
              <a:t>microbiome</a:t>
            </a:r>
            <a:endParaRPr lang="en-US" sz="2400" dirty="0">
              <a:solidFill>
                <a:srgbClr val="FFFFFF"/>
              </a:solidFill>
            </a:endParaRPr>
          </a:p>
          <a:p>
            <a:pPr algn="r"/>
            <a:r>
              <a:rPr lang="en-US" sz="2400" dirty="0">
                <a:solidFill>
                  <a:srgbClr val="FFFFFF"/>
                </a:solidFill>
              </a:rPr>
              <a:t> </a:t>
            </a:r>
          </a:p>
        </p:txBody>
      </p:sp>
    </p:spTree>
    <p:extLst>
      <p:ext uri="{BB962C8B-B14F-4D97-AF65-F5344CB8AC3E}">
        <p14:creationId xmlns:p14="http://schemas.microsoft.com/office/powerpoint/2010/main" val="115601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rot="15000055">
            <a:off x="1364495" y="1562845"/>
            <a:ext cx="2094440" cy="100499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Oval 10"/>
          <p:cNvSpPr/>
          <p:nvPr/>
        </p:nvSpPr>
        <p:spPr>
          <a:xfrm rot="18057247">
            <a:off x="1215274" y="1943366"/>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Oval 14"/>
          <p:cNvSpPr/>
          <p:nvPr/>
        </p:nvSpPr>
        <p:spPr>
          <a:xfrm>
            <a:off x="4552354" y="53015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Oval 21"/>
          <p:cNvSpPr/>
          <p:nvPr/>
        </p:nvSpPr>
        <p:spPr>
          <a:xfrm>
            <a:off x="4276547" y="504829"/>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Block Arc 29"/>
          <p:cNvSpPr/>
          <p:nvPr/>
        </p:nvSpPr>
        <p:spPr>
          <a:xfrm rot="11979958">
            <a:off x="2278564" y="1263573"/>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2" name="TextBox 13"/>
          <p:cNvSpPr txBox="1">
            <a:spLocks noChangeArrowheads="1"/>
          </p:cNvSpPr>
          <p:nvPr/>
        </p:nvSpPr>
        <p:spPr bwMode="auto">
          <a:xfrm>
            <a:off x="6099907" y="51495"/>
            <a:ext cx="1981200" cy="59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rPr>
              <a:t>Milk Oligosaccharide</a:t>
            </a:r>
          </a:p>
        </p:txBody>
      </p:sp>
      <p:sp>
        <p:nvSpPr>
          <p:cNvPr id="19" name="Cloud 18"/>
          <p:cNvSpPr/>
          <p:nvPr/>
        </p:nvSpPr>
        <p:spPr>
          <a:xfrm rot="10800000">
            <a:off x="-1688958" y="3539611"/>
            <a:ext cx="12214519" cy="3958423"/>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16" name="Cloud 15"/>
          <p:cNvSpPr/>
          <p:nvPr/>
        </p:nvSpPr>
        <p:spPr>
          <a:xfrm rot="10800000">
            <a:off x="-2121327" y="4438601"/>
            <a:ext cx="13322470" cy="3167514"/>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 name="TextBox 2"/>
          <p:cNvSpPr txBox="1"/>
          <p:nvPr/>
        </p:nvSpPr>
        <p:spPr>
          <a:xfrm>
            <a:off x="242511" y="5634626"/>
            <a:ext cx="5610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orbel"/>
                <a:ea typeface="+mn-ea"/>
                <a:cs typeface="+mn-cs"/>
              </a:rPr>
              <a:t>Infant GI </a:t>
            </a:r>
            <a:r>
              <a:rPr kumimoji="0" lang="en-US" sz="4000" b="0" i="0" u="none" strike="noStrike" kern="1200" cap="none" spc="0" normalizeH="0" baseline="0" noProof="0" dirty="0" err="1">
                <a:ln>
                  <a:noFill/>
                </a:ln>
                <a:solidFill>
                  <a:prstClr val="black"/>
                </a:solidFill>
                <a:effectLst/>
                <a:uLnTx/>
                <a:uFillTx/>
                <a:latin typeface="Corbel"/>
                <a:ea typeface="+mn-ea"/>
                <a:cs typeface="+mn-cs"/>
              </a:rPr>
              <a:t>Microbiome</a:t>
            </a:r>
            <a:endParaRPr kumimoji="0" lang="en-US" sz="4000" b="0" i="0" u="none" strike="noStrike" kern="1200" cap="none" spc="0" normalizeH="0" baseline="0" noProof="0" dirty="0">
              <a:ln>
                <a:noFill/>
              </a:ln>
              <a:solidFill>
                <a:prstClr val="black"/>
              </a:solidFill>
              <a:effectLst/>
              <a:uLnTx/>
              <a:uFillTx/>
              <a:latin typeface="Corbel"/>
              <a:ea typeface="+mn-ea"/>
              <a:cs typeface="+mn-cs"/>
            </a:endParaRPr>
          </a:p>
        </p:txBody>
      </p:sp>
      <p:sp>
        <p:nvSpPr>
          <p:cNvPr id="21" name="Oval 20"/>
          <p:cNvSpPr/>
          <p:nvPr/>
        </p:nvSpPr>
        <p:spPr>
          <a:xfrm>
            <a:off x="2466435" y="1768782"/>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Oval 22"/>
          <p:cNvSpPr/>
          <p:nvPr/>
        </p:nvSpPr>
        <p:spPr>
          <a:xfrm>
            <a:off x="2761548" y="1834505"/>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Hexagon 24"/>
          <p:cNvSpPr/>
          <p:nvPr/>
        </p:nvSpPr>
        <p:spPr>
          <a:xfrm>
            <a:off x="4610391" y="1412979"/>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Hexagon 26"/>
          <p:cNvSpPr/>
          <p:nvPr/>
        </p:nvSpPr>
        <p:spPr>
          <a:xfrm>
            <a:off x="4122514" y="1412979"/>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Hexagon 27"/>
          <p:cNvSpPr/>
          <p:nvPr/>
        </p:nvSpPr>
        <p:spPr>
          <a:xfrm>
            <a:off x="4942790" y="1057176"/>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TextBox 28"/>
          <p:cNvSpPr txBox="1"/>
          <p:nvPr/>
        </p:nvSpPr>
        <p:spPr>
          <a:xfrm>
            <a:off x="3624599" y="220777"/>
            <a:ext cx="22281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Human milk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 oligosaccharide</a:t>
            </a:r>
          </a:p>
        </p:txBody>
      </p:sp>
      <p:pic>
        <p:nvPicPr>
          <p:cNvPr id="18" name="Picture 17"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814940">
            <a:off x="6118212" y="504047"/>
            <a:ext cx="2446832" cy="1715069"/>
          </a:xfrm>
          <a:prstGeom prst="rect">
            <a:avLst/>
          </a:prstGeom>
        </p:spPr>
      </p:pic>
      <p:sp>
        <p:nvSpPr>
          <p:cNvPr id="2" name="TextBox 1"/>
          <p:cNvSpPr txBox="1"/>
          <p:nvPr/>
        </p:nvSpPr>
        <p:spPr>
          <a:xfrm>
            <a:off x="6437994" y="3799910"/>
            <a:ext cx="251129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a:ea typeface="+mn-ea"/>
                <a:cs typeface="+mn-cs"/>
              </a:rPr>
              <a:t>mucus, surface receptors</a:t>
            </a:r>
          </a:p>
        </p:txBody>
      </p:sp>
      <p:sp>
        <p:nvSpPr>
          <p:cNvPr id="4" name="TextBox 3"/>
          <p:cNvSpPr txBox="1"/>
          <p:nvPr/>
        </p:nvSpPr>
        <p:spPr>
          <a:xfrm>
            <a:off x="6437994" y="2962201"/>
            <a:ext cx="288521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orbel"/>
                <a:ea typeface="+mn-ea"/>
                <a:cs typeface="+mn-cs"/>
              </a:rPr>
              <a:t>Abiotic factors</a:t>
            </a:r>
            <a:r>
              <a:rPr kumimoji="0" lang="en-US" sz="2400" b="0" i="0" u="none" strike="noStrike" kern="1200" cap="none" spc="0" normalizeH="0" baseline="0" noProof="0" dirty="0">
                <a:ln>
                  <a:noFill/>
                </a:ln>
                <a:solidFill>
                  <a:prstClr val="white"/>
                </a:solidFill>
                <a:effectLst/>
                <a:uLnTx/>
                <a:uFillTx/>
                <a:latin typeface="Corbel"/>
                <a:ea typeface="+mn-ea"/>
                <a:cs typeface="+mn-cs"/>
              </a:rPr>
              <a:t>: pH, flow, osmolality</a:t>
            </a:r>
          </a:p>
        </p:txBody>
      </p:sp>
      <p:sp>
        <p:nvSpPr>
          <p:cNvPr id="31" name="Oval 30"/>
          <p:cNvSpPr/>
          <p:nvPr/>
        </p:nvSpPr>
        <p:spPr>
          <a:xfrm rot="1452190">
            <a:off x="538809" y="79037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3" name="Oval 32"/>
          <p:cNvSpPr/>
          <p:nvPr/>
        </p:nvSpPr>
        <p:spPr>
          <a:xfrm flipH="1" flipV="1">
            <a:off x="1151426" y="131201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4" name="Oval 33"/>
          <p:cNvSpPr/>
          <p:nvPr/>
        </p:nvSpPr>
        <p:spPr>
          <a:xfrm flipH="1" flipV="1">
            <a:off x="1397972" y="1422752"/>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5" name="Rectangle 34"/>
          <p:cNvSpPr/>
          <p:nvPr/>
        </p:nvSpPr>
        <p:spPr>
          <a:xfrm rot="3384813">
            <a:off x="997665" y="1058906"/>
            <a:ext cx="399241" cy="75229"/>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6" name="Rectangle 35"/>
          <p:cNvSpPr/>
          <p:nvPr/>
        </p:nvSpPr>
        <p:spPr>
          <a:xfrm rot="21432025">
            <a:off x="1406446" y="1241337"/>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37" name="Straight Connector 36"/>
          <p:cNvCxnSpPr/>
          <p:nvPr/>
        </p:nvCxnSpPr>
        <p:spPr>
          <a:xfrm>
            <a:off x="1094013" y="1723672"/>
            <a:ext cx="245037" cy="45110"/>
          </a:xfrm>
          <a:prstGeom prst="line">
            <a:avLst/>
          </a:prstGeom>
          <a:ln w="38100" cmpd="sng">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352839" y="2703700"/>
            <a:ext cx="98621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orbel"/>
                <a:ea typeface="+mn-ea"/>
                <a:cs typeface="+mn-cs"/>
              </a:rPr>
              <a:t>E. coli</a:t>
            </a:r>
          </a:p>
        </p:txBody>
      </p:sp>
      <p:sp>
        <p:nvSpPr>
          <p:cNvPr id="7" name="TextBox 6"/>
          <p:cNvSpPr txBox="1"/>
          <p:nvPr/>
        </p:nvSpPr>
        <p:spPr>
          <a:xfrm>
            <a:off x="0" y="3405934"/>
            <a:ext cx="1859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orbel"/>
                <a:ea typeface="+mn-ea"/>
                <a:cs typeface="+mn-cs"/>
              </a:rPr>
              <a:t>Biotic factors</a:t>
            </a:r>
          </a:p>
        </p:txBody>
      </p:sp>
      <p:sp>
        <p:nvSpPr>
          <p:cNvPr id="38" name="TextBox 37"/>
          <p:cNvSpPr txBox="1"/>
          <p:nvPr/>
        </p:nvSpPr>
        <p:spPr>
          <a:xfrm>
            <a:off x="2281373" y="2390271"/>
            <a:ext cx="25982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orbel"/>
                <a:ea typeface="+mn-ea"/>
                <a:cs typeface="+mn-cs"/>
              </a:rPr>
              <a:t>Keystone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orbel"/>
                <a:ea typeface="+mn-ea"/>
                <a:cs typeface="+mn-cs"/>
              </a:rPr>
              <a:t>Bifidobacterium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r>
              <a:rPr kumimoji="0" lang="en-US" sz="1800" b="0" i="1" u="none" strike="noStrike" kern="1200" cap="none" spc="0" normalizeH="0" baseline="0" noProof="0" dirty="0" err="1">
                <a:ln>
                  <a:noFill/>
                </a:ln>
                <a:solidFill>
                  <a:prstClr val="white"/>
                </a:solidFill>
                <a:effectLst/>
                <a:uLnTx/>
                <a:uFillTx/>
                <a:latin typeface="Corbel"/>
                <a:ea typeface="+mn-ea"/>
                <a:cs typeface="+mn-cs"/>
              </a:rPr>
              <a:t>longum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subs. </a:t>
            </a:r>
            <a:r>
              <a:rPr kumimoji="0" lang="en-US" sz="1800" b="0" i="1" u="none" strike="noStrike" kern="1200" cap="none" spc="0" normalizeH="0" baseline="0" noProof="0" dirty="0" err="1">
                <a:ln>
                  <a:noFill/>
                </a:ln>
                <a:solidFill>
                  <a:prstClr val="white"/>
                </a:solidFill>
                <a:effectLst/>
                <a:uLnTx/>
                <a:uFillTx/>
                <a:latin typeface="Corbel"/>
                <a:ea typeface="+mn-ea"/>
                <a:cs typeface="+mn-cs"/>
              </a:rPr>
              <a:t>infantis</a:t>
            </a:r>
            <a:endParaRPr kumimoji="0" lang="en-US" sz="1800" b="0" i="1" u="none" strike="noStrike" kern="1200" cap="none" spc="0" normalizeH="0" baseline="0" noProof="0" dirty="0">
              <a:ln>
                <a:noFill/>
              </a:ln>
              <a:solidFill>
                <a:prstClr val="white"/>
              </a:solidFill>
              <a:effectLst/>
              <a:uLnTx/>
              <a:uFillTx/>
              <a:latin typeface="Corbel"/>
              <a:ea typeface="+mn-ea"/>
              <a:cs typeface="+mn-cs"/>
            </a:endParaRPr>
          </a:p>
        </p:txBody>
      </p:sp>
      <p:sp>
        <p:nvSpPr>
          <p:cNvPr id="39" name="TextBox 38"/>
          <p:cNvSpPr txBox="1"/>
          <p:nvPr/>
        </p:nvSpPr>
        <p:spPr>
          <a:xfrm>
            <a:off x="5983361" y="1548174"/>
            <a:ext cx="173637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Human milk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orbel"/>
                <a:ea typeface="+mn-ea"/>
                <a:cs typeface="+mn-cs"/>
              </a:rPr>
              <a:t>sIgA</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060583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rot="15000055">
            <a:off x="1364495" y="1562845"/>
            <a:ext cx="2094440" cy="100499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Oval 10"/>
          <p:cNvSpPr/>
          <p:nvPr/>
        </p:nvSpPr>
        <p:spPr>
          <a:xfrm rot="18057247">
            <a:off x="1215274" y="1943366"/>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Oval 14"/>
          <p:cNvSpPr/>
          <p:nvPr/>
        </p:nvSpPr>
        <p:spPr>
          <a:xfrm>
            <a:off x="4552354" y="53015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Oval 21"/>
          <p:cNvSpPr/>
          <p:nvPr/>
        </p:nvSpPr>
        <p:spPr>
          <a:xfrm>
            <a:off x="4276547" y="504829"/>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Block Arc 29"/>
          <p:cNvSpPr/>
          <p:nvPr/>
        </p:nvSpPr>
        <p:spPr>
          <a:xfrm rot="11979958">
            <a:off x="2278564" y="1263573"/>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2" name="TextBox 13"/>
          <p:cNvSpPr txBox="1">
            <a:spLocks noChangeArrowheads="1"/>
          </p:cNvSpPr>
          <p:nvPr/>
        </p:nvSpPr>
        <p:spPr bwMode="auto">
          <a:xfrm>
            <a:off x="6099907" y="51495"/>
            <a:ext cx="1981200" cy="59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rPr>
              <a:t>Milk Oligosaccharide</a:t>
            </a:r>
          </a:p>
        </p:txBody>
      </p:sp>
      <p:sp>
        <p:nvSpPr>
          <p:cNvPr id="19" name="Cloud 18"/>
          <p:cNvSpPr/>
          <p:nvPr/>
        </p:nvSpPr>
        <p:spPr>
          <a:xfrm rot="10800000">
            <a:off x="-1688958" y="3539611"/>
            <a:ext cx="12214519" cy="3958423"/>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16" name="Cloud 15"/>
          <p:cNvSpPr/>
          <p:nvPr/>
        </p:nvSpPr>
        <p:spPr>
          <a:xfrm rot="10800000">
            <a:off x="-2121327" y="4438601"/>
            <a:ext cx="13322470" cy="3167514"/>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 name="TextBox 2"/>
          <p:cNvSpPr txBox="1"/>
          <p:nvPr/>
        </p:nvSpPr>
        <p:spPr>
          <a:xfrm>
            <a:off x="242511" y="5634626"/>
            <a:ext cx="56102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orbel"/>
                <a:ea typeface="+mn-ea"/>
                <a:cs typeface="+mn-cs"/>
              </a:rPr>
              <a:t>Infant GI </a:t>
            </a:r>
            <a:r>
              <a:rPr kumimoji="0" lang="en-US" sz="4000" b="0" i="0" u="none" strike="noStrike" kern="1200" cap="none" spc="0" normalizeH="0" baseline="0" noProof="0" dirty="0" err="1">
                <a:ln>
                  <a:noFill/>
                </a:ln>
                <a:solidFill>
                  <a:prstClr val="black"/>
                </a:solidFill>
                <a:effectLst/>
                <a:uLnTx/>
                <a:uFillTx/>
                <a:latin typeface="Corbel"/>
                <a:ea typeface="+mn-ea"/>
                <a:cs typeface="+mn-cs"/>
              </a:rPr>
              <a:t>Microbiome</a:t>
            </a:r>
            <a:endParaRPr kumimoji="0" lang="en-US" sz="4000" b="0" i="0" u="none" strike="noStrike" kern="1200" cap="none" spc="0" normalizeH="0" baseline="0" noProof="0" dirty="0">
              <a:ln>
                <a:noFill/>
              </a:ln>
              <a:solidFill>
                <a:prstClr val="black"/>
              </a:solidFill>
              <a:effectLst/>
              <a:uLnTx/>
              <a:uFillTx/>
              <a:latin typeface="Corbel"/>
              <a:ea typeface="+mn-ea"/>
              <a:cs typeface="+mn-cs"/>
            </a:endParaRPr>
          </a:p>
        </p:txBody>
      </p:sp>
      <p:sp>
        <p:nvSpPr>
          <p:cNvPr id="21" name="Oval 20"/>
          <p:cNvSpPr/>
          <p:nvPr/>
        </p:nvSpPr>
        <p:spPr>
          <a:xfrm>
            <a:off x="2466435" y="1768782"/>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Oval 22"/>
          <p:cNvSpPr/>
          <p:nvPr/>
        </p:nvSpPr>
        <p:spPr>
          <a:xfrm>
            <a:off x="2761548" y="1834505"/>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Hexagon 24"/>
          <p:cNvSpPr/>
          <p:nvPr/>
        </p:nvSpPr>
        <p:spPr>
          <a:xfrm>
            <a:off x="4610391" y="1412979"/>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Hexagon 26"/>
          <p:cNvSpPr/>
          <p:nvPr/>
        </p:nvSpPr>
        <p:spPr>
          <a:xfrm>
            <a:off x="4122514" y="1412979"/>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Hexagon 27"/>
          <p:cNvSpPr/>
          <p:nvPr/>
        </p:nvSpPr>
        <p:spPr>
          <a:xfrm>
            <a:off x="4942790" y="1057176"/>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TextBox 28"/>
          <p:cNvSpPr txBox="1"/>
          <p:nvPr/>
        </p:nvSpPr>
        <p:spPr>
          <a:xfrm>
            <a:off x="3624599" y="220777"/>
            <a:ext cx="22281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Human milk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 oligosaccharide</a:t>
            </a:r>
          </a:p>
        </p:txBody>
      </p:sp>
      <p:pic>
        <p:nvPicPr>
          <p:cNvPr id="18" name="Picture 17"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814940">
            <a:off x="6118212" y="504047"/>
            <a:ext cx="2446832" cy="1715069"/>
          </a:xfrm>
          <a:prstGeom prst="rect">
            <a:avLst/>
          </a:prstGeom>
        </p:spPr>
      </p:pic>
      <p:sp>
        <p:nvSpPr>
          <p:cNvPr id="26" name="TextBox 25"/>
          <p:cNvSpPr txBox="1"/>
          <p:nvPr/>
        </p:nvSpPr>
        <p:spPr>
          <a:xfrm>
            <a:off x="5983361" y="1548174"/>
            <a:ext cx="173637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orbel"/>
                <a:ea typeface="+mn-ea"/>
                <a:cs typeface="+mn-cs"/>
              </a:rPr>
              <a:t>Human milk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orbel"/>
                <a:ea typeface="+mn-ea"/>
                <a:cs typeface="+mn-cs"/>
              </a:rPr>
              <a:t>sIgA</a:t>
            </a:r>
            <a:endParaRPr kumimoji="0" lang="en-US" sz="24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extBox 1"/>
          <p:cNvSpPr txBox="1"/>
          <p:nvPr/>
        </p:nvSpPr>
        <p:spPr>
          <a:xfrm>
            <a:off x="6437994" y="3799910"/>
            <a:ext cx="251129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a:ea typeface="+mn-ea"/>
                <a:cs typeface="+mn-cs"/>
              </a:rPr>
              <a:t>mucus, surface receptors</a:t>
            </a:r>
          </a:p>
        </p:txBody>
      </p:sp>
      <p:sp>
        <p:nvSpPr>
          <p:cNvPr id="4" name="TextBox 3"/>
          <p:cNvSpPr txBox="1"/>
          <p:nvPr/>
        </p:nvSpPr>
        <p:spPr>
          <a:xfrm>
            <a:off x="6437994" y="2962201"/>
            <a:ext cx="288521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orbel"/>
                <a:ea typeface="+mn-ea"/>
                <a:cs typeface="+mn-cs"/>
              </a:rPr>
              <a:t>Abiotic factors</a:t>
            </a:r>
            <a:r>
              <a:rPr kumimoji="0" lang="en-US" sz="2400" b="0" i="0" u="none" strike="noStrike" kern="1200" cap="none" spc="0" normalizeH="0" baseline="0" noProof="0" dirty="0">
                <a:ln>
                  <a:noFill/>
                </a:ln>
                <a:solidFill>
                  <a:prstClr val="white"/>
                </a:solidFill>
                <a:effectLst/>
                <a:uLnTx/>
                <a:uFillTx/>
                <a:latin typeface="Corbel"/>
                <a:ea typeface="+mn-ea"/>
                <a:cs typeface="+mn-cs"/>
              </a:rPr>
              <a:t>: pH, flow, osmolality</a:t>
            </a:r>
          </a:p>
        </p:txBody>
      </p:sp>
      <p:sp>
        <p:nvSpPr>
          <p:cNvPr id="31" name="Oval 30"/>
          <p:cNvSpPr/>
          <p:nvPr/>
        </p:nvSpPr>
        <p:spPr>
          <a:xfrm rot="1452190">
            <a:off x="538809" y="79037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3" name="Oval 32"/>
          <p:cNvSpPr/>
          <p:nvPr/>
        </p:nvSpPr>
        <p:spPr>
          <a:xfrm flipH="1" flipV="1">
            <a:off x="1151426" y="131201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4" name="Oval 33"/>
          <p:cNvSpPr/>
          <p:nvPr/>
        </p:nvSpPr>
        <p:spPr>
          <a:xfrm flipH="1" flipV="1">
            <a:off x="1397972" y="1422752"/>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5" name="Rectangle 34"/>
          <p:cNvSpPr/>
          <p:nvPr/>
        </p:nvSpPr>
        <p:spPr>
          <a:xfrm rot="3384813">
            <a:off x="997665" y="1058906"/>
            <a:ext cx="399241" cy="75229"/>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6" name="Rectangle 35"/>
          <p:cNvSpPr/>
          <p:nvPr/>
        </p:nvSpPr>
        <p:spPr>
          <a:xfrm rot="21432025">
            <a:off x="1406446" y="1241337"/>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37" name="Straight Connector 36"/>
          <p:cNvCxnSpPr/>
          <p:nvPr/>
        </p:nvCxnSpPr>
        <p:spPr>
          <a:xfrm>
            <a:off x="1094013" y="1723672"/>
            <a:ext cx="245037" cy="45110"/>
          </a:xfrm>
          <a:prstGeom prst="line">
            <a:avLst/>
          </a:prstGeom>
          <a:ln w="38100" cmpd="sng">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352839" y="2703700"/>
            <a:ext cx="98621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orbel"/>
                <a:ea typeface="+mn-ea"/>
                <a:cs typeface="+mn-cs"/>
              </a:rPr>
              <a:t>E. coli</a:t>
            </a:r>
          </a:p>
        </p:txBody>
      </p:sp>
      <p:sp>
        <p:nvSpPr>
          <p:cNvPr id="7" name="TextBox 6"/>
          <p:cNvSpPr txBox="1"/>
          <p:nvPr/>
        </p:nvSpPr>
        <p:spPr>
          <a:xfrm>
            <a:off x="0" y="3405934"/>
            <a:ext cx="18595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Corbel"/>
                <a:ea typeface="+mn-ea"/>
                <a:cs typeface="+mn-cs"/>
              </a:rPr>
              <a:t>Biotic factors</a:t>
            </a:r>
          </a:p>
        </p:txBody>
      </p:sp>
      <p:sp>
        <p:nvSpPr>
          <p:cNvPr id="38" name="TextBox 37"/>
          <p:cNvSpPr txBox="1"/>
          <p:nvPr/>
        </p:nvSpPr>
        <p:spPr>
          <a:xfrm>
            <a:off x="2281373" y="2390271"/>
            <a:ext cx="25982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orbel"/>
                <a:ea typeface="+mn-ea"/>
                <a:cs typeface="+mn-cs"/>
              </a:rPr>
              <a:t>Keystone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orbel"/>
                <a:ea typeface="+mn-ea"/>
                <a:cs typeface="+mn-cs"/>
              </a:rPr>
              <a:t>Bifidobacterium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r>
              <a:rPr kumimoji="0" lang="en-US" sz="1800" b="0" i="1" u="none" strike="noStrike" kern="1200" cap="none" spc="0" normalizeH="0" baseline="0" noProof="0" dirty="0" err="1">
                <a:ln>
                  <a:noFill/>
                </a:ln>
                <a:solidFill>
                  <a:prstClr val="white"/>
                </a:solidFill>
                <a:effectLst/>
                <a:uLnTx/>
                <a:uFillTx/>
                <a:latin typeface="Corbel"/>
                <a:ea typeface="+mn-ea"/>
                <a:cs typeface="+mn-cs"/>
              </a:rPr>
              <a:t>longum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subs. </a:t>
            </a:r>
            <a:r>
              <a:rPr kumimoji="0" lang="en-US" sz="1800" b="0" i="1" u="none" strike="noStrike" kern="1200" cap="none" spc="0" normalizeH="0" baseline="0" noProof="0" dirty="0" err="1">
                <a:ln>
                  <a:noFill/>
                </a:ln>
                <a:solidFill>
                  <a:prstClr val="white"/>
                </a:solidFill>
                <a:effectLst/>
                <a:uLnTx/>
                <a:uFillTx/>
                <a:latin typeface="Corbel"/>
                <a:ea typeface="+mn-ea"/>
                <a:cs typeface="+mn-cs"/>
              </a:rPr>
              <a:t>infantis</a:t>
            </a:r>
            <a:endParaRPr kumimoji="0" lang="en-US" sz="1800" b="0" i="1" u="none" strike="noStrike" kern="1200" cap="none" spc="0" normalizeH="0" baseline="0" noProof="0" dirty="0">
              <a:ln>
                <a:noFill/>
              </a:ln>
              <a:solidFill>
                <a:prstClr val="white"/>
              </a:solidFill>
              <a:effectLst/>
              <a:uLnTx/>
              <a:uFillTx/>
              <a:latin typeface="Corbel"/>
              <a:ea typeface="+mn-ea"/>
              <a:cs typeface="+mn-cs"/>
            </a:endParaRPr>
          </a:p>
        </p:txBody>
      </p:sp>
      <p:sp>
        <p:nvSpPr>
          <p:cNvPr id="39" name="Donut 38"/>
          <p:cNvSpPr/>
          <p:nvPr/>
        </p:nvSpPr>
        <p:spPr>
          <a:xfrm>
            <a:off x="1512425" y="-2545"/>
            <a:ext cx="7652457" cy="5244414"/>
          </a:xfrm>
          <a:prstGeom prst="donut">
            <a:avLst>
              <a:gd name="adj" fmla="val 1107"/>
            </a:avLst>
          </a:prstGeom>
          <a:ln/>
        </p:spPr>
        <p:style>
          <a:lnRef idx="1">
            <a:schemeClr val="accent4"/>
          </a:lnRef>
          <a:fillRef idx="3">
            <a:schemeClr val="accent4"/>
          </a:fillRef>
          <a:effectRef idx="2">
            <a:schemeClr val="accent4"/>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5" name="TextBox 4"/>
          <p:cNvSpPr txBox="1"/>
          <p:nvPr/>
        </p:nvSpPr>
        <p:spPr>
          <a:xfrm>
            <a:off x="3624599" y="3527522"/>
            <a:ext cx="2654542" cy="132343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90"/>
                </a:solidFill>
                <a:effectLst/>
                <a:uLnTx/>
                <a:uFillTx/>
                <a:latin typeface="Corbel"/>
                <a:ea typeface="+mn-ea"/>
                <a:cs typeface="+mn-cs"/>
              </a:rPr>
              <a:t>Use Community Ecology Theory to Study Human Milk as a Biological System </a:t>
            </a:r>
          </a:p>
        </p:txBody>
      </p:sp>
    </p:spTree>
    <p:extLst>
      <p:ext uri="{BB962C8B-B14F-4D97-AF65-F5344CB8AC3E}">
        <p14:creationId xmlns:p14="http://schemas.microsoft.com/office/powerpoint/2010/main" val="380490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B605F-A0C9-DECA-1B87-EB9F752F903A}"/>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0ABE744-56DE-13E0-5C3A-0DA7E19CC265}"/>
              </a:ext>
            </a:extLst>
          </p:cNvPr>
          <p:cNvSpPr>
            <a:spLocks noGrp="1"/>
          </p:cNvSpPr>
          <p:nvPr>
            <p:ph idx="1"/>
          </p:nvPr>
        </p:nvSpPr>
        <p:spPr/>
        <p:txBody>
          <a:bodyPr>
            <a:normAutofit/>
          </a:bodyPr>
          <a:lstStyle/>
          <a:p>
            <a:pPr marL="342900" indent="-342900">
              <a:lnSpc>
                <a:spcPct val="150000"/>
              </a:lnSpc>
              <a:spcBef>
                <a:spcPts val="0"/>
              </a:spcBef>
              <a:buFont typeface="+mj-lt"/>
              <a:buAutoNum type="arabi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Identify at least one human milk prebiotic that shapes the infant microbiome</a:t>
            </a:r>
          </a:p>
          <a:p>
            <a:pPr marL="342900" marR="0" lvl="0" indent="-342900">
              <a:lnSpc>
                <a:spcPct val="150000"/>
              </a:lnSpc>
              <a:spcBef>
                <a:spcPts val="0"/>
              </a:spcBef>
              <a:spcAft>
                <a:spcPts val="0"/>
              </a:spcAft>
              <a:buFont typeface="+mj-lt"/>
              <a:buAutoNum type="arabi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List two human milk bioactive factors that are retained after pasteurization</a:t>
            </a:r>
          </a:p>
          <a:p>
            <a:pPr marL="342900" marR="0" lvl="0" indent="-342900">
              <a:lnSpc>
                <a:spcPct val="150000"/>
              </a:lnSpc>
              <a:spcBef>
                <a:spcPts val="0"/>
              </a:spcBef>
              <a:spcAft>
                <a:spcPts val="0"/>
              </a:spcAft>
              <a:buFont typeface="+mj-lt"/>
              <a:buAutoNum type="arabicPeriod"/>
            </a:pPr>
            <a:r>
              <a:rPr lang="en-US" kern="100" dirty="0">
                <a:effectLst/>
                <a:latin typeface="Calibri" panose="020F0502020204030204" pitchFamily="34" charset="0"/>
                <a:ea typeface="Calibri" panose="020F0502020204030204" pitchFamily="34" charset="0"/>
                <a:cs typeface="Times New Roman" panose="02020603050405020304" pitchFamily="18" charset="0"/>
              </a:rPr>
              <a:t>List two indications for donor milk use in the immediate postpartum period </a:t>
            </a:r>
          </a:p>
          <a:p>
            <a:pPr marL="0" marR="0" indent="0">
              <a:spcBef>
                <a:spcPts val="0"/>
              </a:spcBef>
              <a:spcAft>
                <a:spcPts val="0"/>
              </a:spcAft>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3669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p:cNvSpPr/>
          <p:nvPr/>
        </p:nvSpPr>
        <p:spPr>
          <a:xfrm>
            <a:off x="4552354" y="53015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22" name="Oval 21"/>
          <p:cNvSpPr/>
          <p:nvPr/>
        </p:nvSpPr>
        <p:spPr>
          <a:xfrm>
            <a:off x="4276547" y="504829"/>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32" name="TextBox 13"/>
          <p:cNvSpPr txBox="1">
            <a:spLocks noChangeArrowheads="1"/>
          </p:cNvSpPr>
          <p:nvPr/>
        </p:nvSpPr>
        <p:spPr bwMode="auto">
          <a:xfrm>
            <a:off x="6099907" y="51495"/>
            <a:ext cx="1981200" cy="59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32" tIns="45619" rIns="91232" bIns="456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prstClr val="black"/>
                </a:solidFill>
              </a:rPr>
              <a:t>Milk Oligosaccharide</a:t>
            </a:r>
          </a:p>
        </p:txBody>
      </p:sp>
      <p:sp>
        <p:nvSpPr>
          <p:cNvPr id="19" name="Cloud 18"/>
          <p:cNvSpPr/>
          <p:nvPr/>
        </p:nvSpPr>
        <p:spPr>
          <a:xfrm rot="10800000">
            <a:off x="-1688958" y="3539611"/>
            <a:ext cx="12214519" cy="3958423"/>
          </a:xfrm>
          <a:prstGeom prst="cloud">
            <a:avLst/>
          </a:prstGeom>
          <a:ln/>
        </p:spPr>
        <p:style>
          <a:lnRef idx="1">
            <a:schemeClr val="accent4"/>
          </a:lnRef>
          <a:fillRef idx="2">
            <a:schemeClr val="accent4"/>
          </a:fillRef>
          <a:effectRef idx="1">
            <a:schemeClr val="accent4"/>
          </a:effectRef>
          <a:fontRef idx="minor">
            <a:schemeClr val="dk1"/>
          </a:fontRef>
        </p:style>
        <p:txBody>
          <a:bodyPr/>
          <a:lstStyle/>
          <a:p>
            <a:endParaRPr lang="en-US">
              <a:solidFill>
                <a:prstClr val="black"/>
              </a:solidFill>
              <a:latin typeface="Corbel"/>
            </a:endParaRPr>
          </a:p>
        </p:txBody>
      </p:sp>
      <p:sp>
        <p:nvSpPr>
          <p:cNvPr id="16" name="Cloud 15"/>
          <p:cNvSpPr/>
          <p:nvPr/>
        </p:nvSpPr>
        <p:spPr>
          <a:xfrm rot="10800000">
            <a:off x="-2121327" y="4438601"/>
            <a:ext cx="13322470" cy="3167514"/>
          </a:xfrm>
          <a:prstGeom prst="cloud">
            <a:avLst/>
          </a:prstGeom>
          <a:ln/>
        </p:spPr>
        <p:style>
          <a:lnRef idx="1">
            <a:schemeClr val="accent4"/>
          </a:lnRef>
          <a:fillRef idx="2">
            <a:schemeClr val="accent4"/>
          </a:fillRef>
          <a:effectRef idx="1">
            <a:schemeClr val="accent4"/>
          </a:effectRef>
          <a:fontRef idx="minor">
            <a:schemeClr val="dk1"/>
          </a:fontRef>
        </p:style>
        <p:txBody>
          <a:bodyPr/>
          <a:lstStyle/>
          <a:p>
            <a:endParaRPr lang="en-US" dirty="0">
              <a:solidFill>
                <a:prstClr val="black"/>
              </a:solidFill>
              <a:latin typeface="Corbel"/>
            </a:endParaRPr>
          </a:p>
        </p:txBody>
      </p:sp>
      <p:sp>
        <p:nvSpPr>
          <p:cNvPr id="20" name="Hexagon 19"/>
          <p:cNvSpPr/>
          <p:nvPr/>
        </p:nvSpPr>
        <p:spPr>
          <a:xfrm rot="1734292">
            <a:off x="1627705" y="2003260"/>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26" name="Hexagon 25"/>
          <p:cNvSpPr/>
          <p:nvPr/>
        </p:nvSpPr>
        <p:spPr>
          <a:xfrm>
            <a:off x="6944867" y="2610964"/>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31" name="Hexagon 30"/>
          <p:cNvSpPr/>
          <p:nvPr/>
        </p:nvSpPr>
        <p:spPr>
          <a:xfrm rot="2408667">
            <a:off x="2078006" y="1895140"/>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33" name="Hexagon 32"/>
          <p:cNvSpPr/>
          <p:nvPr/>
        </p:nvSpPr>
        <p:spPr>
          <a:xfrm>
            <a:off x="7266691" y="2255161"/>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24" name="Oval 23"/>
          <p:cNvSpPr/>
          <p:nvPr/>
        </p:nvSpPr>
        <p:spPr>
          <a:xfrm rot="15000055">
            <a:off x="883979" y="3264395"/>
            <a:ext cx="2094440" cy="100499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11" name="Oval 10"/>
          <p:cNvSpPr/>
          <p:nvPr/>
        </p:nvSpPr>
        <p:spPr>
          <a:xfrm rot="18057247">
            <a:off x="643437" y="3744456"/>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4" name="Hexagon 33"/>
          <p:cNvSpPr/>
          <p:nvPr/>
        </p:nvSpPr>
        <p:spPr>
          <a:xfrm>
            <a:off x="6456990" y="2610964"/>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endParaRPr lang="en-US">
              <a:solidFill>
                <a:prstClr val="white"/>
              </a:solidFill>
              <a:latin typeface="Corbel"/>
            </a:endParaRPr>
          </a:p>
        </p:txBody>
      </p:sp>
      <p:sp>
        <p:nvSpPr>
          <p:cNvPr id="23" name="Oval 22"/>
          <p:cNvSpPr/>
          <p:nvPr/>
        </p:nvSpPr>
        <p:spPr>
          <a:xfrm>
            <a:off x="2174914" y="3514077"/>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21" name="Oval 20"/>
          <p:cNvSpPr/>
          <p:nvPr/>
        </p:nvSpPr>
        <p:spPr>
          <a:xfrm>
            <a:off x="1897115" y="3455017"/>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30" name="Block Arc 29"/>
          <p:cNvSpPr/>
          <p:nvPr/>
        </p:nvSpPr>
        <p:spPr>
          <a:xfrm rot="11979958">
            <a:off x="1750370" y="2946160"/>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29" name="Oval 28"/>
          <p:cNvSpPr/>
          <p:nvPr/>
        </p:nvSpPr>
        <p:spPr>
          <a:xfrm rot="12097162">
            <a:off x="4110870" y="3198762"/>
            <a:ext cx="2094440" cy="100499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5" name="Oval 34"/>
          <p:cNvSpPr/>
          <p:nvPr/>
        </p:nvSpPr>
        <p:spPr>
          <a:xfrm rot="3994676">
            <a:off x="4169314" y="3320459"/>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6" name="Oval 35"/>
          <p:cNvSpPr/>
          <p:nvPr/>
        </p:nvSpPr>
        <p:spPr>
          <a:xfrm>
            <a:off x="6316778" y="3566741"/>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7" name="Oval 36"/>
          <p:cNvSpPr/>
          <p:nvPr/>
        </p:nvSpPr>
        <p:spPr>
          <a:xfrm rot="7496356">
            <a:off x="6939715" y="3143029"/>
            <a:ext cx="2094440" cy="100499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8" name="Oval 37"/>
          <p:cNvSpPr/>
          <p:nvPr/>
        </p:nvSpPr>
        <p:spPr>
          <a:xfrm rot="15371132">
            <a:off x="2781848" y="4358019"/>
            <a:ext cx="2094440" cy="100499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9" name="Oval 38"/>
          <p:cNvSpPr/>
          <p:nvPr/>
        </p:nvSpPr>
        <p:spPr>
          <a:xfrm rot="12088543">
            <a:off x="2380631" y="4820882"/>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0" name="Oval 39"/>
          <p:cNvSpPr/>
          <p:nvPr/>
        </p:nvSpPr>
        <p:spPr>
          <a:xfrm>
            <a:off x="3288340" y="4860517"/>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1" name="Oval 40"/>
          <p:cNvSpPr/>
          <p:nvPr/>
        </p:nvSpPr>
        <p:spPr>
          <a:xfrm>
            <a:off x="3504242" y="4660331"/>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2" name="Oval 41"/>
          <p:cNvSpPr/>
          <p:nvPr/>
        </p:nvSpPr>
        <p:spPr>
          <a:xfrm>
            <a:off x="4984149" y="3408164"/>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3" name="Oval 42"/>
          <p:cNvSpPr/>
          <p:nvPr/>
        </p:nvSpPr>
        <p:spPr>
          <a:xfrm>
            <a:off x="5307005" y="3160604"/>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4" name="Oval 43"/>
          <p:cNvSpPr/>
          <p:nvPr/>
        </p:nvSpPr>
        <p:spPr>
          <a:xfrm>
            <a:off x="8135464" y="3520740"/>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5" name="Oval 44"/>
          <p:cNvSpPr/>
          <p:nvPr/>
        </p:nvSpPr>
        <p:spPr>
          <a:xfrm>
            <a:off x="8259126" y="385552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6" name="Block Arc 45"/>
          <p:cNvSpPr/>
          <p:nvPr/>
        </p:nvSpPr>
        <p:spPr>
          <a:xfrm rot="7840216">
            <a:off x="4806284" y="2858986"/>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7" name="Block Arc 46"/>
          <p:cNvSpPr/>
          <p:nvPr/>
        </p:nvSpPr>
        <p:spPr>
          <a:xfrm rot="15304963">
            <a:off x="7880072" y="3214744"/>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8" name="Block Arc 47"/>
          <p:cNvSpPr/>
          <p:nvPr/>
        </p:nvSpPr>
        <p:spPr>
          <a:xfrm rot="7712821">
            <a:off x="2939205" y="4232179"/>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9" name="Oval 48"/>
          <p:cNvSpPr/>
          <p:nvPr/>
        </p:nvSpPr>
        <p:spPr>
          <a:xfrm rot="1452190">
            <a:off x="538809" y="79037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algn="ctr"/>
            <a:endParaRPr lang="en-US" dirty="0">
              <a:solidFill>
                <a:prstClr val="white"/>
              </a:solidFill>
              <a:latin typeface="Corbel"/>
            </a:endParaRPr>
          </a:p>
        </p:txBody>
      </p:sp>
      <p:sp>
        <p:nvSpPr>
          <p:cNvPr id="50" name="Rectangle 49"/>
          <p:cNvSpPr/>
          <p:nvPr/>
        </p:nvSpPr>
        <p:spPr>
          <a:xfrm rot="21432025">
            <a:off x="1406446" y="1241337"/>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1" name="Oval 50"/>
          <p:cNvSpPr/>
          <p:nvPr/>
        </p:nvSpPr>
        <p:spPr>
          <a:xfrm flipH="1" flipV="1">
            <a:off x="1397972" y="141297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cxnSp>
        <p:nvCxnSpPr>
          <p:cNvPr id="52" name="Straight Connector 51"/>
          <p:cNvCxnSpPr/>
          <p:nvPr/>
        </p:nvCxnSpPr>
        <p:spPr>
          <a:xfrm>
            <a:off x="1094013" y="1723672"/>
            <a:ext cx="245037" cy="45110"/>
          </a:xfrm>
          <a:prstGeom prst="line">
            <a:avLst/>
          </a:prstGeom>
          <a:ln w="38100" cmpd="sng">
            <a:solidFill>
              <a:schemeClr val="accent4"/>
            </a:solidFill>
          </a:ln>
        </p:spPr>
        <p:style>
          <a:lnRef idx="1">
            <a:schemeClr val="accent3"/>
          </a:lnRef>
          <a:fillRef idx="0">
            <a:schemeClr val="accent3"/>
          </a:fillRef>
          <a:effectRef idx="0">
            <a:schemeClr val="accent3"/>
          </a:effectRef>
          <a:fontRef idx="minor">
            <a:schemeClr val="tx1"/>
          </a:fontRef>
        </p:style>
      </p:cxnSp>
      <p:sp>
        <p:nvSpPr>
          <p:cNvPr id="53" name="Rectangle 52"/>
          <p:cNvSpPr/>
          <p:nvPr/>
        </p:nvSpPr>
        <p:spPr>
          <a:xfrm rot="3384813">
            <a:off x="997665" y="1058906"/>
            <a:ext cx="399241" cy="75229"/>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4" name="Oval 53"/>
          <p:cNvSpPr/>
          <p:nvPr/>
        </p:nvSpPr>
        <p:spPr>
          <a:xfrm flipH="1" flipV="1">
            <a:off x="1151426" y="131201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5" name="Oval 54"/>
          <p:cNvSpPr/>
          <p:nvPr/>
        </p:nvSpPr>
        <p:spPr>
          <a:xfrm flipH="1" flipV="1">
            <a:off x="1397972" y="1422752"/>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6" name="TextBox 55"/>
          <p:cNvSpPr txBox="1"/>
          <p:nvPr/>
        </p:nvSpPr>
        <p:spPr>
          <a:xfrm>
            <a:off x="2066012" y="908469"/>
            <a:ext cx="2918137"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dirty="0">
                <a:solidFill>
                  <a:prstClr val="black"/>
                </a:solidFill>
                <a:latin typeface="Corbel"/>
              </a:rPr>
              <a:t>Neutralization</a:t>
            </a:r>
          </a:p>
        </p:txBody>
      </p:sp>
      <p:sp>
        <p:nvSpPr>
          <p:cNvPr id="25" name="Hexagon 24"/>
          <p:cNvSpPr/>
          <p:nvPr/>
        </p:nvSpPr>
        <p:spPr>
          <a:xfrm rot="2258812">
            <a:off x="787162" y="2433062"/>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27" name="Hexagon 26"/>
          <p:cNvSpPr/>
          <p:nvPr/>
        </p:nvSpPr>
        <p:spPr>
          <a:xfrm rot="1612561">
            <a:off x="398637" y="2164102"/>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endParaRPr lang="en-US">
              <a:solidFill>
                <a:prstClr val="white"/>
              </a:solidFill>
              <a:latin typeface="Corbel"/>
            </a:endParaRPr>
          </a:p>
        </p:txBody>
      </p:sp>
      <p:sp>
        <p:nvSpPr>
          <p:cNvPr id="18" name="Hexagon 17"/>
          <p:cNvSpPr/>
          <p:nvPr/>
        </p:nvSpPr>
        <p:spPr>
          <a:xfrm rot="1681890">
            <a:off x="1206416" y="1803882"/>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endParaRPr lang="en-US">
              <a:solidFill>
                <a:prstClr val="white"/>
              </a:solidFill>
              <a:latin typeface="Corbel"/>
            </a:endParaRPr>
          </a:p>
        </p:txBody>
      </p:sp>
      <p:sp>
        <p:nvSpPr>
          <p:cNvPr id="28" name="Hexagon 27"/>
          <p:cNvSpPr/>
          <p:nvPr/>
        </p:nvSpPr>
        <p:spPr>
          <a:xfrm rot="1514179">
            <a:off x="1243679" y="2305888"/>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endParaRPr lang="en-US">
              <a:solidFill>
                <a:prstClr val="white"/>
              </a:solidFill>
              <a:latin typeface="Corbel"/>
            </a:endParaRPr>
          </a:p>
        </p:txBody>
      </p:sp>
      <p:sp>
        <p:nvSpPr>
          <p:cNvPr id="57" name="TextBox 56"/>
          <p:cNvSpPr txBox="1"/>
          <p:nvPr/>
        </p:nvSpPr>
        <p:spPr>
          <a:xfrm>
            <a:off x="3832463" y="5517891"/>
            <a:ext cx="4426663" cy="646331"/>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600" dirty="0">
                <a:solidFill>
                  <a:prstClr val="black"/>
                </a:solidFill>
                <a:latin typeface="Corbel"/>
              </a:rPr>
              <a:t>Competitive Exclusion</a:t>
            </a:r>
          </a:p>
        </p:txBody>
      </p:sp>
    </p:spTree>
    <p:extLst>
      <p:ext uri="{BB962C8B-B14F-4D97-AF65-F5344CB8AC3E}">
        <p14:creationId xmlns:p14="http://schemas.microsoft.com/office/powerpoint/2010/main" val="4282566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2370647" y="661600"/>
            <a:ext cx="6477765" cy="2123658"/>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defTabSz="457200"/>
            <a:r>
              <a:rPr lang="en-US" sz="2200" dirty="0">
                <a:solidFill>
                  <a:prstClr val="black"/>
                </a:solidFill>
                <a:latin typeface="Corbel"/>
              </a:rPr>
              <a:t>Pathogenic bacteria</a:t>
            </a:r>
          </a:p>
          <a:p>
            <a:pPr marL="285750" indent="-285750" defTabSz="457200">
              <a:buFont typeface="Arial"/>
              <a:buChar char="•"/>
            </a:pPr>
            <a:r>
              <a:rPr lang="en-US" sz="2200" dirty="0">
                <a:solidFill>
                  <a:prstClr val="black"/>
                </a:solidFill>
                <a:latin typeface="Corbel"/>
              </a:rPr>
              <a:t>Immune exclusion via agglutination &amp; enchaining</a:t>
            </a:r>
          </a:p>
          <a:p>
            <a:pPr marL="800100" lvl="1" indent="-342900" defTabSz="457200">
              <a:buFont typeface="Arial"/>
              <a:buChar char="•"/>
            </a:pPr>
            <a:r>
              <a:rPr lang="en-US" sz="2200" dirty="0">
                <a:solidFill>
                  <a:prstClr val="black"/>
                </a:solidFill>
                <a:latin typeface="Corbel"/>
              </a:rPr>
              <a:t>Prevent attachment via neutralization</a:t>
            </a:r>
          </a:p>
          <a:p>
            <a:pPr marL="800100" lvl="1" indent="-342900" defTabSz="457200">
              <a:buFont typeface="Arial"/>
              <a:buChar char="•"/>
            </a:pPr>
            <a:r>
              <a:rPr lang="en-US" sz="2200" dirty="0">
                <a:solidFill>
                  <a:prstClr val="black"/>
                </a:solidFill>
                <a:latin typeface="Corbel"/>
              </a:rPr>
              <a:t>Clearance- physical removal from gut</a:t>
            </a:r>
          </a:p>
          <a:p>
            <a:pPr marL="800100" lvl="1" indent="-342900" defTabSz="457200">
              <a:buFont typeface="Arial"/>
              <a:buChar char="•"/>
            </a:pPr>
            <a:r>
              <a:rPr lang="en-US" sz="2200" dirty="0">
                <a:solidFill>
                  <a:prstClr val="black"/>
                </a:solidFill>
                <a:latin typeface="Corbel"/>
              </a:rPr>
              <a:t>Enchaining may prevent horizontal gene transfer</a:t>
            </a:r>
          </a:p>
        </p:txBody>
      </p:sp>
      <p:sp>
        <p:nvSpPr>
          <p:cNvPr id="15" name="Oval 14"/>
          <p:cNvSpPr/>
          <p:nvPr/>
        </p:nvSpPr>
        <p:spPr>
          <a:xfrm>
            <a:off x="4552354" y="53015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22" name="Oval 21"/>
          <p:cNvSpPr/>
          <p:nvPr/>
        </p:nvSpPr>
        <p:spPr>
          <a:xfrm>
            <a:off x="4276547" y="504829"/>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32" name="TextBox 13"/>
          <p:cNvSpPr txBox="1">
            <a:spLocks noChangeArrowheads="1"/>
          </p:cNvSpPr>
          <p:nvPr/>
        </p:nvSpPr>
        <p:spPr bwMode="auto">
          <a:xfrm>
            <a:off x="6099907" y="51495"/>
            <a:ext cx="1981200" cy="594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32" tIns="45619" rIns="91232" bIns="456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solidFill>
                  <a:prstClr val="black"/>
                </a:solidFill>
              </a:rPr>
              <a:t>Milk Oligosaccharide</a:t>
            </a:r>
          </a:p>
        </p:txBody>
      </p:sp>
      <p:sp>
        <p:nvSpPr>
          <p:cNvPr id="19" name="Cloud 18"/>
          <p:cNvSpPr/>
          <p:nvPr/>
        </p:nvSpPr>
        <p:spPr>
          <a:xfrm rot="10800000">
            <a:off x="-1688958" y="3539611"/>
            <a:ext cx="12214519" cy="3958423"/>
          </a:xfrm>
          <a:prstGeom prst="cloud">
            <a:avLst/>
          </a:prstGeom>
          <a:ln/>
        </p:spPr>
        <p:style>
          <a:lnRef idx="1">
            <a:schemeClr val="accent4"/>
          </a:lnRef>
          <a:fillRef idx="2">
            <a:schemeClr val="accent4"/>
          </a:fillRef>
          <a:effectRef idx="1">
            <a:schemeClr val="accent4"/>
          </a:effectRef>
          <a:fontRef idx="minor">
            <a:schemeClr val="dk1"/>
          </a:fontRef>
        </p:style>
        <p:txBody>
          <a:bodyPr/>
          <a:lstStyle/>
          <a:p>
            <a:endParaRPr lang="en-US">
              <a:solidFill>
                <a:prstClr val="black"/>
              </a:solidFill>
              <a:latin typeface="Corbel"/>
            </a:endParaRPr>
          </a:p>
        </p:txBody>
      </p:sp>
      <p:sp>
        <p:nvSpPr>
          <p:cNvPr id="16" name="Cloud 15"/>
          <p:cNvSpPr/>
          <p:nvPr/>
        </p:nvSpPr>
        <p:spPr>
          <a:xfrm rot="10800000">
            <a:off x="-2121327" y="4438601"/>
            <a:ext cx="13322470" cy="3167514"/>
          </a:xfrm>
          <a:prstGeom prst="cloud">
            <a:avLst/>
          </a:prstGeom>
          <a:ln/>
        </p:spPr>
        <p:style>
          <a:lnRef idx="1">
            <a:schemeClr val="accent4"/>
          </a:lnRef>
          <a:fillRef idx="2">
            <a:schemeClr val="accent4"/>
          </a:fillRef>
          <a:effectRef idx="1">
            <a:schemeClr val="accent4"/>
          </a:effectRef>
          <a:fontRef idx="minor">
            <a:schemeClr val="dk1"/>
          </a:fontRef>
        </p:style>
        <p:txBody>
          <a:bodyPr/>
          <a:lstStyle/>
          <a:p>
            <a:endParaRPr lang="en-US" dirty="0">
              <a:solidFill>
                <a:prstClr val="black"/>
              </a:solidFill>
              <a:latin typeface="Corbel"/>
            </a:endParaRPr>
          </a:p>
        </p:txBody>
      </p:sp>
      <p:sp>
        <p:nvSpPr>
          <p:cNvPr id="31" name="Oval 30"/>
          <p:cNvSpPr/>
          <p:nvPr/>
        </p:nvSpPr>
        <p:spPr>
          <a:xfrm rot="1452190">
            <a:off x="538809" y="79037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algn="ctr"/>
            <a:endParaRPr lang="en-US" dirty="0">
              <a:solidFill>
                <a:prstClr val="white"/>
              </a:solidFill>
              <a:latin typeface="Corbel"/>
            </a:endParaRPr>
          </a:p>
        </p:txBody>
      </p:sp>
      <p:sp>
        <p:nvSpPr>
          <p:cNvPr id="33" name="Oval 32"/>
          <p:cNvSpPr/>
          <p:nvPr/>
        </p:nvSpPr>
        <p:spPr>
          <a:xfrm flipH="1" flipV="1">
            <a:off x="1151426" y="131201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4" name="Oval 33"/>
          <p:cNvSpPr/>
          <p:nvPr/>
        </p:nvSpPr>
        <p:spPr>
          <a:xfrm flipH="1" flipV="1">
            <a:off x="1397972" y="1422752"/>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5" name="Rectangle 34"/>
          <p:cNvSpPr/>
          <p:nvPr/>
        </p:nvSpPr>
        <p:spPr>
          <a:xfrm rot="21012058">
            <a:off x="948775" y="1203365"/>
            <a:ext cx="399241" cy="75229"/>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36" name="Rectangle 35"/>
          <p:cNvSpPr/>
          <p:nvPr/>
        </p:nvSpPr>
        <p:spPr>
          <a:xfrm rot="3705651">
            <a:off x="1390182" y="1382011"/>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1" name="Oval 40"/>
          <p:cNvSpPr/>
          <p:nvPr/>
        </p:nvSpPr>
        <p:spPr>
          <a:xfrm rot="7496356">
            <a:off x="6939715" y="3143029"/>
            <a:ext cx="2094440" cy="100499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2" name="Oval 41"/>
          <p:cNvSpPr/>
          <p:nvPr/>
        </p:nvSpPr>
        <p:spPr>
          <a:xfrm>
            <a:off x="6316778" y="3566741"/>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43" name="Oval 42"/>
          <p:cNvSpPr/>
          <p:nvPr/>
        </p:nvSpPr>
        <p:spPr>
          <a:xfrm>
            <a:off x="8084313" y="3453967"/>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sp>
        <p:nvSpPr>
          <p:cNvPr id="44" name="Oval 43"/>
          <p:cNvSpPr/>
          <p:nvPr/>
        </p:nvSpPr>
        <p:spPr>
          <a:xfrm>
            <a:off x="8146144" y="3715176"/>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endParaRPr lang="en-US">
              <a:solidFill>
                <a:prstClr val="white"/>
              </a:solidFill>
              <a:latin typeface="Corbel"/>
            </a:endParaRPr>
          </a:p>
        </p:txBody>
      </p:sp>
      <p:pic>
        <p:nvPicPr>
          <p:cNvPr id="39" name="Picture 38"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a:off x="7270543" y="3986970"/>
            <a:ext cx="1873457" cy="1313171"/>
          </a:xfrm>
          <a:prstGeom prst="rect">
            <a:avLst/>
          </a:prstGeom>
        </p:spPr>
      </p:pic>
      <p:pic>
        <p:nvPicPr>
          <p:cNvPr id="38" name="Picture 37"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5240698">
            <a:off x="5485804" y="3638414"/>
            <a:ext cx="1661948" cy="1164917"/>
          </a:xfrm>
          <a:prstGeom prst="rect">
            <a:avLst/>
          </a:prstGeom>
        </p:spPr>
      </p:pic>
      <p:sp>
        <p:nvSpPr>
          <p:cNvPr id="10" name="TextBox 9"/>
          <p:cNvSpPr txBox="1"/>
          <p:nvPr/>
        </p:nvSpPr>
        <p:spPr>
          <a:xfrm>
            <a:off x="195328" y="6488668"/>
            <a:ext cx="8455297" cy="369332"/>
          </a:xfrm>
          <a:prstGeom prst="rect">
            <a:avLst/>
          </a:prstGeom>
          <a:noFill/>
        </p:spPr>
        <p:txBody>
          <a:bodyPr wrap="none" rtlCol="0">
            <a:spAutoFit/>
          </a:bodyPr>
          <a:lstStyle/>
          <a:p>
            <a:pPr defTabSz="457200"/>
            <a:r>
              <a:rPr lang="en-US" dirty="0" err="1">
                <a:solidFill>
                  <a:srgbClr val="000000"/>
                </a:solidFill>
                <a:latin typeface="Corbel"/>
              </a:rPr>
              <a:t>Gopalakrishna</a:t>
            </a:r>
            <a:r>
              <a:rPr lang="en-US" dirty="0">
                <a:solidFill>
                  <a:srgbClr val="000000"/>
                </a:solidFill>
                <a:latin typeface="Corbel"/>
              </a:rPr>
              <a:t> et al., 2019; </a:t>
            </a:r>
            <a:r>
              <a:rPr lang="en-US" dirty="0" err="1">
                <a:solidFill>
                  <a:srgbClr val="000000"/>
                </a:solidFill>
                <a:latin typeface="Corbel"/>
              </a:rPr>
              <a:t>Hoces</a:t>
            </a:r>
            <a:r>
              <a:rPr lang="en-US" dirty="0">
                <a:solidFill>
                  <a:srgbClr val="000000"/>
                </a:solidFill>
                <a:latin typeface="Corbel"/>
              </a:rPr>
              <a:t> et al., 2020; </a:t>
            </a:r>
            <a:r>
              <a:rPr lang="en-US" dirty="0" err="1">
                <a:solidFill>
                  <a:srgbClr val="000000"/>
                </a:solidFill>
                <a:latin typeface="Corbel"/>
              </a:rPr>
              <a:t>Rogier</a:t>
            </a:r>
            <a:r>
              <a:rPr lang="en-US" dirty="0">
                <a:solidFill>
                  <a:srgbClr val="000000"/>
                </a:solidFill>
                <a:latin typeface="Corbel"/>
              </a:rPr>
              <a:t> et al., </a:t>
            </a:r>
            <a:r>
              <a:rPr lang="en-US" dirty="0">
                <a:solidFill>
                  <a:srgbClr val="000000"/>
                </a:solidFill>
              </a:rPr>
              <a:t>2014; </a:t>
            </a:r>
            <a:r>
              <a:rPr lang="en-US" dirty="0" err="1">
                <a:solidFill>
                  <a:srgbClr val="000000"/>
                </a:solidFill>
              </a:rPr>
              <a:t>Smilowitz</a:t>
            </a:r>
            <a:r>
              <a:rPr lang="en-US" dirty="0">
                <a:solidFill>
                  <a:srgbClr val="000000"/>
                </a:solidFill>
              </a:rPr>
              <a:t> et al., 2018 </a:t>
            </a:r>
            <a:r>
              <a:rPr lang="en-US" dirty="0">
                <a:solidFill>
                  <a:srgbClr val="000000"/>
                </a:solidFill>
                <a:latin typeface="Corbel"/>
              </a:rPr>
              <a:t> </a:t>
            </a:r>
          </a:p>
        </p:txBody>
      </p:sp>
      <p:pic>
        <p:nvPicPr>
          <p:cNvPr id="29" name="Picture 28"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8127055">
            <a:off x="41332" y="655512"/>
            <a:ext cx="1467832" cy="1028854"/>
          </a:xfrm>
          <a:prstGeom prst="rect">
            <a:avLst/>
          </a:prstGeom>
        </p:spPr>
      </p:pic>
      <p:sp>
        <p:nvSpPr>
          <p:cNvPr id="48" name="Oval 47"/>
          <p:cNvSpPr/>
          <p:nvPr/>
        </p:nvSpPr>
        <p:spPr>
          <a:xfrm rot="1452190">
            <a:off x="117386" y="225988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algn="ctr"/>
            <a:endParaRPr lang="en-US" dirty="0">
              <a:solidFill>
                <a:prstClr val="white"/>
              </a:solidFill>
              <a:latin typeface="Corbel"/>
            </a:endParaRPr>
          </a:p>
        </p:txBody>
      </p:sp>
      <p:sp>
        <p:nvSpPr>
          <p:cNvPr id="49" name="Oval 48"/>
          <p:cNvSpPr/>
          <p:nvPr/>
        </p:nvSpPr>
        <p:spPr>
          <a:xfrm flipH="1" flipV="1">
            <a:off x="924242" y="2837840"/>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0" name="Oval 49"/>
          <p:cNvSpPr/>
          <p:nvPr/>
        </p:nvSpPr>
        <p:spPr>
          <a:xfrm flipH="1" flipV="1">
            <a:off x="686772" y="2757535"/>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1" name="Rectangle 50"/>
          <p:cNvSpPr/>
          <p:nvPr/>
        </p:nvSpPr>
        <p:spPr>
          <a:xfrm rot="3532585">
            <a:off x="914375" y="2801931"/>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2" name="Rectangle 51"/>
          <p:cNvSpPr/>
          <p:nvPr/>
        </p:nvSpPr>
        <p:spPr>
          <a:xfrm rot="21185457">
            <a:off x="529739" y="2635199"/>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sp>
        <p:nvSpPr>
          <p:cNvPr id="53" name="Oval 52"/>
          <p:cNvSpPr/>
          <p:nvPr/>
        </p:nvSpPr>
        <p:spPr>
          <a:xfrm rot="12369242" flipH="1" flipV="1">
            <a:off x="580118" y="3034001"/>
            <a:ext cx="298485" cy="212048"/>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pic>
        <p:nvPicPr>
          <p:cNvPr id="40" name="Picture 39"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7841177">
            <a:off x="863982" y="1628306"/>
            <a:ext cx="1467832" cy="1028854"/>
          </a:xfrm>
          <a:prstGeom prst="rect">
            <a:avLst/>
          </a:prstGeom>
        </p:spPr>
      </p:pic>
      <p:sp>
        <p:nvSpPr>
          <p:cNvPr id="54" name="Oval 53"/>
          <p:cNvSpPr/>
          <p:nvPr/>
        </p:nvSpPr>
        <p:spPr>
          <a:xfrm rot="12369242" flipH="1" flipV="1">
            <a:off x="1074757" y="1567529"/>
            <a:ext cx="298485" cy="212048"/>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pic>
        <p:nvPicPr>
          <p:cNvPr id="30" name="Picture 29"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8127055">
            <a:off x="211368" y="3387427"/>
            <a:ext cx="1467832" cy="1028854"/>
          </a:xfrm>
          <a:prstGeom prst="rect">
            <a:avLst/>
          </a:prstGeom>
        </p:spPr>
      </p:pic>
      <p:pic>
        <p:nvPicPr>
          <p:cNvPr id="47" name="Picture 46"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7355333">
            <a:off x="-411217" y="2175546"/>
            <a:ext cx="1467832" cy="1028854"/>
          </a:xfrm>
          <a:prstGeom prst="rect">
            <a:avLst/>
          </a:prstGeom>
        </p:spPr>
      </p:pic>
      <p:sp>
        <p:nvSpPr>
          <p:cNvPr id="46" name="Chord 45"/>
          <p:cNvSpPr/>
          <p:nvPr/>
        </p:nvSpPr>
        <p:spPr>
          <a:xfrm rot="21423428">
            <a:off x="7668462" y="3530738"/>
            <a:ext cx="401173" cy="457200"/>
          </a:xfrm>
          <a:prstGeom prst="chord">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algn="ctr"/>
            <a:endParaRPr lang="en-US">
              <a:solidFill>
                <a:prstClr val="white"/>
              </a:solidFill>
              <a:latin typeface="Corbel"/>
            </a:endParaRPr>
          </a:p>
        </p:txBody>
      </p:sp>
      <p:pic>
        <p:nvPicPr>
          <p:cNvPr id="37" name="Picture 36"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060092">
            <a:off x="6618632" y="2573234"/>
            <a:ext cx="1467832" cy="1028854"/>
          </a:xfrm>
          <a:prstGeom prst="rect">
            <a:avLst/>
          </a:prstGeom>
        </p:spPr>
      </p:pic>
      <p:cxnSp>
        <p:nvCxnSpPr>
          <p:cNvPr id="55" name="Curved Connector 54"/>
          <p:cNvCxnSpPr/>
          <p:nvPr/>
        </p:nvCxnSpPr>
        <p:spPr>
          <a:xfrm rot="5400000">
            <a:off x="7188246" y="3163233"/>
            <a:ext cx="651717" cy="394488"/>
          </a:xfrm>
          <a:prstGeom prst="curvedConnector3">
            <a:avLst>
              <a:gd name="adj1" fmla="val 50000"/>
            </a:avLst>
          </a:prstGeom>
          <a:ln w="76200" cmpd="sng"/>
        </p:spPr>
        <p:style>
          <a:lnRef idx="3">
            <a:schemeClr val="accent6"/>
          </a:lnRef>
          <a:fillRef idx="0">
            <a:schemeClr val="accent6"/>
          </a:fillRef>
          <a:effectRef idx="2">
            <a:schemeClr val="accent6"/>
          </a:effectRef>
          <a:fontRef idx="minor">
            <a:schemeClr val="tx1"/>
          </a:fontRef>
        </p:style>
      </p:cxnSp>
      <p:sp>
        <p:nvSpPr>
          <p:cNvPr id="56" name="TextBox 55"/>
          <p:cNvSpPr txBox="1"/>
          <p:nvPr/>
        </p:nvSpPr>
        <p:spPr>
          <a:xfrm>
            <a:off x="3391926" y="5307253"/>
            <a:ext cx="5456487" cy="1107996"/>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457200"/>
            <a:r>
              <a:rPr lang="en-US" sz="2200" dirty="0" err="1">
                <a:solidFill>
                  <a:prstClr val="black"/>
                </a:solidFill>
                <a:latin typeface="Corbel"/>
              </a:rPr>
              <a:t>Probacteria</a:t>
            </a:r>
            <a:endParaRPr lang="en-US" sz="2200" dirty="0">
              <a:solidFill>
                <a:prstClr val="black"/>
              </a:solidFill>
              <a:latin typeface="Corbel"/>
            </a:endParaRPr>
          </a:p>
          <a:p>
            <a:pPr marL="342900" indent="-342900" defTabSz="457200">
              <a:buFont typeface="Arial"/>
              <a:buChar char="•"/>
            </a:pPr>
            <a:r>
              <a:rPr lang="en-US" sz="2200" dirty="0" err="1">
                <a:solidFill>
                  <a:prstClr val="black"/>
                </a:solidFill>
                <a:latin typeface="Corbel"/>
              </a:rPr>
              <a:t>sIgA</a:t>
            </a:r>
            <a:r>
              <a:rPr lang="en-US" sz="2200" dirty="0">
                <a:solidFill>
                  <a:prstClr val="black"/>
                </a:solidFill>
                <a:latin typeface="Corbel"/>
              </a:rPr>
              <a:t> carbohydrate motifs as carbon source</a:t>
            </a:r>
          </a:p>
          <a:p>
            <a:pPr marL="342900" indent="-342900" defTabSz="457200">
              <a:buFont typeface="Arial"/>
              <a:buChar char="•"/>
            </a:pPr>
            <a:r>
              <a:rPr lang="en-US" sz="2200" dirty="0">
                <a:solidFill>
                  <a:prstClr val="black"/>
                </a:solidFill>
                <a:latin typeface="Corbel"/>
              </a:rPr>
              <a:t>Promote adhesion</a:t>
            </a:r>
          </a:p>
        </p:txBody>
      </p:sp>
      <p:sp>
        <p:nvSpPr>
          <p:cNvPr id="57" name="TextBox 56"/>
          <p:cNvSpPr txBox="1"/>
          <p:nvPr/>
        </p:nvSpPr>
        <p:spPr>
          <a:xfrm>
            <a:off x="94028" y="109713"/>
            <a:ext cx="8971818" cy="523220"/>
          </a:xfrm>
          <a:prstGeom prst="rect">
            <a:avLst/>
          </a:prstGeom>
          <a:noFill/>
        </p:spPr>
        <p:txBody>
          <a:bodyPr wrap="square" rtlCol="0">
            <a:spAutoFit/>
          </a:bodyPr>
          <a:lstStyle/>
          <a:p>
            <a:pPr algn="ctr"/>
            <a:r>
              <a:rPr lang="en-US" sz="2800" dirty="0" err="1">
                <a:solidFill>
                  <a:srgbClr val="EEC609"/>
                </a:solidFill>
                <a:latin typeface="Corbel"/>
              </a:rPr>
              <a:t>sIgA</a:t>
            </a:r>
            <a:r>
              <a:rPr lang="en-US" sz="2800" dirty="0">
                <a:solidFill>
                  <a:srgbClr val="EEC609"/>
                </a:solidFill>
                <a:latin typeface="Corbel"/>
              </a:rPr>
              <a:t> promotes </a:t>
            </a:r>
            <a:r>
              <a:rPr lang="en-US" sz="2800" dirty="0" err="1">
                <a:solidFill>
                  <a:srgbClr val="EEC609"/>
                </a:solidFill>
                <a:latin typeface="Corbel"/>
              </a:rPr>
              <a:t>microbiome</a:t>
            </a:r>
            <a:r>
              <a:rPr lang="en-US" sz="2800" dirty="0">
                <a:solidFill>
                  <a:srgbClr val="EEC609"/>
                </a:solidFill>
                <a:latin typeface="Corbel"/>
              </a:rPr>
              <a:t> homeostasis</a:t>
            </a:r>
          </a:p>
        </p:txBody>
      </p:sp>
    </p:spTree>
    <p:extLst>
      <p:ext uri="{BB962C8B-B14F-4D97-AF65-F5344CB8AC3E}">
        <p14:creationId xmlns:p14="http://schemas.microsoft.com/office/powerpoint/2010/main" val="1621637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rot="15000055">
            <a:off x="1364495" y="1562845"/>
            <a:ext cx="2094440" cy="100499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Oval 10"/>
          <p:cNvSpPr/>
          <p:nvPr/>
        </p:nvSpPr>
        <p:spPr>
          <a:xfrm rot="18057247">
            <a:off x="1215274" y="1943366"/>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Oval 14"/>
          <p:cNvSpPr/>
          <p:nvPr/>
        </p:nvSpPr>
        <p:spPr>
          <a:xfrm>
            <a:off x="4552354" y="53015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Oval 21"/>
          <p:cNvSpPr/>
          <p:nvPr/>
        </p:nvSpPr>
        <p:spPr>
          <a:xfrm>
            <a:off x="4276547" y="504829"/>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Block Arc 29"/>
          <p:cNvSpPr/>
          <p:nvPr/>
        </p:nvSpPr>
        <p:spPr>
          <a:xfrm rot="11979958">
            <a:off x="2278564" y="1263573"/>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2" name="TextBox 13"/>
          <p:cNvSpPr txBox="1">
            <a:spLocks noChangeArrowheads="1"/>
          </p:cNvSpPr>
          <p:nvPr/>
        </p:nvSpPr>
        <p:spPr bwMode="auto">
          <a:xfrm>
            <a:off x="6099907" y="51495"/>
            <a:ext cx="1981200" cy="59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rPr>
              <a:t>Milk Oligosaccharide</a:t>
            </a:r>
          </a:p>
        </p:txBody>
      </p:sp>
      <p:sp>
        <p:nvSpPr>
          <p:cNvPr id="19" name="Cloud 18"/>
          <p:cNvSpPr/>
          <p:nvPr/>
        </p:nvSpPr>
        <p:spPr>
          <a:xfrm rot="10800000">
            <a:off x="-1688958" y="3539611"/>
            <a:ext cx="12214519" cy="3958423"/>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16" name="Cloud 15"/>
          <p:cNvSpPr/>
          <p:nvPr/>
        </p:nvSpPr>
        <p:spPr>
          <a:xfrm rot="10800000">
            <a:off x="-2121327" y="4438601"/>
            <a:ext cx="13322470" cy="3167514"/>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 name="TextBox 2"/>
          <p:cNvSpPr txBox="1"/>
          <p:nvPr/>
        </p:nvSpPr>
        <p:spPr>
          <a:xfrm>
            <a:off x="94028" y="109713"/>
            <a:ext cx="36475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Infant GI </a:t>
            </a:r>
            <a:r>
              <a:rPr kumimoji="0" lang="en-US" sz="2800" b="0" i="0" u="none" strike="noStrike" kern="1200" cap="none" spc="0" normalizeH="0" baseline="0" noProof="0" dirty="0" err="1">
                <a:ln>
                  <a:noFill/>
                </a:ln>
                <a:solidFill>
                  <a:prstClr val="white"/>
                </a:solidFill>
                <a:effectLst/>
                <a:uLnTx/>
                <a:uFillTx/>
                <a:latin typeface="Corbel"/>
                <a:ea typeface="+mn-ea"/>
                <a:cs typeface="+mn-cs"/>
              </a:rPr>
              <a:t>Microbiome</a:t>
            </a:r>
            <a:endParaRPr kumimoji="0" lang="en-US" sz="2800" b="0" i="0" u="none" strike="noStrike" kern="1200" cap="none" spc="0" normalizeH="0" baseline="0" noProof="0" dirty="0">
              <a:ln>
                <a:noFill/>
              </a:ln>
              <a:solidFill>
                <a:prstClr val="white"/>
              </a:solidFill>
              <a:effectLst/>
              <a:uLnTx/>
              <a:uFillTx/>
              <a:latin typeface="Corbel"/>
              <a:ea typeface="+mn-ea"/>
              <a:cs typeface="+mn-cs"/>
            </a:endParaRPr>
          </a:p>
        </p:txBody>
      </p:sp>
      <p:sp>
        <p:nvSpPr>
          <p:cNvPr id="21" name="Oval 20"/>
          <p:cNvSpPr/>
          <p:nvPr/>
        </p:nvSpPr>
        <p:spPr>
          <a:xfrm>
            <a:off x="2466435" y="1768782"/>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Oval 22"/>
          <p:cNvSpPr/>
          <p:nvPr/>
        </p:nvSpPr>
        <p:spPr>
          <a:xfrm>
            <a:off x="2761548" y="1834505"/>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Hexagon 24"/>
          <p:cNvSpPr/>
          <p:nvPr/>
        </p:nvSpPr>
        <p:spPr>
          <a:xfrm>
            <a:off x="4610391" y="1412979"/>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Hexagon 26"/>
          <p:cNvSpPr/>
          <p:nvPr/>
        </p:nvSpPr>
        <p:spPr>
          <a:xfrm>
            <a:off x="4122514" y="1412979"/>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Hexagon 27"/>
          <p:cNvSpPr/>
          <p:nvPr/>
        </p:nvSpPr>
        <p:spPr>
          <a:xfrm>
            <a:off x="4942790" y="1057176"/>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TextBox 28"/>
          <p:cNvSpPr txBox="1"/>
          <p:nvPr/>
        </p:nvSpPr>
        <p:spPr>
          <a:xfrm>
            <a:off x="3909196" y="1732840"/>
            <a:ext cx="17173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Human milk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 oligosaccharide</a:t>
            </a:r>
          </a:p>
        </p:txBody>
      </p:sp>
      <p:pic>
        <p:nvPicPr>
          <p:cNvPr id="18" name="Picture 17"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814940">
            <a:off x="6431753" y="1829437"/>
            <a:ext cx="2446832" cy="1715069"/>
          </a:xfrm>
          <a:prstGeom prst="rect">
            <a:avLst/>
          </a:prstGeom>
        </p:spPr>
      </p:pic>
      <p:sp>
        <p:nvSpPr>
          <p:cNvPr id="26" name="TextBox 25"/>
          <p:cNvSpPr txBox="1"/>
          <p:nvPr/>
        </p:nvSpPr>
        <p:spPr>
          <a:xfrm rot="1148174">
            <a:off x="7494034" y="1920877"/>
            <a:ext cx="13411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Human milk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orbel"/>
                <a:ea typeface="+mn-ea"/>
                <a:cs typeface="+mn-cs"/>
              </a:rPr>
              <a:t>sIgA</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1" name="Oval 30"/>
          <p:cNvSpPr/>
          <p:nvPr/>
        </p:nvSpPr>
        <p:spPr>
          <a:xfrm rot="1452190">
            <a:off x="538809" y="79037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3" name="Oval 32"/>
          <p:cNvSpPr/>
          <p:nvPr/>
        </p:nvSpPr>
        <p:spPr>
          <a:xfrm flipH="1" flipV="1">
            <a:off x="1151426" y="131201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4" name="Oval 33"/>
          <p:cNvSpPr/>
          <p:nvPr/>
        </p:nvSpPr>
        <p:spPr>
          <a:xfrm flipH="1" flipV="1">
            <a:off x="1397972" y="1422752"/>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5" name="Rectangle 34"/>
          <p:cNvSpPr/>
          <p:nvPr/>
        </p:nvSpPr>
        <p:spPr>
          <a:xfrm rot="3384813">
            <a:off x="997665" y="1058906"/>
            <a:ext cx="399241" cy="75229"/>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6" name="Rectangle 35"/>
          <p:cNvSpPr/>
          <p:nvPr/>
        </p:nvSpPr>
        <p:spPr>
          <a:xfrm rot="21432025">
            <a:off x="1406446" y="1241337"/>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37" name="Straight Connector 36"/>
          <p:cNvCxnSpPr/>
          <p:nvPr/>
        </p:nvCxnSpPr>
        <p:spPr>
          <a:xfrm>
            <a:off x="1094013" y="1723672"/>
            <a:ext cx="245037" cy="45110"/>
          </a:xfrm>
          <a:prstGeom prst="line">
            <a:avLst/>
          </a:prstGeom>
          <a:ln w="38100" cmpd="sng">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54366" y="2708614"/>
            <a:ext cx="7865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a:ea typeface="+mn-ea"/>
                <a:cs typeface="+mn-cs"/>
              </a:rPr>
              <a:t>E. coli</a:t>
            </a:r>
          </a:p>
        </p:txBody>
      </p:sp>
      <p:sp>
        <p:nvSpPr>
          <p:cNvPr id="41" name="TextBox 40"/>
          <p:cNvSpPr txBox="1"/>
          <p:nvPr/>
        </p:nvSpPr>
        <p:spPr>
          <a:xfrm>
            <a:off x="334869" y="5284458"/>
            <a:ext cx="4018047"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a:ea typeface="+mn-ea"/>
                <a:cs typeface="+mn-cs"/>
              </a:rPr>
              <a:t>Breastfed Infant’s </a:t>
            </a:r>
            <a:r>
              <a:rPr kumimoji="0" lang="en-US" sz="2400" b="0" i="0" u="none" strike="noStrike" kern="1200" cap="none" spc="0" normalizeH="0" baseline="0" noProof="0" dirty="0" err="1">
                <a:ln>
                  <a:noFill/>
                </a:ln>
                <a:solidFill>
                  <a:srgbClr val="000000"/>
                </a:solidFill>
                <a:effectLst/>
                <a:uLnTx/>
                <a:uFillTx/>
                <a:latin typeface="Corbel"/>
                <a:ea typeface="+mn-ea"/>
                <a:cs typeface="+mn-cs"/>
              </a:rPr>
              <a:t>Microbiome</a:t>
            </a:r>
            <a:endParaRPr kumimoji="0" lang="en-US" sz="2400" b="0" i="0" u="none" strike="noStrike" kern="1200" cap="none" spc="0" normalizeH="0" baseline="0" noProof="0" dirty="0">
              <a:ln>
                <a:noFill/>
              </a:ln>
              <a:solidFill>
                <a:srgbClr val="000000"/>
              </a:solidFill>
              <a:effectLst/>
              <a:uLnTx/>
              <a:uFillTx/>
              <a:latin typeface="Corbel"/>
              <a:ea typeface="+mn-ea"/>
              <a:cs typeface="+mn-cs"/>
            </a:endParaRPr>
          </a:p>
        </p:txBody>
      </p:sp>
      <p:sp>
        <p:nvSpPr>
          <p:cNvPr id="43" name="Oval 42"/>
          <p:cNvSpPr/>
          <p:nvPr/>
        </p:nvSpPr>
        <p:spPr>
          <a:xfrm rot="1452190">
            <a:off x="5345381" y="2459617"/>
            <a:ext cx="1033426" cy="1103305"/>
          </a:xfrm>
          <a:prstGeom prst="ellipse">
            <a:avLst/>
          </a:prstGeom>
          <a:solidFill>
            <a:schemeClr val="tx2"/>
          </a:solidFill>
        </p:spPr>
        <p:style>
          <a:lnRef idx="1">
            <a:schemeClr val="accent6"/>
          </a:lnRef>
          <a:fillRef idx="3">
            <a:schemeClr val="accent6"/>
          </a:fillRef>
          <a:effectRef idx="2">
            <a:schemeClr val="accent6"/>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4" name="Oval 43"/>
          <p:cNvSpPr/>
          <p:nvPr/>
        </p:nvSpPr>
        <p:spPr>
          <a:xfrm rot="8827680">
            <a:off x="1064651" y="2574409"/>
            <a:ext cx="1033426" cy="2067739"/>
          </a:xfrm>
          <a:prstGeom prst="ellipse">
            <a:avLst/>
          </a:prstGeom>
          <a:solidFill>
            <a:srgbClr val="60F280"/>
          </a:solidFill>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5" name="Oval 44"/>
          <p:cNvSpPr/>
          <p:nvPr/>
        </p:nvSpPr>
        <p:spPr>
          <a:xfrm flipH="1" flipV="1">
            <a:off x="5626508" y="2776673"/>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6" name="Oval 45"/>
          <p:cNvSpPr/>
          <p:nvPr/>
        </p:nvSpPr>
        <p:spPr>
          <a:xfrm flipH="1" flipV="1">
            <a:off x="5900231" y="2842375"/>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7" name="Block Arc 46"/>
          <p:cNvSpPr/>
          <p:nvPr/>
        </p:nvSpPr>
        <p:spPr>
          <a:xfrm rot="12315932">
            <a:off x="5572377" y="2547116"/>
            <a:ext cx="579435" cy="753348"/>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8" name="Oval 47"/>
          <p:cNvSpPr/>
          <p:nvPr/>
        </p:nvSpPr>
        <p:spPr>
          <a:xfrm flipH="1" flipV="1">
            <a:off x="1094013" y="3074885"/>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9" name="Oval 48"/>
          <p:cNvSpPr/>
          <p:nvPr/>
        </p:nvSpPr>
        <p:spPr>
          <a:xfrm flipH="1" flipV="1">
            <a:off x="1282705" y="2979074"/>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50" name="Block Arc 49"/>
          <p:cNvSpPr/>
          <p:nvPr/>
        </p:nvSpPr>
        <p:spPr>
          <a:xfrm rot="8895598">
            <a:off x="928698" y="2652850"/>
            <a:ext cx="579435" cy="753348"/>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7" name="TextBox 6"/>
          <p:cNvSpPr txBox="1"/>
          <p:nvPr/>
        </p:nvSpPr>
        <p:spPr>
          <a:xfrm>
            <a:off x="4552354" y="4661172"/>
            <a:ext cx="4351758" cy="108029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orbel"/>
                <a:ea typeface="+mn-ea"/>
                <a:cs typeface="+mn-cs"/>
              </a:rPr>
              <a:t>Richness</a:t>
            </a:r>
            <a:r>
              <a:rPr kumimoji="0" lang="en-US" sz="1800" b="0" i="0" u="none" strike="noStrike" kern="1200" cap="none" spc="0" normalizeH="0" baseline="0" noProof="0" dirty="0">
                <a:ln>
                  <a:noFill/>
                </a:ln>
                <a:solidFill>
                  <a:prstClr val="black"/>
                </a:solidFill>
                <a:effectLst/>
                <a:uLnTx/>
                <a:uFillTx/>
                <a:latin typeface="Corbel"/>
                <a:ea typeface="+mn-ea"/>
                <a:cs typeface="+mn-cs"/>
              </a:rPr>
              <a:t>: Number of bacterial species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orbel"/>
                <a:ea typeface="+mn-ea"/>
                <a:cs typeface="+mn-cs"/>
              </a:rPr>
              <a:t>Relative Abundance</a:t>
            </a:r>
            <a:r>
              <a:rPr kumimoji="0" lang="en-US" sz="1800" b="0" i="0" u="none" strike="noStrike" kern="1200" cap="none" spc="0" normalizeH="0" baseline="0" noProof="0" dirty="0">
                <a:ln>
                  <a:noFill/>
                </a:ln>
                <a:solidFill>
                  <a:prstClr val="black"/>
                </a:solidFill>
                <a:effectLst/>
                <a:uLnTx/>
                <a:uFillTx/>
                <a:latin typeface="Corbel"/>
                <a:ea typeface="+mn-ea"/>
                <a:cs typeface="+mn-cs"/>
              </a:rPr>
              <a:t>: Ratio of one species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orbel"/>
                <a:ea typeface="+mn-ea"/>
                <a:cs typeface="+mn-cs"/>
              </a:rPr>
              <a:t>Diversity</a:t>
            </a:r>
            <a:r>
              <a:rPr kumimoji="0" lang="en-US" sz="1800" b="0" i="0" u="none" strike="noStrike" kern="1200" cap="none" spc="0" normalizeH="0" baseline="0" noProof="0" dirty="0">
                <a:ln>
                  <a:noFill/>
                </a:ln>
                <a:solidFill>
                  <a:prstClr val="black"/>
                </a:solidFill>
                <a:effectLst/>
                <a:uLnTx/>
                <a:uFillTx/>
                <a:latin typeface="Corbel"/>
                <a:ea typeface="+mn-ea"/>
                <a:cs typeface="+mn-cs"/>
              </a:rPr>
              <a:t>: Richness and relative abundance</a:t>
            </a:r>
          </a:p>
        </p:txBody>
      </p:sp>
      <p:sp>
        <p:nvSpPr>
          <p:cNvPr id="52" name="TextBox 51"/>
          <p:cNvSpPr txBox="1"/>
          <p:nvPr/>
        </p:nvSpPr>
        <p:spPr>
          <a:xfrm>
            <a:off x="2281373" y="2390271"/>
            <a:ext cx="25982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orbel"/>
                <a:ea typeface="+mn-ea"/>
                <a:cs typeface="+mn-cs"/>
              </a:rPr>
              <a:t>Keystone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orbel"/>
                <a:ea typeface="+mn-ea"/>
                <a:cs typeface="+mn-cs"/>
              </a:rPr>
              <a:t>Bifidobacterium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r>
              <a:rPr kumimoji="0" lang="en-US" sz="1800" b="0" i="1" u="none" strike="noStrike" kern="1200" cap="none" spc="0" normalizeH="0" baseline="0" noProof="0" dirty="0" err="1">
                <a:ln>
                  <a:noFill/>
                </a:ln>
                <a:solidFill>
                  <a:prstClr val="white"/>
                </a:solidFill>
                <a:effectLst/>
                <a:uLnTx/>
                <a:uFillTx/>
                <a:latin typeface="Corbel"/>
                <a:ea typeface="+mn-ea"/>
                <a:cs typeface="+mn-cs"/>
              </a:rPr>
              <a:t>longum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subs. </a:t>
            </a:r>
            <a:r>
              <a:rPr kumimoji="0" lang="en-US" sz="1800" b="0" i="0" u="none" strike="noStrike" kern="1200" cap="none" spc="0" normalizeH="0" baseline="0" noProof="0" dirty="0" err="1">
                <a:ln>
                  <a:noFill/>
                </a:ln>
                <a:solidFill>
                  <a:prstClr val="white"/>
                </a:solidFill>
                <a:effectLst/>
                <a:uLnTx/>
                <a:uFillTx/>
                <a:latin typeface="Corbel"/>
                <a:ea typeface="+mn-ea"/>
                <a:cs typeface="+mn-cs"/>
              </a:rPr>
              <a:t>infantis</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499127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p:cNvSpPr/>
          <p:nvPr/>
        </p:nvSpPr>
        <p:spPr>
          <a:xfrm rot="15000055">
            <a:off x="1364495" y="1562845"/>
            <a:ext cx="2094440" cy="100499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1" name="Oval 10"/>
          <p:cNvSpPr/>
          <p:nvPr/>
        </p:nvSpPr>
        <p:spPr>
          <a:xfrm rot="18057247">
            <a:off x="1215274" y="1943366"/>
            <a:ext cx="2971975" cy="990033"/>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15" name="Oval 14"/>
          <p:cNvSpPr/>
          <p:nvPr/>
        </p:nvSpPr>
        <p:spPr>
          <a:xfrm>
            <a:off x="4552354" y="530153"/>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2" name="Oval 21"/>
          <p:cNvSpPr/>
          <p:nvPr/>
        </p:nvSpPr>
        <p:spPr>
          <a:xfrm>
            <a:off x="4276547" y="504829"/>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0" name="Block Arc 29"/>
          <p:cNvSpPr/>
          <p:nvPr/>
        </p:nvSpPr>
        <p:spPr>
          <a:xfrm rot="11979958">
            <a:off x="2278564" y="1263573"/>
            <a:ext cx="758110" cy="1017713"/>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2" name="TextBox 13"/>
          <p:cNvSpPr txBox="1">
            <a:spLocks noChangeArrowheads="1"/>
          </p:cNvSpPr>
          <p:nvPr/>
        </p:nvSpPr>
        <p:spPr bwMode="auto">
          <a:xfrm>
            <a:off x="6099907" y="51495"/>
            <a:ext cx="1981200" cy="5949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32" tIns="45619" rIns="91232" bIns="456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ＭＳ Ｐゴシック" charset="0"/>
              </a:rPr>
              <a:t>Milk Oligosaccharide</a:t>
            </a:r>
          </a:p>
        </p:txBody>
      </p:sp>
      <p:sp>
        <p:nvSpPr>
          <p:cNvPr id="19" name="Cloud 18"/>
          <p:cNvSpPr/>
          <p:nvPr/>
        </p:nvSpPr>
        <p:spPr>
          <a:xfrm rot="10800000">
            <a:off x="-1688958" y="3539611"/>
            <a:ext cx="12214519" cy="3958423"/>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a:ea typeface="+mn-ea"/>
              <a:cs typeface="+mn-cs"/>
            </a:endParaRPr>
          </a:p>
        </p:txBody>
      </p:sp>
      <p:sp>
        <p:nvSpPr>
          <p:cNvPr id="16" name="Cloud 15"/>
          <p:cNvSpPr/>
          <p:nvPr/>
        </p:nvSpPr>
        <p:spPr>
          <a:xfrm rot="10800000">
            <a:off x="-2121327" y="4438601"/>
            <a:ext cx="13322470" cy="3167514"/>
          </a:xfrm>
          <a:prstGeom prst="cloud">
            <a:avLst/>
          </a:prstGeom>
          <a:ln/>
        </p:spPr>
        <p:style>
          <a:lnRef idx="1">
            <a:schemeClr val="accent4"/>
          </a:lnRef>
          <a:fillRef idx="2">
            <a:schemeClr val="accent4"/>
          </a:fillRef>
          <a:effectRef idx="1">
            <a:schemeClr val="accent4"/>
          </a:effectRef>
          <a:fontRef idx="minor">
            <a:schemeClr val="dk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a:ea typeface="+mn-ea"/>
              <a:cs typeface="+mn-cs"/>
            </a:endParaRPr>
          </a:p>
        </p:txBody>
      </p:sp>
      <p:sp>
        <p:nvSpPr>
          <p:cNvPr id="3" name="TextBox 2"/>
          <p:cNvSpPr txBox="1"/>
          <p:nvPr/>
        </p:nvSpPr>
        <p:spPr>
          <a:xfrm>
            <a:off x="94028" y="109713"/>
            <a:ext cx="36475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rbel"/>
                <a:ea typeface="+mn-ea"/>
                <a:cs typeface="+mn-cs"/>
              </a:rPr>
              <a:t>Infant GI </a:t>
            </a:r>
            <a:r>
              <a:rPr kumimoji="0" lang="en-US" sz="2800" b="0" i="0" u="none" strike="noStrike" kern="1200" cap="none" spc="0" normalizeH="0" baseline="0" noProof="0" dirty="0" err="1">
                <a:ln>
                  <a:noFill/>
                </a:ln>
                <a:solidFill>
                  <a:prstClr val="white"/>
                </a:solidFill>
                <a:effectLst/>
                <a:uLnTx/>
                <a:uFillTx/>
                <a:latin typeface="Corbel"/>
                <a:ea typeface="+mn-ea"/>
                <a:cs typeface="+mn-cs"/>
              </a:rPr>
              <a:t>Microbiome</a:t>
            </a:r>
            <a:endParaRPr kumimoji="0" lang="en-US" sz="2800" b="0" i="0" u="none" strike="noStrike" kern="1200" cap="none" spc="0" normalizeH="0" baseline="0" noProof="0" dirty="0">
              <a:ln>
                <a:noFill/>
              </a:ln>
              <a:solidFill>
                <a:prstClr val="white"/>
              </a:solidFill>
              <a:effectLst/>
              <a:uLnTx/>
              <a:uFillTx/>
              <a:latin typeface="Corbel"/>
              <a:ea typeface="+mn-ea"/>
              <a:cs typeface="+mn-cs"/>
            </a:endParaRPr>
          </a:p>
        </p:txBody>
      </p:sp>
      <p:sp>
        <p:nvSpPr>
          <p:cNvPr id="21" name="Oval 20"/>
          <p:cNvSpPr/>
          <p:nvPr/>
        </p:nvSpPr>
        <p:spPr>
          <a:xfrm>
            <a:off x="2466435" y="1768782"/>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3" name="Oval 22"/>
          <p:cNvSpPr/>
          <p:nvPr/>
        </p:nvSpPr>
        <p:spPr>
          <a:xfrm>
            <a:off x="2761548" y="1834505"/>
            <a:ext cx="123662" cy="131447"/>
          </a:xfrm>
          <a:prstGeom prst="ellipse">
            <a:avLst/>
          </a:prstGeom>
          <a:ln/>
        </p:spPr>
        <p:style>
          <a:lnRef idx="2">
            <a:schemeClr val="dk1">
              <a:shade val="50000"/>
            </a:schemeClr>
          </a:lnRef>
          <a:fillRef idx="1">
            <a:schemeClr val="dk1"/>
          </a:fillRef>
          <a:effectRef idx="0">
            <a:schemeClr val="dk1"/>
          </a:effectRef>
          <a:fontRef idx="minor">
            <a:schemeClr val="lt1"/>
          </a:fontRef>
        </p:style>
        <p:txBody>
          <a:bodyPr lIns="91232" tIns="45619" rIns="91232" bIns="45619"/>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5" name="Hexagon 24"/>
          <p:cNvSpPr/>
          <p:nvPr/>
        </p:nvSpPr>
        <p:spPr>
          <a:xfrm>
            <a:off x="4610391" y="1412979"/>
            <a:ext cx="487877" cy="355803"/>
          </a:xfrm>
          <a:prstGeom prst="hexagon">
            <a:avLst/>
          </a:prstGeom>
          <a:solidFill>
            <a:srgbClr val="76B6F2"/>
          </a:solidFill>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7" name="Hexagon 26"/>
          <p:cNvSpPr/>
          <p:nvPr/>
        </p:nvSpPr>
        <p:spPr>
          <a:xfrm>
            <a:off x="4122514" y="1412979"/>
            <a:ext cx="487877" cy="355803"/>
          </a:xfrm>
          <a:prstGeom prst="hexagon">
            <a:avLst/>
          </a:prstGeom>
          <a:ln/>
        </p:spPr>
        <p:style>
          <a:lnRef idx="0">
            <a:schemeClr val="accent3"/>
          </a:lnRef>
          <a:fillRef idx="3">
            <a:schemeClr val="accent3"/>
          </a:fillRef>
          <a:effectRef idx="3">
            <a:schemeClr val="accent3"/>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8" name="Hexagon 27"/>
          <p:cNvSpPr/>
          <p:nvPr/>
        </p:nvSpPr>
        <p:spPr>
          <a:xfrm>
            <a:off x="4942790" y="1057176"/>
            <a:ext cx="487877" cy="355803"/>
          </a:xfrm>
          <a:prstGeom prst="hexagon">
            <a:avLst/>
          </a:prstGeom>
          <a:ln/>
        </p:spPr>
        <p:style>
          <a:lnRef idx="0">
            <a:schemeClr val="accent1"/>
          </a:lnRef>
          <a:fillRef idx="3">
            <a:schemeClr val="accent1"/>
          </a:fillRef>
          <a:effectRef idx="3">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29" name="TextBox 28"/>
          <p:cNvSpPr txBox="1"/>
          <p:nvPr/>
        </p:nvSpPr>
        <p:spPr>
          <a:xfrm>
            <a:off x="3909196" y="1732840"/>
            <a:ext cx="17173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Human milk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 oligosaccharide</a:t>
            </a:r>
          </a:p>
        </p:txBody>
      </p:sp>
      <p:pic>
        <p:nvPicPr>
          <p:cNvPr id="18" name="Picture 17" descr="Screen Shot 2019-10-07 at 1.48.50 PM.png"/>
          <p:cNvPicPr>
            <a:picLocks noChangeAspect="1"/>
          </p:cNvPicPr>
          <p:nvPr/>
        </p:nvPicPr>
        <p:blipFill>
          <a:blip r:embed="rId2">
            <a:extLst>
              <a:ext uri="{BEBA8EAE-BF5A-486C-A8C5-ECC9F3942E4B}">
                <a14:imgProps xmlns:a14="http://schemas.microsoft.com/office/drawing/2010/main">
                  <a14:imgLayer r:embed="rId3">
                    <a14:imgEffect>
                      <a14:backgroundRemoval t="6222" b="100000" l="935" r="98754"/>
                    </a14:imgEffect>
                  </a14:imgLayer>
                </a14:imgProps>
              </a:ext>
              <a:ext uri="{28A0092B-C50C-407E-A947-70E740481C1C}">
                <a14:useLocalDpi xmlns:a14="http://schemas.microsoft.com/office/drawing/2010/main" val="0"/>
              </a:ext>
            </a:extLst>
          </a:blip>
          <a:stretch>
            <a:fillRect/>
          </a:stretch>
        </p:blipFill>
        <p:spPr>
          <a:xfrm rot="1814940">
            <a:off x="6431753" y="1829437"/>
            <a:ext cx="2446832" cy="1715069"/>
          </a:xfrm>
          <a:prstGeom prst="rect">
            <a:avLst/>
          </a:prstGeom>
        </p:spPr>
      </p:pic>
      <p:sp>
        <p:nvSpPr>
          <p:cNvPr id="26" name="TextBox 25"/>
          <p:cNvSpPr txBox="1"/>
          <p:nvPr/>
        </p:nvSpPr>
        <p:spPr>
          <a:xfrm rot="1148174">
            <a:off x="7494034" y="1920877"/>
            <a:ext cx="13411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Human milk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orbel"/>
                <a:ea typeface="+mn-ea"/>
                <a:cs typeface="+mn-cs"/>
              </a:rPr>
              <a:t>sIgA</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1" name="Oval 30"/>
          <p:cNvSpPr/>
          <p:nvPr/>
        </p:nvSpPr>
        <p:spPr>
          <a:xfrm rot="1452190">
            <a:off x="538809" y="790376"/>
            <a:ext cx="1033426" cy="2067739"/>
          </a:xfrm>
          <a:prstGeom prst="ellipse">
            <a:avLst/>
          </a:prstGeom>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33" name="Oval 32"/>
          <p:cNvSpPr/>
          <p:nvPr/>
        </p:nvSpPr>
        <p:spPr>
          <a:xfrm flipH="1" flipV="1">
            <a:off x="1151426" y="131201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4" name="Oval 33"/>
          <p:cNvSpPr/>
          <p:nvPr/>
        </p:nvSpPr>
        <p:spPr>
          <a:xfrm flipH="1" flipV="1">
            <a:off x="1397972" y="1422752"/>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5" name="Rectangle 34"/>
          <p:cNvSpPr/>
          <p:nvPr/>
        </p:nvSpPr>
        <p:spPr>
          <a:xfrm rot="3384813">
            <a:off x="997665" y="1058906"/>
            <a:ext cx="399241" cy="75229"/>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6" name="Rectangle 35"/>
          <p:cNvSpPr/>
          <p:nvPr/>
        </p:nvSpPr>
        <p:spPr>
          <a:xfrm rot="21432025">
            <a:off x="1406446" y="1241337"/>
            <a:ext cx="399241" cy="81483"/>
          </a:xfrm>
          <a:prstGeom prst="rect">
            <a:avLst/>
          </a:prstGeom>
        </p:spPr>
        <p:style>
          <a:lnRef idx="1">
            <a:schemeClr val="dk1"/>
          </a:lnRef>
          <a:fillRef idx="3">
            <a:schemeClr val="dk1"/>
          </a:fillRef>
          <a:effectRef idx="2">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cxnSp>
        <p:nvCxnSpPr>
          <p:cNvPr id="37" name="Straight Connector 36"/>
          <p:cNvCxnSpPr/>
          <p:nvPr/>
        </p:nvCxnSpPr>
        <p:spPr>
          <a:xfrm>
            <a:off x="1094013" y="1723672"/>
            <a:ext cx="245037" cy="45110"/>
          </a:xfrm>
          <a:prstGeom prst="line">
            <a:avLst/>
          </a:prstGeom>
          <a:ln w="38100" cmpd="sng">
            <a:solidFill>
              <a:schemeClr val="accent4"/>
            </a:solidFill>
          </a:ln>
        </p:spPr>
        <p:style>
          <a:lnRef idx="1">
            <a:schemeClr val="accent3"/>
          </a:lnRef>
          <a:fillRef idx="0">
            <a:schemeClr val="accent3"/>
          </a:fillRef>
          <a:effectRef idx="0">
            <a:schemeClr val="accent3"/>
          </a:effectRef>
          <a:fontRef idx="minor">
            <a:schemeClr val="tx1"/>
          </a:fontRef>
        </p:style>
      </p:cxnSp>
      <p:sp>
        <p:nvSpPr>
          <p:cNvPr id="6" name="TextBox 5"/>
          <p:cNvSpPr txBox="1"/>
          <p:nvPr/>
        </p:nvSpPr>
        <p:spPr>
          <a:xfrm>
            <a:off x="54366" y="2708614"/>
            <a:ext cx="78650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orbel"/>
                <a:ea typeface="+mn-ea"/>
                <a:cs typeface="+mn-cs"/>
              </a:rPr>
              <a:t>E. coli</a:t>
            </a:r>
          </a:p>
        </p:txBody>
      </p:sp>
      <p:sp>
        <p:nvSpPr>
          <p:cNvPr id="38" name="Multiply 37"/>
          <p:cNvSpPr/>
          <p:nvPr/>
        </p:nvSpPr>
        <p:spPr>
          <a:xfrm>
            <a:off x="1484730" y="1092738"/>
            <a:ext cx="2210733" cy="2477408"/>
          </a:xfrm>
          <a:prstGeom prst="mathMultiply">
            <a:avLst>
              <a:gd name="adj1" fmla="val 12348"/>
            </a:avLst>
          </a:prstGeom>
          <a:ln/>
        </p:spPr>
        <p:style>
          <a:lnRef idx="1">
            <a:schemeClr val="accent4"/>
          </a:lnRef>
          <a:fillRef idx="3">
            <a:schemeClr val="accent4"/>
          </a:fillRef>
          <a:effectRef idx="2">
            <a:schemeClr val="accent4"/>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39" name="Multiply 38"/>
          <p:cNvSpPr/>
          <p:nvPr/>
        </p:nvSpPr>
        <p:spPr>
          <a:xfrm>
            <a:off x="4238642" y="888406"/>
            <a:ext cx="1006284" cy="1011824"/>
          </a:xfrm>
          <a:prstGeom prst="mathMultiply">
            <a:avLst>
              <a:gd name="adj1" fmla="val 12348"/>
            </a:avLst>
          </a:prstGeom>
          <a:ln/>
        </p:spPr>
        <p:style>
          <a:lnRef idx="1">
            <a:schemeClr val="accent4"/>
          </a:lnRef>
          <a:fillRef idx="3">
            <a:schemeClr val="accent4"/>
          </a:fillRef>
          <a:effectRef idx="2">
            <a:schemeClr val="accent4"/>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0" name="Multiply 39"/>
          <p:cNvSpPr/>
          <p:nvPr/>
        </p:nvSpPr>
        <p:spPr>
          <a:xfrm rot="1264201">
            <a:off x="6454133" y="1665753"/>
            <a:ext cx="2210733" cy="2477408"/>
          </a:xfrm>
          <a:prstGeom prst="mathMultiply">
            <a:avLst>
              <a:gd name="adj1" fmla="val 12348"/>
            </a:avLst>
          </a:prstGeom>
          <a:ln/>
        </p:spPr>
        <p:style>
          <a:lnRef idx="1">
            <a:schemeClr val="accent4"/>
          </a:lnRef>
          <a:fillRef idx="3">
            <a:schemeClr val="accent4"/>
          </a:fillRef>
          <a:effectRef idx="2">
            <a:schemeClr val="accent4"/>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1" name="TextBox 40"/>
          <p:cNvSpPr txBox="1"/>
          <p:nvPr/>
        </p:nvSpPr>
        <p:spPr>
          <a:xfrm>
            <a:off x="334869" y="5284458"/>
            <a:ext cx="4375116" cy="461665"/>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rbel"/>
                <a:ea typeface="+mn-ea"/>
                <a:cs typeface="+mn-cs"/>
              </a:rPr>
              <a:t>Formula Fed Infant’s </a:t>
            </a:r>
            <a:r>
              <a:rPr kumimoji="0" lang="en-US" sz="2400" b="0" i="0" u="none" strike="noStrike" kern="1200" cap="none" spc="0" normalizeH="0" baseline="0" noProof="0" dirty="0" err="1">
                <a:ln>
                  <a:noFill/>
                </a:ln>
                <a:solidFill>
                  <a:srgbClr val="000000"/>
                </a:solidFill>
                <a:effectLst/>
                <a:uLnTx/>
                <a:uFillTx/>
                <a:latin typeface="Corbel"/>
                <a:ea typeface="+mn-ea"/>
                <a:cs typeface="+mn-cs"/>
              </a:rPr>
              <a:t>Microbiome</a:t>
            </a:r>
            <a:endParaRPr kumimoji="0" lang="en-US" sz="2400" b="0" i="0" u="none" strike="noStrike" kern="1200" cap="none" spc="0" normalizeH="0" baseline="0" noProof="0" dirty="0">
              <a:ln>
                <a:noFill/>
              </a:ln>
              <a:solidFill>
                <a:srgbClr val="000000"/>
              </a:solidFill>
              <a:effectLst/>
              <a:uLnTx/>
              <a:uFillTx/>
              <a:latin typeface="Corbel"/>
              <a:ea typeface="+mn-ea"/>
              <a:cs typeface="+mn-cs"/>
            </a:endParaRPr>
          </a:p>
        </p:txBody>
      </p:sp>
      <p:sp>
        <p:nvSpPr>
          <p:cNvPr id="43" name="Oval 42"/>
          <p:cNvSpPr/>
          <p:nvPr/>
        </p:nvSpPr>
        <p:spPr>
          <a:xfrm rot="1452190">
            <a:off x="5173347" y="2341627"/>
            <a:ext cx="1033426" cy="1103305"/>
          </a:xfrm>
          <a:prstGeom prst="ellipse">
            <a:avLst/>
          </a:prstGeom>
          <a:solidFill>
            <a:schemeClr val="tx2"/>
          </a:solidFill>
        </p:spPr>
        <p:style>
          <a:lnRef idx="1">
            <a:schemeClr val="accent6"/>
          </a:lnRef>
          <a:fillRef idx="3">
            <a:schemeClr val="accent6"/>
          </a:fillRef>
          <a:effectRef idx="2">
            <a:schemeClr val="accent6"/>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4" name="Oval 43"/>
          <p:cNvSpPr/>
          <p:nvPr/>
        </p:nvSpPr>
        <p:spPr>
          <a:xfrm rot="8827680">
            <a:off x="1064651" y="2574409"/>
            <a:ext cx="1033426" cy="2067739"/>
          </a:xfrm>
          <a:prstGeom prst="ellipse">
            <a:avLst/>
          </a:prstGeom>
          <a:solidFill>
            <a:srgbClr val="60F280"/>
          </a:solidFill>
        </p:spPr>
        <p:style>
          <a:lnRef idx="1">
            <a:schemeClr val="accent1"/>
          </a:lnRef>
          <a:fillRef idx="3">
            <a:schemeClr val="accent1"/>
          </a:fillRef>
          <a:effectRef idx="2">
            <a:schemeClr val="accent1"/>
          </a:effectRef>
          <a:fontRef idx="minor">
            <a:schemeClr val="lt1"/>
          </a:fontRef>
        </p:style>
        <p:txBody>
          <a:bodyPr lIns="91232" tIns="45619" rIns="91232" bIns="45619" rtlCol="0" anchor="ctr">
            <a:scene3d>
              <a:camera prst="isometricOffAxis1To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45" name="Oval 44"/>
          <p:cNvSpPr/>
          <p:nvPr/>
        </p:nvSpPr>
        <p:spPr>
          <a:xfrm flipH="1" flipV="1">
            <a:off x="5674687" y="2534173"/>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6" name="Oval 45"/>
          <p:cNvSpPr/>
          <p:nvPr/>
        </p:nvSpPr>
        <p:spPr>
          <a:xfrm flipH="1" flipV="1">
            <a:off x="5862094" y="2622799"/>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7" name="Block Arc 46"/>
          <p:cNvSpPr/>
          <p:nvPr/>
        </p:nvSpPr>
        <p:spPr>
          <a:xfrm rot="12315932">
            <a:off x="5577501" y="2157499"/>
            <a:ext cx="579435" cy="753348"/>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8" name="Oval 47"/>
          <p:cNvSpPr/>
          <p:nvPr/>
        </p:nvSpPr>
        <p:spPr>
          <a:xfrm flipH="1" flipV="1">
            <a:off x="1094013" y="3074885"/>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9" name="Oval 48"/>
          <p:cNvSpPr/>
          <p:nvPr/>
        </p:nvSpPr>
        <p:spPr>
          <a:xfrm flipH="1" flipV="1">
            <a:off x="1282705" y="2979074"/>
            <a:ext cx="131279" cy="146384"/>
          </a:xfrm>
          <a:prstGeom prst="ellipse">
            <a:avLst/>
          </a:prstGeom>
        </p:spPr>
        <p:style>
          <a:lnRef idx="2">
            <a:schemeClr val="dk1">
              <a:shade val="50000"/>
            </a:schemeClr>
          </a:lnRef>
          <a:fillRef idx="1">
            <a:schemeClr val="dk1"/>
          </a:fillRef>
          <a:effectRef idx="0">
            <a:schemeClr val="dk1"/>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50" name="Block Arc 49"/>
          <p:cNvSpPr/>
          <p:nvPr/>
        </p:nvSpPr>
        <p:spPr>
          <a:xfrm rot="8895598">
            <a:off x="928698" y="2652850"/>
            <a:ext cx="579435" cy="753348"/>
          </a:xfrm>
          <a:prstGeom prst="blockArc">
            <a:avLst>
              <a:gd name="adj1" fmla="val 13543427"/>
              <a:gd name="adj2" fmla="val 18749926"/>
              <a:gd name="adj3" fmla="val 0"/>
            </a:avLst>
          </a:prstGeom>
        </p:spPr>
        <p:style>
          <a:lnRef idx="2">
            <a:schemeClr val="accent4">
              <a:shade val="50000"/>
            </a:schemeClr>
          </a:lnRef>
          <a:fillRef idx="1">
            <a:schemeClr val="accent4"/>
          </a:fillRef>
          <a:effectRef idx="0">
            <a:schemeClr val="accent4"/>
          </a:effectRef>
          <a:fontRef idx="minor">
            <a:schemeClr val="lt1"/>
          </a:fontRef>
        </p:style>
        <p:txBody>
          <a:bodyPr lIns="91232" tIns="45619" rIns="91232" bIns="4561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51" name="Multiply 50"/>
          <p:cNvSpPr/>
          <p:nvPr/>
        </p:nvSpPr>
        <p:spPr>
          <a:xfrm rot="19981642">
            <a:off x="423885" y="2369575"/>
            <a:ext cx="2210733" cy="2477408"/>
          </a:xfrm>
          <a:prstGeom prst="mathMultiply">
            <a:avLst>
              <a:gd name="adj1" fmla="val 12348"/>
            </a:avLst>
          </a:prstGeom>
          <a:ln/>
        </p:spPr>
        <p:style>
          <a:lnRef idx="1">
            <a:schemeClr val="accent4"/>
          </a:lnRef>
          <a:fillRef idx="3">
            <a:schemeClr val="accent4"/>
          </a:fillRef>
          <a:effectRef idx="2">
            <a:schemeClr val="accent4"/>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a:ea typeface="+mn-ea"/>
              <a:cs typeface="+mn-cs"/>
            </a:endParaRPr>
          </a:p>
        </p:txBody>
      </p:sp>
      <p:sp>
        <p:nvSpPr>
          <p:cNvPr id="42" name="TextBox 41"/>
          <p:cNvSpPr txBox="1"/>
          <p:nvPr/>
        </p:nvSpPr>
        <p:spPr>
          <a:xfrm>
            <a:off x="2281373" y="2390271"/>
            <a:ext cx="259828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white"/>
                </a:solidFill>
                <a:effectLst/>
                <a:uLnTx/>
                <a:uFillTx/>
                <a:latin typeface="Corbel"/>
                <a:ea typeface="+mn-ea"/>
                <a:cs typeface="+mn-cs"/>
              </a:rPr>
              <a:t>Keystone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prstClr val="white"/>
                </a:solidFill>
                <a:effectLst/>
                <a:uLnTx/>
                <a:uFillTx/>
                <a:latin typeface="Corbel"/>
                <a:ea typeface="+mn-ea"/>
                <a:cs typeface="+mn-cs"/>
              </a:rPr>
              <a:t>Bifidobacterium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r>
              <a:rPr kumimoji="0" lang="en-US" sz="1800" b="0" i="1" u="none" strike="noStrike" kern="1200" cap="none" spc="0" normalizeH="0" baseline="0" noProof="0" dirty="0" err="1">
                <a:ln>
                  <a:noFill/>
                </a:ln>
                <a:solidFill>
                  <a:prstClr val="white"/>
                </a:solidFill>
                <a:effectLst/>
                <a:uLnTx/>
                <a:uFillTx/>
                <a:latin typeface="Corbel"/>
                <a:ea typeface="+mn-ea"/>
                <a:cs typeface="+mn-cs"/>
              </a:rPr>
              <a:t>longum</a:t>
            </a:r>
            <a:r>
              <a:rPr kumimoji="0" lang="en-US" sz="1800" b="0" i="1" u="none" strike="noStrike" kern="1200" cap="none" spc="0" normalizeH="0" baseline="0" noProof="0" dirty="0">
                <a:ln>
                  <a:noFill/>
                </a:ln>
                <a:solidFill>
                  <a:prstClr val="white"/>
                </a:solidFill>
                <a:effectLst/>
                <a:uLnTx/>
                <a:uFillTx/>
                <a:latin typeface="Corbe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subs. </a:t>
            </a:r>
            <a:r>
              <a:rPr kumimoji="0" lang="en-US" sz="1800" b="0" i="0" u="none" strike="noStrike" kern="1200" cap="none" spc="0" normalizeH="0" baseline="0" noProof="0" dirty="0" err="1">
                <a:ln>
                  <a:noFill/>
                </a:ln>
                <a:solidFill>
                  <a:prstClr val="white"/>
                </a:solidFill>
                <a:effectLst/>
                <a:uLnTx/>
                <a:uFillTx/>
                <a:latin typeface="Corbel"/>
                <a:ea typeface="+mn-ea"/>
                <a:cs typeface="+mn-cs"/>
              </a:rPr>
              <a:t>infantis</a:t>
            </a: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3120803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88310" y="707718"/>
            <a:ext cx="7924800" cy="694362"/>
          </a:xfrm>
        </p:spPr>
        <p:txBody>
          <a:bodyPr anchor="t">
            <a:normAutofit/>
          </a:bodyPr>
          <a:lstStyle/>
          <a:p>
            <a:pPr algn="l"/>
            <a:r>
              <a:rPr lang="en-US" sz="3200" b="0" dirty="0"/>
              <a:t>Bioactive factors</a:t>
            </a:r>
          </a:p>
        </p:txBody>
      </p:sp>
      <p:graphicFrame>
        <p:nvGraphicFramePr>
          <p:cNvPr id="5" name="Content Placeholder 3"/>
          <p:cNvGraphicFramePr>
            <a:graphicFrameLocks/>
          </p:cNvGraphicFramePr>
          <p:nvPr>
            <p:extLst>
              <p:ext uri="{D42A27DB-BD31-4B8C-83A1-F6EECF244321}">
                <p14:modId xmlns:p14="http://schemas.microsoft.com/office/powerpoint/2010/main" val="1811742204"/>
              </p:ext>
            </p:extLst>
          </p:nvPr>
        </p:nvGraphicFramePr>
        <p:xfrm>
          <a:off x="531205" y="1283416"/>
          <a:ext cx="8081590" cy="5114530"/>
        </p:xfrm>
        <a:graphic>
          <a:graphicData uri="http://schemas.openxmlformats.org/drawingml/2006/table">
            <a:tbl>
              <a:tblPr firstRow="1" bandRow="1">
                <a:tableStyleId>{00A15C55-8517-42AA-B614-E9B94910E393}</a:tableStyleId>
              </a:tblPr>
              <a:tblGrid>
                <a:gridCol w="2298372">
                  <a:extLst>
                    <a:ext uri="{9D8B030D-6E8A-4147-A177-3AD203B41FA5}">
                      <a16:colId xmlns:a16="http://schemas.microsoft.com/office/drawing/2014/main" val="20000"/>
                    </a:ext>
                  </a:extLst>
                </a:gridCol>
                <a:gridCol w="1742423">
                  <a:extLst>
                    <a:ext uri="{9D8B030D-6E8A-4147-A177-3AD203B41FA5}">
                      <a16:colId xmlns:a16="http://schemas.microsoft.com/office/drawing/2014/main" val="20001"/>
                    </a:ext>
                  </a:extLst>
                </a:gridCol>
                <a:gridCol w="2071547">
                  <a:extLst>
                    <a:ext uri="{9D8B030D-6E8A-4147-A177-3AD203B41FA5}">
                      <a16:colId xmlns:a16="http://schemas.microsoft.com/office/drawing/2014/main" val="20002"/>
                    </a:ext>
                  </a:extLst>
                </a:gridCol>
                <a:gridCol w="1969248">
                  <a:extLst>
                    <a:ext uri="{9D8B030D-6E8A-4147-A177-3AD203B41FA5}">
                      <a16:colId xmlns:a16="http://schemas.microsoft.com/office/drawing/2014/main" val="20003"/>
                    </a:ext>
                  </a:extLst>
                </a:gridCol>
              </a:tblGrid>
              <a:tr h="404420">
                <a:tc>
                  <a:txBody>
                    <a:bodyPr/>
                    <a:lstStyle/>
                    <a:p>
                      <a:pPr algn="ctr"/>
                      <a:r>
                        <a:rPr lang="en-US" sz="1800" dirty="0"/>
                        <a:t>Human milk factors</a:t>
                      </a:r>
                    </a:p>
                  </a:txBody>
                  <a:tcPr/>
                </a:tc>
                <a:tc>
                  <a:txBody>
                    <a:bodyPr/>
                    <a:lstStyle/>
                    <a:p>
                      <a:pPr algn="ctr"/>
                      <a:r>
                        <a:rPr lang="en-US" sz="1800" b="0" dirty="0">
                          <a:solidFill>
                            <a:schemeClr val="tx1"/>
                          </a:solidFill>
                        </a:rPr>
                        <a:t>1. Mom’s Milk </a:t>
                      </a:r>
                    </a:p>
                  </a:txBody>
                  <a:tcPr/>
                </a:tc>
                <a:tc>
                  <a:txBody>
                    <a:bodyPr/>
                    <a:lstStyle/>
                    <a:p>
                      <a:pPr algn="ctr"/>
                      <a:r>
                        <a:rPr lang="en-US" sz="1800" b="0" dirty="0">
                          <a:solidFill>
                            <a:schemeClr val="tx1"/>
                          </a:solidFill>
                        </a:rPr>
                        <a:t>2. Donor Milk </a:t>
                      </a:r>
                    </a:p>
                  </a:txBody>
                  <a:tcPr/>
                </a:tc>
                <a:tc>
                  <a:txBody>
                    <a:bodyPr/>
                    <a:lstStyle/>
                    <a:p>
                      <a:pPr algn="ctr"/>
                      <a:r>
                        <a:rPr lang="en-US" sz="1800" b="0" dirty="0">
                          <a:solidFill>
                            <a:schemeClr val="tx1"/>
                          </a:solidFill>
                        </a:rPr>
                        <a:t>3.</a:t>
                      </a:r>
                      <a:r>
                        <a:rPr lang="en-US" sz="1800" b="0" baseline="0" dirty="0">
                          <a:solidFill>
                            <a:schemeClr val="tx1"/>
                          </a:solidFill>
                        </a:rPr>
                        <a:t> </a:t>
                      </a:r>
                      <a:r>
                        <a:rPr lang="en-US" sz="1800" b="0" dirty="0">
                          <a:solidFill>
                            <a:schemeClr val="tx1"/>
                          </a:solidFill>
                        </a:rPr>
                        <a:t>Formula</a:t>
                      </a:r>
                    </a:p>
                  </a:txBody>
                  <a:tcPr/>
                </a:tc>
                <a:extLst>
                  <a:ext uri="{0D108BD9-81ED-4DB2-BD59-A6C34878D82A}">
                    <a16:rowId xmlns:a16="http://schemas.microsoft.com/office/drawing/2014/main" val="10000"/>
                  </a:ext>
                </a:extLst>
              </a:tr>
              <a:tr h="404420">
                <a:tc>
                  <a:txBody>
                    <a:bodyPr/>
                    <a:lstStyle/>
                    <a:p>
                      <a:r>
                        <a:rPr lang="en-US" sz="1600" dirty="0" err="1"/>
                        <a:t>Immuno</a:t>
                      </a:r>
                      <a:r>
                        <a:rPr lang="en-US" sz="1600" dirty="0"/>
                        <a:t>-reactive cells</a:t>
                      </a:r>
                    </a:p>
                  </a:txBody>
                  <a:tcPr/>
                </a:tc>
                <a:tc>
                  <a:txBody>
                    <a:bodyPr/>
                    <a:lstStyle/>
                    <a:p>
                      <a:pPr algn="ctr"/>
                      <a:r>
                        <a:rPr lang="en-US" sz="1600" dirty="0"/>
                        <a:t>100%</a:t>
                      </a:r>
                    </a:p>
                  </a:txBody>
                  <a:tcPr anchor="ctr"/>
                </a:tc>
                <a:tc>
                  <a:txBody>
                    <a:bodyPr/>
                    <a:lstStyle/>
                    <a:p>
                      <a:pPr algn="ctr"/>
                      <a:r>
                        <a:rPr lang="en-US" sz="1600" dirty="0"/>
                        <a:t>0%</a:t>
                      </a:r>
                    </a:p>
                  </a:txBody>
                  <a:tcPr anchor="ctr"/>
                </a:tc>
                <a:tc>
                  <a:txBody>
                    <a:bodyPr/>
                    <a:lstStyle/>
                    <a:p>
                      <a:pPr algn="ctr"/>
                      <a:r>
                        <a:rPr lang="en-US" sz="1600" dirty="0"/>
                        <a:t>0%</a:t>
                      </a:r>
                    </a:p>
                  </a:txBody>
                  <a:tcPr anchor="ctr"/>
                </a:tc>
                <a:extLst>
                  <a:ext uri="{0D108BD9-81ED-4DB2-BD59-A6C34878D82A}">
                    <a16:rowId xmlns:a16="http://schemas.microsoft.com/office/drawing/2014/main" val="10001"/>
                  </a:ext>
                </a:extLst>
              </a:tr>
              <a:tr h="448493">
                <a:tc>
                  <a:txBody>
                    <a:bodyPr/>
                    <a:lstStyle/>
                    <a:p>
                      <a:r>
                        <a:rPr lang="en-US" sz="1600" dirty="0" err="1"/>
                        <a:t>sIgA</a:t>
                      </a:r>
                      <a:r>
                        <a:rPr lang="en-US" sz="1600" baseline="0" dirty="0"/>
                        <a:t> antibody</a:t>
                      </a:r>
                      <a:endParaRPr lang="en-US" sz="1600" dirty="0"/>
                    </a:p>
                  </a:txBody>
                  <a:tcPr/>
                </a:tc>
                <a:tc>
                  <a:txBody>
                    <a:bodyPr/>
                    <a:lstStyle/>
                    <a:p>
                      <a:pPr algn="ctr"/>
                      <a:r>
                        <a:rPr lang="en-US" sz="1600" dirty="0"/>
                        <a:t>100%</a:t>
                      </a:r>
                    </a:p>
                  </a:txBody>
                  <a:tcPr anchor="ctr"/>
                </a:tc>
                <a:tc>
                  <a:txBody>
                    <a:bodyPr/>
                    <a:lstStyle/>
                    <a:p>
                      <a:pPr algn="ctr"/>
                      <a:r>
                        <a:rPr lang="en-US" sz="1600" dirty="0"/>
                        <a:t>70%</a:t>
                      </a:r>
                    </a:p>
                  </a:txBody>
                  <a:tcPr anchor="ctr"/>
                </a:tc>
                <a:tc>
                  <a:txBody>
                    <a:bodyPr/>
                    <a:lstStyle/>
                    <a:p>
                      <a:pPr algn="ctr"/>
                      <a:r>
                        <a:rPr lang="en-US" sz="1600" dirty="0"/>
                        <a:t>0%</a:t>
                      </a:r>
                    </a:p>
                  </a:txBody>
                  <a:tcPr anchor="ctr"/>
                </a:tc>
                <a:extLst>
                  <a:ext uri="{0D108BD9-81ED-4DB2-BD59-A6C34878D82A}">
                    <a16:rowId xmlns:a16="http://schemas.microsoft.com/office/drawing/2014/main" val="10002"/>
                  </a:ext>
                </a:extLst>
              </a:tr>
              <a:tr h="448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Lactoferrin</a:t>
                      </a:r>
                      <a:endParaRPr lang="en-US" sz="1600" dirty="0"/>
                    </a:p>
                    <a:p>
                      <a:endParaRPr lang="en-US" sz="1600" dirty="0"/>
                    </a:p>
                  </a:txBody>
                  <a:tcPr/>
                </a:tc>
                <a:tc>
                  <a:txBody>
                    <a:bodyPr/>
                    <a:lstStyle/>
                    <a:p>
                      <a:pPr algn="ctr"/>
                      <a:r>
                        <a:rPr lang="en-US" sz="1600" dirty="0"/>
                        <a:t>100%</a:t>
                      </a:r>
                    </a:p>
                  </a:txBody>
                  <a:tcPr anchor="ctr"/>
                </a:tc>
                <a:tc>
                  <a:txBody>
                    <a:bodyPr/>
                    <a:lstStyle/>
                    <a:p>
                      <a:pPr algn="ctr"/>
                      <a:r>
                        <a:rPr lang="en-US" sz="1600" dirty="0"/>
                        <a:t>40%</a:t>
                      </a:r>
                    </a:p>
                    <a:p>
                      <a:pPr algn="ctr"/>
                      <a:r>
                        <a:rPr lang="en-US" sz="1600" dirty="0"/>
                        <a:t>(10-65%)</a:t>
                      </a:r>
                    </a:p>
                  </a:txBody>
                  <a:tcPr anchor="ctr"/>
                </a:tc>
                <a:tc>
                  <a:txBody>
                    <a:bodyPr/>
                    <a:lstStyle/>
                    <a:p>
                      <a:pPr algn="ctr"/>
                      <a:r>
                        <a:rPr lang="en-US" sz="1600" dirty="0"/>
                        <a:t>0%</a:t>
                      </a:r>
                    </a:p>
                  </a:txBody>
                  <a:tcPr anchor="ctr"/>
                </a:tc>
                <a:extLst>
                  <a:ext uri="{0D108BD9-81ED-4DB2-BD59-A6C34878D82A}">
                    <a16:rowId xmlns:a16="http://schemas.microsoft.com/office/drawing/2014/main" val="10003"/>
                  </a:ext>
                </a:extLst>
              </a:tr>
              <a:tr h="448493">
                <a:tc>
                  <a:txBody>
                    <a:bodyPr/>
                    <a:lstStyle/>
                    <a:p>
                      <a:r>
                        <a:rPr lang="en-US" sz="1600" dirty="0"/>
                        <a:t>Lysozyme</a:t>
                      </a:r>
                    </a:p>
                  </a:txBody>
                  <a:tcPr/>
                </a:tc>
                <a:tc>
                  <a:txBody>
                    <a:bodyPr/>
                    <a:lstStyle/>
                    <a:p>
                      <a:pPr algn="ctr"/>
                      <a:r>
                        <a:rPr lang="en-US" sz="1600" dirty="0"/>
                        <a:t>100%</a:t>
                      </a:r>
                    </a:p>
                  </a:txBody>
                  <a:tcPr anchor="ctr"/>
                </a:tc>
                <a:tc>
                  <a:txBody>
                    <a:bodyPr/>
                    <a:lstStyle/>
                    <a:p>
                      <a:pPr algn="ctr"/>
                      <a:r>
                        <a:rPr lang="en-US" sz="1600" dirty="0"/>
                        <a:t>75%</a:t>
                      </a:r>
                    </a:p>
                    <a:p>
                      <a:pPr algn="ctr"/>
                      <a:r>
                        <a:rPr lang="en-US" sz="1600" dirty="0"/>
                        <a:t>(30-80%)</a:t>
                      </a:r>
                    </a:p>
                  </a:txBody>
                  <a:tcPr anchor="ctr"/>
                </a:tc>
                <a:tc>
                  <a:txBody>
                    <a:bodyPr/>
                    <a:lstStyle/>
                    <a:p>
                      <a:pPr algn="ctr"/>
                      <a:r>
                        <a:rPr lang="en-US" sz="1600" dirty="0"/>
                        <a:t>0%</a:t>
                      </a:r>
                    </a:p>
                  </a:txBody>
                  <a:tcPr anchor="ctr"/>
                </a:tc>
                <a:extLst>
                  <a:ext uri="{0D108BD9-81ED-4DB2-BD59-A6C34878D82A}">
                    <a16:rowId xmlns:a16="http://schemas.microsoft.com/office/drawing/2014/main" val="10004"/>
                  </a:ext>
                </a:extLst>
              </a:tr>
              <a:tr h="530518">
                <a:tc>
                  <a:txBody>
                    <a:bodyPr/>
                    <a:lstStyle/>
                    <a:p>
                      <a:r>
                        <a:rPr lang="en-US" sz="1600" dirty="0"/>
                        <a:t>Cytokines</a:t>
                      </a:r>
                    </a:p>
                  </a:txBody>
                  <a:tcPr/>
                </a:tc>
                <a:tc>
                  <a:txBody>
                    <a:bodyPr/>
                    <a:lstStyle/>
                    <a:p>
                      <a:pPr algn="ctr"/>
                      <a:r>
                        <a:rPr lang="en-US" sz="1600" dirty="0"/>
                        <a:t>100%</a:t>
                      </a:r>
                    </a:p>
                  </a:txBody>
                  <a:tcPr anchor="ctr"/>
                </a:tc>
                <a:tc>
                  <a:txBody>
                    <a:bodyPr/>
                    <a:lstStyle/>
                    <a:p>
                      <a:pPr algn="ctr"/>
                      <a:r>
                        <a:rPr lang="en-US" sz="1600" dirty="0"/>
                        <a:t>Many are retained</a:t>
                      </a:r>
                    </a:p>
                  </a:txBody>
                  <a:tcPr anchor="ctr"/>
                </a:tc>
                <a:tc>
                  <a:txBody>
                    <a:bodyPr/>
                    <a:lstStyle/>
                    <a:p>
                      <a:pPr algn="ctr"/>
                      <a:r>
                        <a:rPr lang="en-US" sz="1600" dirty="0"/>
                        <a:t>0%</a:t>
                      </a:r>
                    </a:p>
                  </a:txBody>
                  <a:tcPr anchor="ctr"/>
                </a:tc>
                <a:extLst>
                  <a:ext uri="{0D108BD9-81ED-4DB2-BD59-A6C34878D82A}">
                    <a16:rowId xmlns:a16="http://schemas.microsoft.com/office/drawing/2014/main" val="10005"/>
                  </a:ext>
                </a:extLst>
              </a:tr>
              <a:tr h="448493">
                <a:tc>
                  <a:txBody>
                    <a:bodyPr/>
                    <a:lstStyle/>
                    <a:p>
                      <a:r>
                        <a:rPr lang="en-US" sz="1600" dirty="0"/>
                        <a:t>Growth</a:t>
                      </a:r>
                      <a:r>
                        <a:rPr lang="en-US" sz="1600" baseline="0" dirty="0"/>
                        <a:t> Factors</a:t>
                      </a:r>
                      <a:endParaRPr lang="en-US" sz="1600" dirty="0"/>
                    </a:p>
                  </a:txBody>
                  <a:tcPr/>
                </a:tc>
                <a:tc>
                  <a:txBody>
                    <a:bodyPr/>
                    <a:lstStyle/>
                    <a:p>
                      <a:pPr algn="ctr"/>
                      <a:r>
                        <a:rPr lang="en-US" sz="1600" dirty="0"/>
                        <a:t>100%</a:t>
                      </a:r>
                    </a:p>
                  </a:txBody>
                  <a:tcPr anchor="ctr"/>
                </a:tc>
                <a:tc>
                  <a:txBody>
                    <a:bodyPr/>
                    <a:lstStyle/>
                    <a:p>
                      <a:pPr algn="ctr"/>
                      <a:r>
                        <a:rPr lang="en-US" sz="1600" dirty="0"/>
                        <a:t>60-100%</a:t>
                      </a:r>
                    </a:p>
                  </a:txBody>
                  <a:tcPr anchor="ctr"/>
                </a:tc>
                <a:tc>
                  <a:txBody>
                    <a:bodyPr/>
                    <a:lstStyle/>
                    <a:p>
                      <a:pPr algn="ctr"/>
                      <a:r>
                        <a:rPr lang="en-US" sz="1600" dirty="0"/>
                        <a:t>0%</a:t>
                      </a:r>
                    </a:p>
                  </a:txBody>
                  <a:tcPr anchor="ctr"/>
                </a:tc>
                <a:extLst>
                  <a:ext uri="{0D108BD9-81ED-4DB2-BD59-A6C34878D82A}">
                    <a16:rowId xmlns:a16="http://schemas.microsoft.com/office/drawing/2014/main" val="10006"/>
                  </a:ext>
                </a:extLst>
              </a:tr>
              <a:tr h="448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Oligosaccharides</a:t>
                      </a:r>
                    </a:p>
                  </a:txBody>
                  <a:tcPr/>
                </a:tc>
                <a:tc>
                  <a:txBody>
                    <a:bodyPr/>
                    <a:lstStyle/>
                    <a:p>
                      <a:pPr algn="ctr"/>
                      <a:r>
                        <a:rPr lang="en-US" sz="1600" dirty="0"/>
                        <a:t>100%</a:t>
                      </a:r>
                    </a:p>
                    <a:p>
                      <a:pPr algn="ctr"/>
                      <a:r>
                        <a:rPr lang="en-US" sz="1600" dirty="0"/>
                        <a:t>200+</a:t>
                      </a:r>
                      <a:r>
                        <a:rPr lang="en-US" sz="1600" baseline="0" dirty="0"/>
                        <a:t> types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12-21 g/L</a:t>
                      </a:r>
                    </a:p>
                  </a:txBody>
                  <a:tcPr anchor="ctr"/>
                </a:tc>
                <a:tc>
                  <a:txBody>
                    <a:bodyPr/>
                    <a:lstStyle/>
                    <a:p>
                      <a:pPr algn="ctr"/>
                      <a:r>
                        <a:rPr lang="en-US" sz="1600" dirty="0"/>
                        <a:t>100%</a:t>
                      </a:r>
                    </a:p>
                    <a:p>
                      <a:pPr algn="ctr"/>
                      <a:r>
                        <a:rPr lang="en-US" sz="1600" dirty="0"/>
                        <a:t>200+ types</a:t>
                      </a:r>
                    </a:p>
                    <a:p>
                      <a:pPr algn="ctr"/>
                      <a:r>
                        <a:rPr lang="en-US" sz="1600" dirty="0"/>
                        <a:t>12-21 g/L</a:t>
                      </a:r>
                    </a:p>
                  </a:txBody>
                  <a:tcPr anchor="ctr"/>
                </a:tc>
                <a:tc>
                  <a:txBody>
                    <a:bodyPr/>
                    <a:lstStyle/>
                    <a:p>
                      <a:pPr algn="ctr"/>
                      <a:r>
                        <a:rPr lang="en-US" sz="1600" dirty="0"/>
                        <a:t>2-3</a:t>
                      </a:r>
                      <a:r>
                        <a:rPr lang="en-US" sz="1600" baseline="0" dirty="0"/>
                        <a:t> types </a:t>
                      </a:r>
                    </a:p>
                    <a:p>
                      <a:pPr algn="ctr"/>
                      <a:r>
                        <a:rPr lang="en-US" sz="1600" baseline="0" dirty="0"/>
                        <a:t>synthetic</a:t>
                      </a:r>
                    </a:p>
                    <a:p>
                      <a:pPr algn="ctr"/>
                      <a:r>
                        <a:rPr lang="en-US" sz="1600" dirty="0"/>
                        <a:t>0.6-1.2</a:t>
                      </a:r>
                      <a:r>
                        <a:rPr lang="en-US" sz="1600" baseline="0" dirty="0"/>
                        <a:t> g/L</a:t>
                      </a:r>
                      <a:endParaRPr lang="en-US" sz="1600" dirty="0"/>
                    </a:p>
                  </a:txBody>
                  <a:tcPr anchor="ctr"/>
                </a:tc>
                <a:extLst>
                  <a:ext uri="{0D108BD9-81ED-4DB2-BD59-A6C34878D82A}">
                    <a16:rowId xmlns:a16="http://schemas.microsoft.com/office/drawing/2014/main" val="10007"/>
                  </a:ext>
                </a:extLst>
              </a:tr>
              <a:tr h="4484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a:t>Gangliosides</a:t>
                      </a:r>
                      <a:endParaRPr lang="en-US" sz="1600" dirty="0"/>
                    </a:p>
                  </a:txBody>
                  <a:tcPr/>
                </a:tc>
                <a:tc>
                  <a:txBody>
                    <a:bodyPr/>
                    <a:lstStyle/>
                    <a:p>
                      <a:pPr algn="ctr"/>
                      <a:r>
                        <a:rPr lang="en-US" sz="1600" dirty="0"/>
                        <a:t>100%</a:t>
                      </a:r>
                    </a:p>
                  </a:txBody>
                  <a:tcPr anchor="ctr"/>
                </a:tc>
                <a:tc>
                  <a:txBody>
                    <a:bodyPr/>
                    <a:lstStyle/>
                    <a:p>
                      <a:pPr algn="ctr"/>
                      <a:r>
                        <a:rPr lang="en-US" sz="1600" dirty="0"/>
                        <a:t>100%</a:t>
                      </a:r>
                    </a:p>
                  </a:txBody>
                  <a:tcPr anchor="ctr"/>
                </a:tc>
                <a:tc>
                  <a:txBody>
                    <a:bodyPr/>
                    <a:lstStyle/>
                    <a:p>
                      <a:pPr algn="ctr"/>
                      <a:r>
                        <a:rPr lang="en-US" sz="1600" dirty="0"/>
                        <a:t>0%</a:t>
                      </a:r>
                    </a:p>
                  </a:txBody>
                  <a:tcPr anchor="ctr"/>
                </a:tc>
                <a:extLst>
                  <a:ext uri="{0D108BD9-81ED-4DB2-BD59-A6C34878D82A}">
                    <a16:rowId xmlns:a16="http://schemas.microsoft.com/office/drawing/2014/main" val="10008"/>
                  </a:ext>
                </a:extLst>
              </a:tr>
              <a:tr h="448493">
                <a:tc>
                  <a:txBody>
                    <a:bodyPr/>
                    <a:lstStyle/>
                    <a:p>
                      <a:r>
                        <a:rPr lang="en-US" sz="1600" dirty="0"/>
                        <a:t>Lipids</a:t>
                      </a:r>
                    </a:p>
                  </a:txBody>
                  <a:tcPr/>
                </a:tc>
                <a:tc>
                  <a:txBody>
                    <a:bodyPr/>
                    <a:lstStyle/>
                    <a:p>
                      <a:pPr algn="ctr"/>
                      <a:r>
                        <a:rPr lang="en-US" sz="1600" dirty="0"/>
                        <a:t>100%</a:t>
                      </a:r>
                    </a:p>
                  </a:txBody>
                  <a:tcPr anchor="ctr"/>
                </a:tc>
                <a:tc>
                  <a:txBody>
                    <a:bodyPr/>
                    <a:lstStyle/>
                    <a:p>
                      <a:pPr algn="ctr"/>
                      <a:r>
                        <a:rPr lang="en-US" sz="1600" dirty="0"/>
                        <a:t>100%</a:t>
                      </a:r>
                    </a:p>
                  </a:txBody>
                  <a:tcPr anchor="ctr"/>
                </a:tc>
                <a:tc>
                  <a:txBody>
                    <a:bodyPr/>
                    <a:lstStyle/>
                    <a:p>
                      <a:pPr algn="ctr"/>
                      <a:r>
                        <a:rPr lang="en-US" sz="1600" dirty="0"/>
                        <a:t>*Not comparable</a:t>
                      </a:r>
                    </a:p>
                  </a:txBody>
                  <a:tcPr anchor="ctr"/>
                </a:tc>
                <a:extLst>
                  <a:ext uri="{0D108BD9-81ED-4DB2-BD59-A6C34878D82A}">
                    <a16:rowId xmlns:a16="http://schemas.microsoft.com/office/drawing/2014/main" val="10009"/>
                  </a:ext>
                </a:extLst>
              </a:tr>
            </a:tbl>
          </a:graphicData>
        </a:graphic>
      </p:graphicFrame>
      <p:sp>
        <p:nvSpPr>
          <p:cNvPr id="6" name="TextBox 5"/>
          <p:cNvSpPr txBox="1"/>
          <p:nvPr/>
        </p:nvSpPr>
        <p:spPr>
          <a:xfrm>
            <a:off x="1285242" y="6397946"/>
            <a:ext cx="5730608" cy="369332"/>
          </a:xfrm>
          <a:prstGeom prst="rect">
            <a:avLst/>
          </a:prstGeom>
          <a:noFill/>
        </p:spPr>
        <p:txBody>
          <a:bodyPr wrap="none" rtlCol="0">
            <a:spAutoFit/>
          </a:bodyPr>
          <a:lstStyle/>
          <a:p>
            <a:r>
              <a:rPr lang="en-US" dirty="0">
                <a:latin typeface="+mj-lt"/>
                <a:cs typeface="Corbel"/>
              </a:rPr>
              <a:t>Data from Tully et al., 2001; </a:t>
            </a:r>
            <a:r>
              <a:rPr lang="en-US" dirty="0" err="1">
                <a:latin typeface="+mj-lt"/>
                <a:cs typeface="Corbel"/>
              </a:rPr>
              <a:t>Riskin</a:t>
            </a:r>
            <a:r>
              <a:rPr lang="en-US" dirty="0">
                <a:latin typeface="+mj-lt"/>
                <a:cs typeface="Corbel"/>
              </a:rPr>
              <a:t>, 2020; </a:t>
            </a:r>
            <a:r>
              <a:rPr lang="en-US" dirty="0" err="1">
                <a:latin typeface="+mj-lt"/>
              </a:rPr>
              <a:t>Peila</a:t>
            </a:r>
            <a:r>
              <a:rPr lang="en-US" dirty="0">
                <a:latin typeface="+mj-lt"/>
              </a:rPr>
              <a:t> et al., 2016</a:t>
            </a:r>
            <a:endParaRPr lang="en-US" dirty="0">
              <a:latin typeface="+mj-lt"/>
              <a:cs typeface="Corbel"/>
            </a:endParaRPr>
          </a:p>
        </p:txBody>
      </p:sp>
    </p:spTree>
    <p:extLst>
      <p:ext uri="{BB962C8B-B14F-4D97-AF65-F5344CB8AC3E}">
        <p14:creationId xmlns:p14="http://schemas.microsoft.com/office/powerpoint/2010/main" val="2557200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782" y="370700"/>
            <a:ext cx="8229600" cy="1143000"/>
          </a:xfrm>
        </p:spPr>
        <p:txBody>
          <a:bodyPr>
            <a:normAutofit/>
          </a:bodyPr>
          <a:lstStyle/>
          <a:p>
            <a:pPr algn="l"/>
            <a:r>
              <a:rPr lang="en-US" sz="3200" dirty="0"/>
              <a:t>Nutrition shapes the </a:t>
            </a:r>
            <a:r>
              <a:rPr lang="en-US" sz="3200" dirty="0" err="1"/>
              <a:t>microbiome</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308220494"/>
              </p:ext>
            </p:extLst>
          </p:nvPr>
        </p:nvGraphicFramePr>
        <p:xfrm>
          <a:off x="484463" y="1380500"/>
          <a:ext cx="8090578" cy="4513856"/>
        </p:xfrm>
        <a:graphic>
          <a:graphicData uri="http://schemas.openxmlformats.org/drawingml/2006/table">
            <a:tbl>
              <a:tblPr firstRow="1" bandRow="1">
                <a:tableStyleId>{00A15C55-8517-42AA-B614-E9B94910E393}</a:tableStyleId>
              </a:tblPr>
              <a:tblGrid>
                <a:gridCol w="1974468">
                  <a:extLst>
                    <a:ext uri="{9D8B030D-6E8A-4147-A177-3AD203B41FA5}">
                      <a16:colId xmlns:a16="http://schemas.microsoft.com/office/drawing/2014/main" val="20000"/>
                    </a:ext>
                  </a:extLst>
                </a:gridCol>
                <a:gridCol w="1912298">
                  <a:extLst>
                    <a:ext uri="{9D8B030D-6E8A-4147-A177-3AD203B41FA5}">
                      <a16:colId xmlns:a16="http://schemas.microsoft.com/office/drawing/2014/main" val="20001"/>
                    </a:ext>
                  </a:extLst>
                </a:gridCol>
                <a:gridCol w="1937655">
                  <a:extLst>
                    <a:ext uri="{9D8B030D-6E8A-4147-A177-3AD203B41FA5}">
                      <a16:colId xmlns:a16="http://schemas.microsoft.com/office/drawing/2014/main" val="20002"/>
                    </a:ext>
                  </a:extLst>
                </a:gridCol>
                <a:gridCol w="2266157">
                  <a:extLst>
                    <a:ext uri="{9D8B030D-6E8A-4147-A177-3AD203B41FA5}">
                      <a16:colId xmlns:a16="http://schemas.microsoft.com/office/drawing/2014/main" val="20003"/>
                    </a:ext>
                  </a:extLst>
                </a:gridCol>
              </a:tblGrid>
              <a:tr h="471362">
                <a:tc>
                  <a:txBody>
                    <a:bodyPr/>
                    <a:lstStyle/>
                    <a:p>
                      <a:pPr algn="ctr"/>
                      <a:r>
                        <a:rPr lang="en-US" sz="2000" dirty="0"/>
                        <a:t>Human milk factors</a:t>
                      </a:r>
                    </a:p>
                  </a:txBody>
                  <a:tcPr/>
                </a:tc>
                <a:tc>
                  <a:txBody>
                    <a:bodyPr/>
                    <a:lstStyle/>
                    <a:p>
                      <a:pPr algn="ctr"/>
                      <a:r>
                        <a:rPr lang="en-US" sz="2000" dirty="0">
                          <a:solidFill>
                            <a:schemeClr val="tx1"/>
                          </a:solidFill>
                        </a:rPr>
                        <a:t>Mom’s Milk</a:t>
                      </a:r>
                    </a:p>
                  </a:txBody>
                  <a:tcPr anchor="ctr"/>
                </a:tc>
                <a:tc>
                  <a:txBody>
                    <a:bodyPr/>
                    <a:lstStyle/>
                    <a:p>
                      <a:pPr algn="ctr"/>
                      <a:r>
                        <a:rPr lang="en-US" sz="2000" dirty="0">
                          <a:solidFill>
                            <a:schemeClr val="tx1"/>
                          </a:solidFill>
                        </a:rPr>
                        <a:t>Pasteurized</a:t>
                      </a:r>
                    </a:p>
                    <a:p>
                      <a:pPr algn="ctr"/>
                      <a:r>
                        <a:rPr lang="en-US" sz="2000" dirty="0">
                          <a:solidFill>
                            <a:schemeClr val="tx1"/>
                          </a:solidFill>
                        </a:rPr>
                        <a:t>Donor Milk*</a:t>
                      </a:r>
                    </a:p>
                  </a:txBody>
                  <a:tcPr anchor="ctr"/>
                </a:tc>
                <a:tc>
                  <a:txBody>
                    <a:bodyPr/>
                    <a:lstStyle/>
                    <a:p>
                      <a:pPr algn="ctr"/>
                      <a:r>
                        <a:rPr lang="en-US" sz="2000" dirty="0">
                          <a:solidFill>
                            <a:schemeClr val="tx1"/>
                          </a:solidFill>
                        </a:rPr>
                        <a:t>Formula</a:t>
                      </a:r>
                    </a:p>
                  </a:txBody>
                  <a:tcPr anchor="ctr"/>
                </a:tc>
                <a:extLst>
                  <a:ext uri="{0D108BD9-81ED-4DB2-BD59-A6C34878D82A}">
                    <a16:rowId xmlns:a16="http://schemas.microsoft.com/office/drawing/2014/main" val="10000"/>
                  </a:ext>
                </a:extLst>
              </a:tr>
              <a:tr h="471362">
                <a:tc>
                  <a:txBody>
                    <a:bodyPr/>
                    <a:lstStyle/>
                    <a:p>
                      <a:pPr algn="ctr">
                        <a:lnSpc>
                          <a:spcPct val="90000"/>
                        </a:lnSpc>
                      </a:pPr>
                      <a:r>
                        <a:rPr lang="en-US" sz="1600" b="0" dirty="0" err="1"/>
                        <a:t>Microbiota</a:t>
                      </a:r>
                      <a:endParaRPr lang="en-US" sz="1600" b="0" dirty="0"/>
                    </a:p>
                  </a:txBody>
                  <a:tcPr anchor="ctr"/>
                </a:tc>
                <a:tc>
                  <a:txBody>
                    <a:bodyPr/>
                    <a:lstStyle/>
                    <a:p>
                      <a:pPr algn="ctr">
                        <a:lnSpc>
                          <a:spcPct val="90000"/>
                        </a:lnSpc>
                      </a:pPr>
                      <a:r>
                        <a:rPr lang="en-US" sz="1600" dirty="0"/>
                        <a:t>Mom</a:t>
                      </a:r>
                      <a:r>
                        <a:rPr lang="en-US" sz="1600" baseline="0" dirty="0"/>
                        <a:t> shares unique </a:t>
                      </a:r>
                      <a:r>
                        <a:rPr lang="en-US" sz="1600" baseline="0" dirty="0" err="1"/>
                        <a:t>microbiota</a:t>
                      </a:r>
                      <a:endParaRPr lang="en-US" sz="1600" dirty="0"/>
                    </a:p>
                  </a:txBody>
                  <a:tcPr anchor="ctr"/>
                </a:tc>
                <a:tc>
                  <a:txBody>
                    <a:bodyPr/>
                    <a:lstStyle/>
                    <a:p>
                      <a:pPr algn="ctr">
                        <a:lnSpc>
                          <a:spcPct val="90000"/>
                        </a:lnSpc>
                      </a:pPr>
                      <a:r>
                        <a:rPr lang="en-US" sz="1600" dirty="0"/>
                        <a:t>No</a:t>
                      </a:r>
                      <a:r>
                        <a:rPr lang="en-US" sz="1600" baseline="0" dirty="0"/>
                        <a:t> </a:t>
                      </a:r>
                      <a:r>
                        <a:rPr lang="en-US" sz="1600" baseline="0" dirty="0" err="1"/>
                        <a:t>microbiota</a:t>
                      </a:r>
                      <a:endParaRPr lang="en-US" sz="1600" baseline="0" dirty="0"/>
                    </a:p>
                    <a:p>
                      <a:pPr algn="ctr">
                        <a:lnSpc>
                          <a:spcPct val="90000"/>
                        </a:lnSpc>
                      </a:pPr>
                      <a:r>
                        <a:rPr lang="en-US" sz="1600" baseline="0" dirty="0"/>
                        <a:t>(can add probiotics)</a:t>
                      </a:r>
                      <a:endParaRPr lang="en-US" sz="1600" dirty="0"/>
                    </a:p>
                  </a:txBody>
                  <a:tcPr anchor="ctr"/>
                </a:tc>
                <a:tc>
                  <a:txBody>
                    <a:bodyPr/>
                    <a:lstStyle/>
                    <a:p>
                      <a:pPr algn="ctr">
                        <a:lnSpc>
                          <a:spcPct val="90000"/>
                        </a:lnSpc>
                      </a:pPr>
                      <a:r>
                        <a:rPr lang="en-US" sz="1600" baseline="0" dirty="0"/>
                        <a:t>Some contain probiotics (usually 1 strain)</a:t>
                      </a:r>
                      <a:endParaRPr lang="en-US" sz="1600" dirty="0"/>
                    </a:p>
                  </a:txBody>
                  <a:tcPr anchor="ctr"/>
                </a:tc>
                <a:extLst>
                  <a:ext uri="{0D108BD9-81ED-4DB2-BD59-A6C34878D82A}">
                    <a16:rowId xmlns:a16="http://schemas.microsoft.com/office/drawing/2014/main" val="10001"/>
                  </a:ext>
                </a:extLst>
              </a:tr>
              <a:tr h="542390">
                <a:tc>
                  <a:txBody>
                    <a:bodyPr/>
                    <a:lstStyle/>
                    <a:p>
                      <a:pPr algn="ctr">
                        <a:lnSpc>
                          <a:spcPct val="90000"/>
                        </a:lnSpc>
                      </a:pPr>
                      <a:r>
                        <a:rPr lang="en-US" sz="1600" b="0" dirty="0"/>
                        <a:t>HMOs</a:t>
                      </a:r>
                    </a:p>
                  </a:txBody>
                  <a:tcPr anchor="ctr"/>
                </a:tc>
                <a:tc>
                  <a:txBody>
                    <a:bodyPr/>
                    <a:lstStyle/>
                    <a:p>
                      <a:pPr algn="ctr">
                        <a:lnSpc>
                          <a:spcPct val="90000"/>
                        </a:lnSpc>
                      </a:pPr>
                      <a:r>
                        <a:rPr lang="en-US" sz="1600" dirty="0"/>
                        <a:t>Unique</a:t>
                      </a:r>
                      <a:r>
                        <a:rPr lang="en-US" sz="1600" baseline="0" dirty="0"/>
                        <a:t> to mom </a:t>
                      </a:r>
                    </a:p>
                    <a:p>
                      <a:pPr algn="ctr">
                        <a:lnSpc>
                          <a:spcPct val="90000"/>
                        </a:lnSpc>
                      </a:pPr>
                      <a:r>
                        <a:rPr lang="en-US" sz="1600" baseline="0" dirty="0"/>
                        <a:t>200+ types</a:t>
                      </a:r>
                    </a:p>
                    <a:p>
                      <a:pPr algn="ctr">
                        <a:lnSpc>
                          <a:spcPct val="90000"/>
                        </a:lnSpc>
                      </a:pPr>
                      <a:r>
                        <a:rPr lang="en-US" sz="1600" baseline="0" dirty="0"/>
                        <a:t>(12-21 g/L)</a:t>
                      </a:r>
                      <a:endParaRPr lang="en-US" sz="1600" dirty="0"/>
                    </a:p>
                  </a:txBody>
                  <a:tcPr/>
                </a:tc>
                <a:tc>
                  <a:txBody>
                    <a:bodyPr/>
                    <a:lstStyle/>
                    <a:p>
                      <a:pPr algn="ctr">
                        <a:lnSpc>
                          <a:spcPct val="90000"/>
                        </a:lnSpc>
                      </a:pPr>
                      <a:r>
                        <a:rPr lang="en-US" sz="1600" dirty="0"/>
                        <a:t>100% retention of donors’</a:t>
                      </a:r>
                      <a:r>
                        <a:rPr lang="en-US" sz="1600" baseline="0" dirty="0"/>
                        <a:t> HMOs</a:t>
                      </a:r>
                    </a:p>
                    <a:p>
                      <a:pPr algn="ctr">
                        <a:lnSpc>
                          <a:spcPct val="90000"/>
                        </a:lnSpc>
                      </a:pPr>
                      <a:r>
                        <a:rPr lang="en-US" sz="1600" baseline="0" dirty="0"/>
                        <a:t>200+ types</a:t>
                      </a:r>
                    </a:p>
                  </a:txBody>
                  <a:tcPr anchor="ctr"/>
                </a:tc>
                <a:tc>
                  <a:txBody>
                    <a:bodyPr/>
                    <a:lstStyle/>
                    <a:p>
                      <a:pPr algn="ctr">
                        <a:lnSpc>
                          <a:spcPct val="90000"/>
                        </a:lnSpc>
                      </a:pPr>
                      <a:r>
                        <a:rPr lang="en-US" sz="1600" dirty="0"/>
                        <a:t>2-3 synthetic types</a:t>
                      </a:r>
                    </a:p>
                    <a:p>
                      <a:pPr algn="ctr">
                        <a:lnSpc>
                          <a:spcPct val="90000"/>
                        </a:lnSpc>
                      </a:pPr>
                      <a:r>
                        <a:rPr lang="en-US" sz="1600" dirty="0"/>
                        <a:t>Low concentration</a:t>
                      </a:r>
                    </a:p>
                    <a:p>
                      <a:pPr algn="ctr">
                        <a:lnSpc>
                          <a:spcPct val="90000"/>
                        </a:lnSpc>
                      </a:pPr>
                      <a:r>
                        <a:rPr lang="en-US" sz="1600" dirty="0"/>
                        <a:t>(0.6 – 1.2 g/L)</a:t>
                      </a:r>
                    </a:p>
                  </a:txBody>
                  <a:tcPr/>
                </a:tc>
                <a:extLst>
                  <a:ext uri="{0D108BD9-81ED-4DB2-BD59-A6C34878D82A}">
                    <a16:rowId xmlns:a16="http://schemas.microsoft.com/office/drawing/2014/main" val="10002"/>
                  </a:ext>
                </a:extLst>
              </a:tr>
              <a:tr h="542390">
                <a:tc>
                  <a:txBody>
                    <a:bodyPr/>
                    <a:lstStyle/>
                    <a:p>
                      <a:pPr algn="ctr">
                        <a:lnSpc>
                          <a:spcPct val="90000"/>
                        </a:lnSpc>
                      </a:pPr>
                      <a:r>
                        <a:rPr lang="en-US" sz="1600" b="0" dirty="0"/>
                        <a:t>Non-digestible</a:t>
                      </a:r>
                      <a:r>
                        <a:rPr lang="en-US" sz="1600" b="0" baseline="0" dirty="0"/>
                        <a:t> carbohydrates (GOS, FOS)</a:t>
                      </a:r>
                      <a:endParaRPr lang="en-US" sz="1600" b="0" dirty="0"/>
                    </a:p>
                  </a:txBody>
                  <a:tcPr anchor="ctr"/>
                </a:tc>
                <a:tc>
                  <a:txBody>
                    <a:bodyPr/>
                    <a:lstStyle/>
                    <a:p>
                      <a:pPr algn="ctr">
                        <a:lnSpc>
                          <a:spcPct val="90000"/>
                        </a:lnSpc>
                      </a:pPr>
                      <a:r>
                        <a:rPr lang="en-US" sz="1600" dirty="0"/>
                        <a:t>0</a:t>
                      </a:r>
                    </a:p>
                  </a:txBody>
                  <a:tcPr anchor="ctr"/>
                </a:tc>
                <a:tc>
                  <a:txBody>
                    <a:bodyPr/>
                    <a:lstStyle/>
                    <a:p>
                      <a:pPr algn="ctr">
                        <a:lnSpc>
                          <a:spcPct val="90000"/>
                        </a:lnSpc>
                      </a:pPr>
                      <a:r>
                        <a:rPr lang="en-US" sz="1600" dirty="0"/>
                        <a:t>0</a:t>
                      </a:r>
                    </a:p>
                  </a:txBody>
                  <a:tcPr anchor="ctr"/>
                </a:tc>
                <a:tc>
                  <a:txBody>
                    <a:bodyPr/>
                    <a:lstStyle/>
                    <a:p>
                      <a:pPr algn="ctr">
                        <a:lnSpc>
                          <a:spcPct val="90000"/>
                        </a:lnSpc>
                      </a:pPr>
                      <a:r>
                        <a:rPr lang="en-US" sz="1600" dirty="0"/>
                        <a:t>Some contain GOS or FOS or mix</a:t>
                      </a:r>
                    </a:p>
                  </a:txBody>
                  <a:tcPr anchor="ctr"/>
                </a:tc>
                <a:extLst>
                  <a:ext uri="{0D108BD9-81ED-4DB2-BD59-A6C34878D82A}">
                    <a16:rowId xmlns:a16="http://schemas.microsoft.com/office/drawing/2014/main" val="10003"/>
                  </a:ext>
                </a:extLst>
              </a:tr>
              <a:tr h="813584">
                <a:tc>
                  <a:txBody>
                    <a:bodyPr/>
                    <a:lstStyle/>
                    <a:p>
                      <a:pPr algn="ctr">
                        <a:lnSpc>
                          <a:spcPct val="90000"/>
                        </a:lnSpc>
                      </a:pPr>
                      <a:r>
                        <a:rPr lang="en-US" sz="1600" b="0" dirty="0" err="1"/>
                        <a:t>sIgA</a:t>
                      </a:r>
                      <a:r>
                        <a:rPr lang="en-US" sz="1600" b="0" baseline="0" dirty="0"/>
                        <a:t> Antibody</a:t>
                      </a:r>
                      <a:endParaRPr lang="en-US" sz="1600" b="0" dirty="0"/>
                    </a:p>
                  </a:txBody>
                  <a:tcPr anchor="ctr"/>
                </a:tc>
                <a:tc>
                  <a:txBody>
                    <a:bodyPr/>
                    <a:lstStyle/>
                    <a:p>
                      <a:pPr algn="ctr">
                        <a:lnSpc>
                          <a:spcPct val="90000"/>
                        </a:lnSpc>
                      </a:pPr>
                      <a:r>
                        <a:rPr lang="en-US" sz="1600" dirty="0"/>
                        <a:t>Unique</a:t>
                      </a:r>
                      <a:r>
                        <a:rPr lang="en-US" sz="1600" baseline="0" dirty="0"/>
                        <a:t> profile reflects mom’s life history</a:t>
                      </a:r>
                      <a:endParaRPr lang="en-US" sz="1600" dirty="0"/>
                    </a:p>
                  </a:txBody>
                  <a:tcPr anchor="ctr"/>
                </a:tc>
                <a:tc>
                  <a:txBody>
                    <a:bodyPr/>
                    <a:lstStyle/>
                    <a:p>
                      <a:pPr algn="ctr">
                        <a:lnSpc>
                          <a:spcPct val="90000"/>
                        </a:lnSpc>
                      </a:pPr>
                      <a:r>
                        <a:rPr lang="en-US" sz="1600" dirty="0"/>
                        <a:t>70% retention of donors’ </a:t>
                      </a:r>
                      <a:r>
                        <a:rPr lang="en-US" sz="1600" dirty="0" err="1"/>
                        <a:t>sIgA</a:t>
                      </a:r>
                      <a:endParaRPr lang="en-US" sz="1600" dirty="0"/>
                    </a:p>
                  </a:txBody>
                  <a:tcPr anchor="ctr"/>
                </a:tc>
                <a:tc>
                  <a:txBody>
                    <a:bodyPr/>
                    <a:lstStyle/>
                    <a:p>
                      <a:pPr algn="ctr">
                        <a:lnSpc>
                          <a:spcPct val="90000"/>
                        </a:lnSpc>
                      </a:pPr>
                      <a:r>
                        <a:rPr lang="en-US" sz="1600" dirty="0"/>
                        <a:t>0%</a:t>
                      </a:r>
                    </a:p>
                  </a:txBody>
                  <a:tcPr anchor="ctr"/>
                </a:tc>
                <a:extLst>
                  <a:ext uri="{0D108BD9-81ED-4DB2-BD59-A6C34878D82A}">
                    <a16:rowId xmlns:a16="http://schemas.microsoft.com/office/drawing/2014/main" val="10004"/>
                  </a:ext>
                </a:extLst>
              </a:tr>
              <a:tr h="813584">
                <a:tc>
                  <a:txBody>
                    <a:bodyPr/>
                    <a:lstStyle/>
                    <a:p>
                      <a:pPr algn="ctr">
                        <a:lnSpc>
                          <a:spcPct val="90000"/>
                        </a:lnSpc>
                      </a:pPr>
                      <a:r>
                        <a:rPr lang="en-US" sz="1600" b="0" dirty="0"/>
                        <a:t>pH,</a:t>
                      </a:r>
                      <a:r>
                        <a:rPr lang="en-US" sz="1600" b="0" baseline="0" dirty="0"/>
                        <a:t> osmolality, fatty acids, growth factors </a:t>
                      </a:r>
                      <a:endParaRPr lang="en-US" sz="1600" b="0" dirty="0"/>
                    </a:p>
                  </a:txBody>
                  <a:tcPr anchor="ctr"/>
                </a:tc>
                <a:tc>
                  <a:txBody>
                    <a:bodyPr/>
                    <a:lstStyle/>
                    <a:p>
                      <a:pPr algn="ctr">
                        <a:lnSpc>
                          <a:spcPct val="90000"/>
                        </a:lnSpc>
                      </a:pPr>
                      <a:r>
                        <a:rPr lang="en-US" sz="1600" dirty="0"/>
                        <a:t>Shaped</a:t>
                      </a:r>
                      <a:r>
                        <a:rPr lang="en-US" sz="1600" baseline="0" dirty="0"/>
                        <a:t> by evolution &amp; shared by mom to shape her baby’s </a:t>
                      </a:r>
                      <a:r>
                        <a:rPr lang="en-US" sz="1600" baseline="0" dirty="0" err="1"/>
                        <a:t>microbiome</a:t>
                      </a:r>
                      <a:endParaRPr lang="en-US" sz="1600" dirty="0"/>
                    </a:p>
                  </a:txBody>
                  <a:tcPr anchor="ctr"/>
                </a:tc>
                <a:tc>
                  <a:txBody>
                    <a:bodyPr/>
                    <a:lstStyle/>
                    <a:p>
                      <a:pPr algn="ctr">
                        <a:lnSpc>
                          <a:spcPct val="90000"/>
                        </a:lnSpc>
                      </a:pPr>
                      <a:r>
                        <a:rPr lang="en-US" sz="1600" dirty="0"/>
                        <a:t>Human</a:t>
                      </a:r>
                      <a:r>
                        <a:rPr lang="en-US" sz="1600" baseline="0" dirty="0"/>
                        <a:t> milk s</a:t>
                      </a:r>
                      <a:r>
                        <a:rPr lang="en-US" sz="1600" dirty="0"/>
                        <a:t>hared by many mom is gently heat processed</a:t>
                      </a:r>
                    </a:p>
                  </a:txBody>
                  <a:tcPr anchor="ctr"/>
                </a:tc>
                <a:tc>
                  <a:txBody>
                    <a:bodyPr/>
                    <a:lstStyle/>
                    <a:p>
                      <a:pPr algn="ctr">
                        <a:lnSpc>
                          <a:spcPct val="90000"/>
                        </a:lnSpc>
                      </a:pPr>
                      <a:r>
                        <a:rPr lang="en-US" sz="1600" dirty="0"/>
                        <a:t>Very different, many</a:t>
                      </a:r>
                      <a:r>
                        <a:rPr lang="en-US" sz="1600" baseline="0" dirty="0"/>
                        <a:t> factors lacking</a:t>
                      </a:r>
                      <a:endParaRPr lang="en-US" sz="1600" dirty="0"/>
                    </a:p>
                  </a:txBody>
                  <a:tcPr anchor="ctr"/>
                </a:tc>
                <a:extLst>
                  <a:ext uri="{0D108BD9-81ED-4DB2-BD59-A6C34878D82A}">
                    <a16:rowId xmlns:a16="http://schemas.microsoft.com/office/drawing/2014/main" val="10005"/>
                  </a:ext>
                </a:extLst>
              </a:tr>
            </a:tbl>
          </a:graphicData>
        </a:graphic>
      </p:graphicFrame>
      <p:sp>
        <p:nvSpPr>
          <p:cNvPr id="3" name="TextBox 2"/>
          <p:cNvSpPr txBox="1"/>
          <p:nvPr/>
        </p:nvSpPr>
        <p:spPr>
          <a:xfrm>
            <a:off x="1287101" y="6256466"/>
            <a:ext cx="7426960" cy="523220"/>
          </a:xfrm>
          <a:prstGeom prst="rect">
            <a:avLst/>
          </a:prstGeom>
          <a:noFill/>
        </p:spPr>
        <p:txBody>
          <a:bodyPr wrap="square" rtlCol="0">
            <a:spAutoFit/>
          </a:bodyPr>
          <a:lstStyle/>
          <a:p>
            <a:r>
              <a:rPr lang="en-US" sz="1400" dirty="0">
                <a:solidFill>
                  <a:srgbClr val="FFFFFF"/>
                </a:solidFill>
              </a:rPr>
              <a:t>*Only applies to milk that is Holder pasteurized. Significant loss of </a:t>
            </a:r>
            <a:r>
              <a:rPr lang="en-US" sz="1400" dirty="0" err="1">
                <a:solidFill>
                  <a:srgbClr val="FFFFFF"/>
                </a:solidFill>
              </a:rPr>
              <a:t>sIgA</a:t>
            </a:r>
            <a:r>
              <a:rPr lang="en-US" sz="1400" dirty="0">
                <a:solidFill>
                  <a:srgbClr val="FFFFFF"/>
                </a:solidFill>
              </a:rPr>
              <a:t> occurs when milk is retort processed to create a shelf stable product (Lima et al, 2017; Meredith-Dennis et al., 2017) </a:t>
            </a:r>
          </a:p>
        </p:txBody>
      </p:sp>
    </p:spTree>
    <p:extLst>
      <p:ext uri="{BB962C8B-B14F-4D97-AF65-F5344CB8AC3E}">
        <p14:creationId xmlns:p14="http://schemas.microsoft.com/office/powerpoint/2010/main" val="951054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777" y="317427"/>
            <a:ext cx="8877300" cy="1325563"/>
          </a:xfrm>
        </p:spPr>
        <p:txBody>
          <a:bodyPr>
            <a:normAutofit/>
          </a:bodyPr>
          <a:lstStyle/>
          <a:p>
            <a:r>
              <a:rPr lang="en-US" sz="3200" dirty="0"/>
              <a:t>Human milk IgA may protect against NEC</a:t>
            </a:r>
          </a:p>
        </p:txBody>
      </p:sp>
      <p:sp>
        <p:nvSpPr>
          <p:cNvPr id="3" name="Content Placeholder 2"/>
          <p:cNvSpPr>
            <a:spLocks noGrp="1"/>
          </p:cNvSpPr>
          <p:nvPr>
            <p:ph idx="1"/>
          </p:nvPr>
        </p:nvSpPr>
        <p:spPr>
          <a:xfrm>
            <a:off x="454954" y="1432463"/>
            <a:ext cx="8234092" cy="1068435"/>
          </a:xfrm>
        </p:spPr>
        <p:txBody>
          <a:bodyPr>
            <a:normAutofit/>
          </a:bodyPr>
          <a:lstStyle/>
          <a:p>
            <a:pPr marL="114300" indent="0">
              <a:buNone/>
            </a:pPr>
            <a:r>
              <a:rPr lang="en-US" sz="2000" dirty="0"/>
              <a:t>Intestinal bacteria bound to IgA antibody (%) was positively correlated with human milk feedings (Figure b) and negatively correlated with NEC (Figure d).</a:t>
            </a:r>
          </a:p>
          <a:p>
            <a:pPr lvl="1"/>
            <a:endParaRPr lang="en-US" dirty="0"/>
          </a:p>
          <a:p>
            <a:pPr marL="914400" lvl="2" indent="0">
              <a:buNone/>
            </a:pPr>
            <a:endParaRPr lang="en-US" sz="2000" dirty="0"/>
          </a:p>
        </p:txBody>
      </p:sp>
      <p:sp>
        <p:nvSpPr>
          <p:cNvPr id="4" name="TextBox 3"/>
          <p:cNvSpPr txBox="1"/>
          <p:nvPr/>
        </p:nvSpPr>
        <p:spPr>
          <a:xfrm>
            <a:off x="1846417" y="5924607"/>
            <a:ext cx="5218480" cy="923330"/>
          </a:xfrm>
          <a:prstGeom prst="rect">
            <a:avLst/>
          </a:prstGeom>
          <a:noFill/>
        </p:spPr>
        <p:txBody>
          <a:bodyPr wrap="none" rtlCol="0">
            <a:spAutoFit/>
          </a:bodyPr>
          <a:lstStyle/>
          <a:p>
            <a:pPr>
              <a:buClrTx/>
              <a:buFontTx/>
              <a:buNone/>
            </a:pPr>
            <a:r>
              <a:rPr lang="en-US" sz="1800" kern="1200" dirty="0" err="1">
                <a:latin typeface="Calibri"/>
                <a:ea typeface="+mn-ea"/>
                <a:cs typeface="+mn-cs"/>
              </a:rPr>
              <a:t>Gopalakrishna</a:t>
            </a:r>
            <a:r>
              <a:rPr lang="en-US" sz="1800" kern="1200" dirty="0">
                <a:latin typeface="Calibri"/>
                <a:ea typeface="+mn-ea"/>
                <a:cs typeface="+mn-cs"/>
              </a:rPr>
              <a:t> et al. (2019). </a:t>
            </a:r>
            <a:r>
              <a:rPr lang="en-US" sz="1800" i="1" kern="1200" dirty="0">
                <a:latin typeface="Calibri"/>
                <a:ea typeface="+mn-ea"/>
                <a:cs typeface="+mn-cs"/>
              </a:rPr>
              <a:t>Nat Med</a:t>
            </a:r>
            <a:r>
              <a:rPr lang="en-US" sz="1800" b="1" kern="1200" dirty="0">
                <a:latin typeface="Calibri"/>
                <a:ea typeface="+mn-ea"/>
                <a:cs typeface="+mn-cs"/>
              </a:rPr>
              <a:t>, 25</a:t>
            </a:r>
            <a:r>
              <a:rPr lang="en-US" sz="1800" kern="1200" dirty="0">
                <a:latin typeface="Calibri"/>
                <a:ea typeface="+mn-ea"/>
                <a:cs typeface="+mn-cs"/>
              </a:rPr>
              <a:t>, 1110-1115. </a:t>
            </a:r>
          </a:p>
          <a:p>
            <a:pPr>
              <a:buClrTx/>
              <a:buFontTx/>
              <a:buNone/>
            </a:pPr>
            <a:r>
              <a:rPr lang="mr-IN" sz="1800" kern="1200" dirty="0">
                <a:solidFill>
                  <a:srgbClr val="B8FA56"/>
                </a:solidFill>
                <a:latin typeface="Calibri"/>
                <a:ea typeface="+mn-ea"/>
                <a:cs typeface="Calibri"/>
                <a:hlinkClick r:id="rId2">
                  <a:extLst>
                    <a:ext uri="{A12FA001-AC4F-418D-AE19-62706E023703}">
                      <ahyp:hlinkClr xmlns:ahyp="http://schemas.microsoft.com/office/drawing/2018/hyperlinkcolor" val="tx"/>
                    </a:ext>
                  </a:extLst>
                </a:hlinkClick>
              </a:rPr>
              <a:t>https://doi.org/10.1038/s41591-019-0480-</a:t>
            </a:r>
            <a:r>
              <a:rPr lang="mr-IN" sz="1800" kern="1200" dirty="0">
                <a:latin typeface="Calibri"/>
                <a:ea typeface="+mn-ea"/>
                <a:cs typeface="Calibri"/>
                <a:hlinkClick r:id="rId2">
                  <a:extLst>
                    <a:ext uri="{A12FA001-AC4F-418D-AE19-62706E023703}">
                      <ahyp:hlinkClr xmlns:ahyp="http://schemas.microsoft.com/office/drawing/2018/hyperlinkcolor" val="tx"/>
                    </a:ext>
                  </a:extLst>
                </a:hlinkClick>
              </a:rPr>
              <a:t>9</a:t>
            </a:r>
            <a:endParaRPr lang="en-US" sz="1800" kern="1200" dirty="0">
              <a:latin typeface="Calibri"/>
              <a:ea typeface="+mn-ea"/>
              <a:cs typeface="Calibri"/>
            </a:endParaRPr>
          </a:p>
          <a:p>
            <a:pPr>
              <a:buClrTx/>
              <a:buFontTx/>
              <a:buNone/>
            </a:pPr>
            <a:r>
              <a:rPr lang="en-US" sz="1800" kern="1200" dirty="0">
                <a:latin typeface="Calibri"/>
                <a:ea typeface="+mn-ea"/>
                <a:cs typeface="Calibri"/>
              </a:rPr>
              <a:t>  </a:t>
            </a:r>
          </a:p>
        </p:txBody>
      </p:sp>
      <p:pic>
        <p:nvPicPr>
          <p:cNvPr id="7" name="Picture 6" descr="Screen Shot 2021-03-18 at 8.59.32 PM.png"/>
          <p:cNvPicPr>
            <a:picLocks noChangeAspect="1"/>
          </p:cNvPicPr>
          <p:nvPr/>
        </p:nvPicPr>
        <p:blipFill rotWithShape="1">
          <a:blip r:embed="rId3">
            <a:extLst>
              <a:ext uri="{28A0092B-C50C-407E-A947-70E740481C1C}">
                <a14:useLocalDpi xmlns:a14="http://schemas.microsoft.com/office/drawing/2010/main" val="0"/>
              </a:ext>
            </a:extLst>
          </a:blip>
          <a:srcRect l="5763" t="1867" r="2444"/>
          <a:stretch/>
        </p:blipFill>
        <p:spPr>
          <a:xfrm>
            <a:off x="4367576" y="2882610"/>
            <a:ext cx="3986647" cy="2711401"/>
          </a:xfrm>
          <a:prstGeom prst="rect">
            <a:avLst/>
          </a:prstGeom>
          <a:ln>
            <a:solidFill>
              <a:srgbClr val="49CBF6"/>
            </a:solidFill>
          </a:ln>
        </p:spPr>
      </p:pic>
      <p:pic>
        <p:nvPicPr>
          <p:cNvPr id="8" name="Picture 7" descr="Screen Shot 2021-03-18 at 8.5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217" y="2882610"/>
            <a:ext cx="3364314" cy="2711401"/>
          </a:xfrm>
          <a:prstGeom prst="rect">
            <a:avLst/>
          </a:prstGeom>
          <a:ln>
            <a:solidFill>
              <a:srgbClr val="49CBF6"/>
            </a:solidFill>
          </a:ln>
        </p:spPr>
      </p:pic>
    </p:spTree>
    <p:extLst>
      <p:ext uri="{BB962C8B-B14F-4D97-AF65-F5344CB8AC3E}">
        <p14:creationId xmlns:p14="http://schemas.microsoft.com/office/powerpoint/2010/main" val="363649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5985"/>
          <a:stretch/>
        </p:blipFill>
        <p:spPr>
          <a:xfrm>
            <a:off x="407902" y="820421"/>
            <a:ext cx="4137549" cy="4897627"/>
          </a:xfrm>
          <a:prstGeom prst="rect">
            <a:avLst/>
          </a:prstGeom>
        </p:spPr>
      </p:pic>
      <p:sp>
        <p:nvSpPr>
          <p:cNvPr id="4" name="TextBox 3"/>
          <p:cNvSpPr txBox="1"/>
          <p:nvPr/>
        </p:nvSpPr>
        <p:spPr>
          <a:xfrm>
            <a:off x="4545446" y="2785535"/>
            <a:ext cx="4517279" cy="1631216"/>
          </a:xfrm>
          <a:prstGeom prst="rect">
            <a:avLst/>
          </a:prstGeom>
          <a:noFill/>
        </p:spPr>
        <p:txBody>
          <a:bodyPr wrap="square" rtlCol="0">
            <a:spAutoFit/>
          </a:bodyPr>
          <a:lstStyle/>
          <a:p>
            <a:pPr>
              <a:buClrTx/>
              <a:buFontTx/>
              <a:buNone/>
            </a:pPr>
            <a:r>
              <a:rPr lang="en-US" sz="2000" kern="1200" dirty="0">
                <a:latin typeface="+mj-lt"/>
                <a:ea typeface="+mn-ea"/>
                <a:cs typeface="+mn-cs"/>
              </a:rPr>
              <a:t>Discriminant analysis of principal components (DAPC) plot at OTUs level revealed distinct clustering of the MOM, DHM, and formula-fed group. </a:t>
            </a:r>
          </a:p>
          <a:p>
            <a:pPr>
              <a:buClrTx/>
              <a:buFontTx/>
              <a:buNone/>
            </a:pPr>
            <a:endParaRPr lang="en-US" sz="2000" kern="1200" dirty="0">
              <a:latin typeface="+mj-lt"/>
              <a:ea typeface="+mn-ea"/>
              <a:cs typeface="+mn-cs"/>
            </a:endParaRPr>
          </a:p>
        </p:txBody>
      </p:sp>
      <p:sp>
        <p:nvSpPr>
          <p:cNvPr id="5" name="Rectangle 4"/>
          <p:cNvSpPr/>
          <p:nvPr/>
        </p:nvSpPr>
        <p:spPr>
          <a:xfrm>
            <a:off x="1361440" y="6245133"/>
            <a:ext cx="7193280" cy="523220"/>
          </a:xfrm>
          <a:prstGeom prst="rect">
            <a:avLst/>
          </a:prstGeom>
        </p:spPr>
        <p:txBody>
          <a:bodyPr wrap="square">
            <a:spAutoFit/>
          </a:bodyPr>
          <a:lstStyle/>
          <a:p>
            <a:pPr>
              <a:buClrTx/>
              <a:buFontTx/>
              <a:buNone/>
            </a:pPr>
            <a:r>
              <a:rPr lang="en-US" sz="1400" u="sng" kern="1200" dirty="0">
                <a:solidFill>
                  <a:srgbClr val="FFFFFF"/>
                </a:solidFill>
                <a:latin typeface="Century Gothic"/>
                <a:ea typeface="+mn-ea"/>
                <a:cs typeface="+mn-cs"/>
                <a:hlinkClick r:id="rId3"/>
              </a:rPr>
              <a:t>Copyright</a:t>
            </a:r>
            <a:r>
              <a:rPr lang="en-US" sz="1400" kern="1200" dirty="0">
                <a:solidFill>
                  <a:srgbClr val="FFFFFF"/>
                </a:solidFill>
                <a:latin typeface="Century Gothic"/>
                <a:ea typeface="+mn-ea"/>
                <a:cs typeface="+mn-cs"/>
              </a:rPr>
              <a:t> © 2018 Parra-</a:t>
            </a:r>
            <a:r>
              <a:rPr lang="en-US" sz="1400" kern="1200" dirty="0" err="1">
                <a:solidFill>
                  <a:srgbClr val="FFFFFF"/>
                </a:solidFill>
                <a:latin typeface="Century Gothic"/>
                <a:ea typeface="+mn-ea"/>
                <a:cs typeface="+mn-cs"/>
              </a:rPr>
              <a:t>Llorca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Gormaz</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Alcántara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Cernada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Nuñez</a:t>
            </a:r>
            <a:r>
              <a:rPr lang="en-US" sz="1400" kern="1200" dirty="0">
                <a:solidFill>
                  <a:srgbClr val="FFFFFF"/>
                </a:solidFill>
                <a:latin typeface="Century Gothic"/>
                <a:ea typeface="+mn-ea"/>
                <a:cs typeface="+mn-cs"/>
              </a:rPr>
              <a:t>-Ramiro, Vento and </a:t>
            </a:r>
            <a:r>
              <a:rPr lang="en-US" sz="1400" kern="1200" dirty="0" err="1">
                <a:solidFill>
                  <a:srgbClr val="FFFFFF"/>
                </a:solidFill>
                <a:latin typeface="Century Gothic"/>
                <a:ea typeface="+mn-ea"/>
                <a:cs typeface="+mn-cs"/>
              </a:rPr>
              <a:t>Collado</a:t>
            </a:r>
            <a:r>
              <a:rPr lang="en-US" sz="1400" kern="1200" dirty="0">
                <a:solidFill>
                  <a:srgbClr val="FFFFFF"/>
                </a:solidFill>
                <a:latin typeface="Century Gothic"/>
                <a:ea typeface="+mn-ea"/>
                <a:cs typeface="+mn-cs"/>
              </a:rPr>
              <a:t>. https://</a:t>
            </a:r>
            <a:r>
              <a:rPr lang="en-US" sz="1400" kern="1200" dirty="0" err="1">
                <a:solidFill>
                  <a:srgbClr val="FFFFFF"/>
                </a:solidFill>
                <a:latin typeface="Century Gothic"/>
                <a:ea typeface="+mn-ea"/>
                <a:cs typeface="+mn-cs"/>
              </a:rPr>
              <a:t>creativecommons.org</a:t>
            </a:r>
            <a:r>
              <a:rPr lang="en-US" sz="1400" kern="1200" dirty="0">
                <a:solidFill>
                  <a:srgbClr val="FFFFFF"/>
                </a:solidFill>
                <a:latin typeface="Century Gothic"/>
                <a:ea typeface="+mn-ea"/>
                <a:cs typeface="+mn-cs"/>
              </a:rPr>
              <a:t>/licenses/by/4.0/</a:t>
            </a:r>
          </a:p>
        </p:txBody>
      </p:sp>
      <p:sp>
        <p:nvSpPr>
          <p:cNvPr id="6" name="Title 9"/>
          <p:cNvSpPr txBox="1">
            <a:spLocks/>
          </p:cNvSpPr>
          <p:nvPr/>
        </p:nvSpPr>
        <p:spPr>
          <a:xfrm>
            <a:off x="101607" y="89647"/>
            <a:ext cx="8961119" cy="1143000"/>
          </a:xfrm>
          <a:prstGeom prst="rect">
            <a:avLst/>
          </a:prstGeom>
        </p:spPr>
        <p:txBody>
          <a:bodyPr/>
          <a:lst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pPr>
              <a:buClrTx/>
              <a:buFontTx/>
              <a:buNone/>
            </a:pPr>
            <a:r>
              <a:rPr lang="en-US" sz="3600" dirty="0">
                <a:solidFill>
                  <a:prstClr val="white"/>
                </a:solidFill>
                <a:latin typeface="Century Gothic"/>
              </a:rPr>
              <a:t>Nutrition shapes infant </a:t>
            </a:r>
            <a:r>
              <a:rPr lang="en-US" sz="3600" dirty="0" err="1">
                <a:solidFill>
                  <a:prstClr val="white"/>
                </a:solidFill>
                <a:latin typeface="Century Gothic"/>
              </a:rPr>
              <a:t>microbiome</a:t>
            </a:r>
            <a:endParaRPr lang="en-US" sz="3600" dirty="0">
              <a:solidFill>
                <a:prstClr val="white"/>
              </a:solidFill>
              <a:latin typeface="Century Gothic"/>
            </a:endParaRPr>
          </a:p>
        </p:txBody>
      </p:sp>
    </p:spTree>
    <p:extLst>
      <p:ext uri="{BB962C8B-B14F-4D97-AF65-F5344CB8AC3E}">
        <p14:creationId xmlns:p14="http://schemas.microsoft.com/office/powerpoint/2010/main" val="38992484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0880" y="2397760"/>
            <a:ext cx="184666" cy="369332"/>
          </a:xfrm>
          <a:prstGeom prst="rect">
            <a:avLst/>
          </a:prstGeom>
          <a:noFill/>
        </p:spPr>
        <p:txBody>
          <a:bodyPr wrap="none" rtlCol="0">
            <a:spAutoFit/>
          </a:bodyPr>
          <a:lstStyle/>
          <a:p>
            <a:pPr>
              <a:buClrTx/>
              <a:buFontTx/>
              <a:buNone/>
            </a:pPr>
            <a:endParaRPr lang="en-US" sz="1800" kern="1200" dirty="0">
              <a:solidFill>
                <a:prstClr val="black"/>
              </a:solidFill>
              <a:latin typeface="Century Gothic"/>
              <a:ea typeface="+mn-ea"/>
              <a:cs typeface="+mn-cs"/>
            </a:endParaRPr>
          </a:p>
        </p:txBody>
      </p:sp>
      <p:sp>
        <p:nvSpPr>
          <p:cNvPr id="3" name="Rectangle 2"/>
          <p:cNvSpPr/>
          <p:nvPr/>
        </p:nvSpPr>
        <p:spPr>
          <a:xfrm>
            <a:off x="4818662" y="1824206"/>
            <a:ext cx="4162778" cy="2246769"/>
          </a:xfrm>
          <a:prstGeom prst="rect">
            <a:avLst/>
          </a:prstGeom>
        </p:spPr>
        <p:txBody>
          <a:bodyPr wrap="square">
            <a:spAutoFit/>
          </a:bodyPr>
          <a:lstStyle/>
          <a:p>
            <a:pPr>
              <a:buClrTx/>
              <a:buFontTx/>
              <a:buNone/>
            </a:pPr>
            <a:r>
              <a:rPr lang="en-US" sz="2000" kern="1200" dirty="0">
                <a:ea typeface="+mn-ea"/>
                <a:cs typeface="+mn-cs"/>
              </a:rPr>
              <a:t>Discriminant analysis of principal components (DAPC) at KEGG pathways.</a:t>
            </a:r>
          </a:p>
          <a:p>
            <a:pPr marL="285750" indent="-285750">
              <a:buClrTx/>
              <a:buFont typeface="Arial"/>
              <a:buChar char="•"/>
            </a:pPr>
            <a:r>
              <a:rPr lang="en-US" sz="2000" kern="1200" dirty="0">
                <a:ea typeface="+mn-ea"/>
                <a:cs typeface="+mn-cs"/>
              </a:rPr>
              <a:t>Functional activities</a:t>
            </a:r>
          </a:p>
          <a:p>
            <a:pPr marL="742950" lvl="1" indent="-285750">
              <a:buClrTx/>
              <a:buFont typeface="Arial"/>
              <a:buChar char="•"/>
            </a:pPr>
            <a:r>
              <a:rPr lang="en-US" sz="2000" kern="1200" dirty="0">
                <a:ea typeface="+mn-ea"/>
                <a:cs typeface="+mn-cs"/>
              </a:rPr>
              <a:t>Metabolism</a:t>
            </a:r>
          </a:p>
          <a:p>
            <a:pPr marL="742950" lvl="1" indent="-285750">
              <a:buClrTx/>
              <a:buFont typeface="Arial"/>
              <a:buChar char="•"/>
            </a:pPr>
            <a:r>
              <a:rPr lang="en-US" sz="2000" kern="1200" dirty="0">
                <a:ea typeface="+mn-ea"/>
                <a:cs typeface="+mn-cs"/>
              </a:rPr>
              <a:t>Cell signaling</a:t>
            </a:r>
          </a:p>
          <a:p>
            <a:pPr marL="742950" lvl="1" indent="-285750">
              <a:buClrTx/>
              <a:buFont typeface="Arial"/>
              <a:buChar char="•"/>
            </a:pPr>
            <a:r>
              <a:rPr lang="en-US" sz="2000" kern="1200" dirty="0">
                <a:ea typeface="+mn-ea"/>
                <a:cs typeface="+mn-cs"/>
              </a:rPr>
              <a:t>Immune programming</a:t>
            </a:r>
          </a:p>
        </p:txBody>
      </p:sp>
      <p:pic>
        <p:nvPicPr>
          <p:cNvPr id="4" name="Picture 3"/>
          <p:cNvPicPr>
            <a:picLocks noChangeAspect="1"/>
          </p:cNvPicPr>
          <p:nvPr/>
        </p:nvPicPr>
        <p:blipFill rotWithShape="1">
          <a:blip r:embed="rId2"/>
          <a:srcRect l="47111" r="23111" b="51082"/>
          <a:stretch/>
        </p:blipFill>
        <p:spPr>
          <a:xfrm>
            <a:off x="345440" y="741652"/>
            <a:ext cx="4340106" cy="5081001"/>
          </a:xfrm>
          <a:prstGeom prst="rect">
            <a:avLst/>
          </a:prstGeom>
        </p:spPr>
      </p:pic>
      <p:sp>
        <p:nvSpPr>
          <p:cNvPr id="8" name="Title 9"/>
          <p:cNvSpPr txBox="1">
            <a:spLocks/>
          </p:cNvSpPr>
          <p:nvPr/>
        </p:nvSpPr>
        <p:spPr>
          <a:xfrm>
            <a:off x="101607" y="89647"/>
            <a:ext cx="8961119" cy="1143000"/>
          </a:xfrm>
          <a:prstGeom prst="rect">
            <a:avLst/>
          </a:prstGeom>
        </p:spPr>
        <p:txBody>
          <a:bodyPr/>
          <a:lstStyle>
            <a:lvl1pPr algn="ctr" defTabSz="914400" rtl="0" eaLnBrk="1" latinLnBrk="0" hangingPunct="1">
              <a:lnSpc>
                <a:spcPct val="95000"/>
              </a:lnSpc>
              <a:spcBef>
                <a:spcPct val="0"/>
              </a:spcBef>
              <a:buNone/>
              <a:defRPr sz="4800" b="1" kern="1200">
                <a:solidFill>
                  <a:schemeClr val="bg1"/>
                </a:solidFill>
                <a:effectLst>
                  <a:outerShdw blurRad="101600" dist="12700" dir="3600000" algn="tl" rotWithShape="0">
                    <a:prstClr val="black">
                      <a:alpha val="30000"/>
                    </a:prstClr>
                  </a:outerShdw>
                </a:effectLst>
                <a:latin typeface="+mj-lt"/>
                <a:ea typeface="+mj-ea"/>
                <a:cs typeface="+mj-cs"/>
              </a:defRPr>
            </a:lvl1pPr>
          </a:lstStyle>
          <a:p>
            <a:pPr>
              <a:buClrTx/>
              <a:buFontTx/>
              <a:buNone/>
            </a:pPr>
            <a:r>
              <a:rPr lang="en-US" sz="3600">
                <a:solidFill>
                  <a:prstClr val="white"/>
                </a:solidFill>
                <a:latin typeface="Century Gothic"/>
              </a:rPr>
              <a:t>Nutrition shapes infant microbiome</a:t>
            </a:r>
            <a:endParaRPr lang="en-US" sz="3600" dirty="0">
              <a:solidFill>
                <a:prstClr val="white"/>
              </a:solidFill>
              <a:latin typeface="Century Gothic"/>
            </a:endParaRPr>
          </a:p>
        </p:txBody>
      </p:sp>
      <p:sp>
        <p:nvSpPr>
          <p:cNvPr id="5" name="Rectangle 4">
            <a:extLst>
              <a:ext uri="{FF2B5EF4-FFF2-40B4-BE49-F238E27FC236}">
                <a16:creationId xmlns:a16="http://schemas.microsoft.com/office/drawing/2014/main" id="{88300536-0459-F134-FD0E-BB411CF1BA86}"/>
              </a:ext>
            </a:extLst>
          </p:cNvPr>
          <p:cNvSpPr/>
          <p:nvPr/>
        </p:nvSpPr>
        <p:spPr>
          <a:xfrm>
            <a:off x="1361440" y="6245133"/>
            <a:ext cx="7193280" cy="523220"/>
          </a:xfrm>
          <a:prstGeom prst="rect">
            <a:avLst/>
          </a:prstGeom>
        </p:spPr>
        <p:txBody>
          <a:bodyPr wrap="square">
            <a:spAutoFit/>
          </a:bodyPr>
          <a:lstStyle/>
          <a:p>
            <a:pPr>
              <a:buClrTx/>
              <a:buFontTx/>
              <a:buNone/>
            </a:pPr>
            <a:r>
              <a:rPr lang="en-US" sz="1400" u="sng" kern="1200" dirty="0">
                <a:solidFill>
                  <a:srgbClr val="FFFFFF"/>
                </a:solidFill>
                <a:latin typeface="Century Gothic"/>
                <a:ea typeface="+mn-ea"/>
                <a:cs typeface="+mn-cs"/>
                <a:hlinkClick r:id="rId3"/>
              </a:rPr>
              <a:t>Copyright</a:t>
            </a:r>
            <a:r>
              <a:rPr lang="en-US" sz="1400" kern="1200" dirty="0">
                <a:solidFill>
                  <a:srgbClr val="FFFFFF"/>
                </a:solidFill>
                <a:latin typeface="Century Gothic"/>
                <a:ea typeface="+mn-ea"/>
                <a:cs typeface="+mn-cs"/>
              </a:rPr>
              <a:t> © 2018 Parra-</a:t>
            </a:r>
            <a:r>
              <a:rPr lang="en-US" sz="1400" kern="1200" dirty="0" err="1">
                <a:solidFill>
                  <a:srgbClr val="FFFFFF"/>
                </a:solidFill>
                <a:latin typeface="Century Gothic"/>
                <a:ea typeface="+mn-ea"/>
                <a:cs typeface="+mn-cs"/>
              </a:rPr>
              <a:t>Llorca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Gormaz</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Alcántara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Cernada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Nuñez</a:t>
            </a:r>
            <a:r>
              <a:rPr lang="en-US" sz="1400" kern="1200" dirty="0">
                <a:solidFill>
                  <a:srgbClr val="FFFFFF"/>
                </a:solidFill>
                <a:latin typeface="Century Gothic"/>
                <a:ea typeface="+mn-ea"/>
                <a:cs typeface="+mn-cs"/>
              </a:rPr>
              <a:t>-Ramiro, Vento and </a:t>
            </a:r>
            <a:r>
              <a:rPr lang="en-US" sz="1400" kern="1200" dirty="0" err="1">
                <a:solidFill>
                  <a:srgbClr val="FFFFFF"/>
                </a:solidFill>
                <a:latin typeface="Century Gothic"/>
                <a:ea typeface="+mn-ea"/>
                <a:cs typeface="+mn-cs"/>
              </a:rPr>
              <a:t>Collado</a:t>
            </a:r>
            <a:r>
              <a:rPr lang="en-US" sz="1400" kern="1200" dirty="0">
                <a:solidFill>
                  <a:srgbClr val="FFFFFF"/>
                </a:solidFill>
                <a:latin typeface="Century Gothic"/>
                <a:ea typeface="+mn-ea"/>
                <a:cs typeface="+mn-cs"/>
              </a:rPr>
              <a:t>. https://</a:t>
            </a:r>
            <a:r>
              <a:rPr lang="en-US" sz="1400" kern="1200" dirty="0" err="1">
                <a:solidFill>
                  <a:srgbClr val="FFFFFF"/>
                </a:solidFill>
                <a:latin typeface="Century Gothic"/>
                <a:ea typeface="+mn-ea"/>
                <a:cs typeface="+mn-cs"/>
              </a:rPr>
              <a:t>creativecommons.org</a:t>
            </a:r>
            <a:r>
              <a:rPr lang="en-US" sz="1400" kern="1200" dirty="0">
                <a:solidFill>
                  <a:srgbClr val="FFFFFF"/>
                </a:solidFill>
                <a:latin typeface="Century Gothic"/>
                <a:ea typeface="+mn-ea"/>
                <a:cs typeface="+mn-cs"/>
              </a:rPr>
              <a:t>/licenses/by/4.0/</a:t>
            </a:r>
          </a:p>
        </p:txBody>
      </p:sp>
    </p:spTree>
    <p:extLst>
      <p:ext uri="{BB962C8B-B14F-4D97-AF65-F5344CB8AC3E}">
        <p14:creationId xmlns:p14="http://schemas.microsoft.com/office/powerpoint/2010/main" val="1140416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_2_PretermGutMicrobiomeDependingonFeedingTypeSignificanceofDonorHumanMilk.JPEG"/>
          <p:cNvPicPr>
            <a:picLocks noChangeAspect="1"/>
          </p:cNvPicPr>
          <p:nvPr/>
        </p:nvPicPr>
        <p:blipFill rotWithShape="1">
          <a:blip r:embed="rId2">
            <a:extLst>
              <a:ext uri="{28A0092B-C50C-407E-A947-70E740481C1C}">
                <a14:useLocalDpi xmlns:a14="http://schemas.microsoft.com/office/drawing/2010/main" val="0"/>
              </a:ext>
            </a:extLst>
          </a:blip>
          <a:srcRect b="6881"/>
          <a:stretch/>
        </p:blipFill>
        <p:spPr>
          <a:xfrm>
            <a:off x="630634" y="361373"/>
            <a:ext cx="7934821" cy="5850303"/>
          </a:xfrm>
          <a:prstGeom prst="rect">
            <a:avLst/>
          </a:prstGeom>
        </p:spPr>
      </p:pic>
      <p:sp>
        <p:nvSpPr>
          <p:cNvPr id="3" name="Rectangle 2">
            <a:extLst>
              <a:ext uri="{FF2B5EF4-FFF2-40B4-BE49-F238E27FC236}">
                <a16:creationId xmlns:a16="http://schemas.microsoft.com/office/drawing/2014/main" id="{69DF32A4-1F73-FA0E-A0FB-8953E84EA234}"/>
              </a:ext>
            </a:extLst>
          </p:cNvPr>
          <p:cNvSpPr/>
          <p:nvPr/>
        </p:nvSpPr>
        <p:spPr>
          <a:xfrm>
            <a:off x="1361440" y="6245133"/>
            <a:ext cx="7193280" cy="523220"/>
          </a:xfrm>
          <a:prstGeom prst="rect">
            <a:avLst/>
          </a:prstGeom>
        </p:spPr>
        <p:txBody>
          <a:bodyPr wrap="square">
            <a:spAutoFit/>
          </a:bodyPr>
          <a:lstStyle/>
          <a:p>
            <a:pPr>
              <a:buClrTx/>
              <a:buFontTx/>
              <a:buNone/>
            </a:pPr>
            <a:r>
              <a:rPr lang="en-US" sz="1400" u="sng" kern="1200" dirty="0">
                <a:solidFill>
                  <a:srgbClr val="FFFFFF"/>
                </a:solidFill>
                <a:latin typeface="Century Gothic"/>
                <a:ea typeface="+mn-ea"/>
                <a:cs typeface="+mn-cs"/>
                <a:hlinkClick r:id="rId3"/>
              </a:rPr>
              <a:t>Copyright</a:t>
            </a:r>
            <a:r>
              <a:rPr lang="en-US" sz="1400" kern="1200" dirty="0">
                <a:solidFill>
                  <a:srgbClr val="FFFFFF"/>
                </a:solidFill>
                <a:latin typeface="Century Gothic"/>
                <a:ea typeface="+mn-ea"/>
                <a:cs typeface="+mn-cs"/>
              </a:rPr>
              <a:t> © 2018 Parra-</a:t>
            </a:r>
            <a:r>
              <a:rPr lang="en-US" sz="1400" kern="1200" dirty="0" err="1">
                <a:solidFill>
                  <a:srgbClr val="FFFFFF"/>
                </a:solidFill>
                <a:latin typeface="Century Gothic"/>
                <a:ea typeface="+mn-ea"/>
                <a:cs typeface="+mn-cs"/>
              </a:rPr>
              <a:t>Llorca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Gormaz</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Alcántara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Cernada</a:t>
            </a:r>
            <a:r>
              <a:rPr lang="en-US" sz="1400" kern="1200" dirty="0">
                <a:solidFill>
                  <a:srgbClr val="FFFFFF"/>
                </a:solidFill>
                <a:latin typeface="Century Gothic"/>
                <a:ea typeface="+mn-ea"/>
                <a:cs typeface="+mn-cs"/>
              </a:rPr>
              <a:t>, </a:t>
            </a:r>
            <a:r>
              <a:rPr lang="en-US" sz="1400" kern="1200" dirty="0" err="1">
                <a:solidFill>
                  <a:srgbClr val="FFFFFF"/>
                </a:solidFill>
                <a:latin typeface="Century Gothic"/>
                <a:ea typeface="+mn-ea"/>
                <a:cs typeface="+mn-cs"/>
              </a:rPr>
              <a:t>Nuñez</a:t>
            </a:r>
            <a:r>
              <a:rPr lang="en-US" sz="1400" kern="1200" dirty="0">
                <a:solidFill>
                  <a:srgbClr val="FFFFFF"/>
                </a:solidFill>
                <a:latin typeface="Century Gothic"/>
                <a:ea typeface="+mn-ea"/>
                <a:cs typeface="+mn-cs"/>
              </a:rPr>
              <a:t>-Ramiro, Vento and </a:t>
            </a:r>
            <a:r>
              <a:rPr lang="en-US" sz="1400" kern="1200" dirty="0" err="1">
                <a:solidFill>
                  <a:srgbClr val="FFFFFF"/>
                </a:solidFill>
                <a:latin typeface="Century Gothic"/>
                <a:ea typeface="+mn-ea"/>
                <a:cs typeface="+mn-cs"/>
              </a:rPr>
              <a:t>Collado</a:t>
            </a:r>
            <a:r>
              <a:rPr lang="en-US" sz="1400" kern="1200" dirty="0">
                <a:solidFill>
                  <a:srgbClr val="FFFFFF"/>
                </a:solidFill>
                <a:latin typeface="Century Gothic"/>
                <a:ea typeface="+mn-ea"/>
                <a:cs typeface="+mn-cs"/>
              </a:rPr>
              <a:t>. https://</a:t>
            </a:r>
            <a:r>
              <a:rPr lang="en-US" sz="1400" kern="1200" dirty="0" err="1">
                <a:solidFill>
                  <a:srgbClr val="FFFFFF"/>
                </a:solidFill>
                <a:latin typeface="Century Gothic"/>
                <a:ea typeface="+mn-ea"/>
                <a:cs typeface="+mn-cs"/>
              </a:rPr>
              <a:t>creativecommons.org</a:t>
            </a:r>
            <a:r>
              <a:rPr lang="en-US" sz="1400" kern="1200" dirty="0">
                <a:solidFill>
                  <a:srgbClr val="FFFFFF"/>
                </a:solidFill>
                <a:latin typeface="Century Gothic"/>
                <a:ea typeface="+mn-ea"/>
                <a:cs typeface="+mn-cs"/>
              </a:rPr>
              <a:t>/licenses/by/4.0/</a:t>
            </a:r>
          </a:p>
        </p:txBody>
      </p:sp>
    </p:spTree>
    <p:extLst>
      <p:ext uri="{BB962C8B-B14F-4D97-AF65-F5344CB8AC3E}">
        <p14:creationId xmlns:p14="http://schemas.microsoft.com/office/powerpoint/2010/main" val="3127817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tolia_83987811_XS.jpg">
            <a:extLst>
              <a:ext uri="{FF2B5EF4-FFF2-40B4-BE49-F238E27FC236}">
                <a16:creationId xmlns:a16="http://schemas.microsoft.com/office/drawing/2014/main" id="{C5CB315E-C3A9-2AE8-B8E3-D24A210440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19" y="1617142"/>
            <a:ext cx="8530162" cy="3623715"/>
          </a:xfrm>
          <a:prstGeom prst="rect">
            <a:avLst/>
          </a:prstGeom>
        </p:spPr>
      </p:pic>
      <p:sp>
        <p:nvSpPr>
          <p:cNvPr id="5" name="TextBox 4">
            <a:extLst>
              <a:ext uri="{FF2B5EF4-FFF2-40B4-BE49-F238E27FC236}">
                <a16:creationId xmlns:a16="http://schemas.microsoft.com/office/drawing/2014/main" id="{D04510DD-5EFA-DDA3-D516-FC57CB2A4EFD}"/>
              </a:ext>
            </a:extLst>
          </p:cNvPr>
          <p:cNvSpPr txBox="1"/>
          <p:nvPr/>
        </p:nvSpPr>
        <p:spPr>
          <a:xfrm>
            <a:off x="1804150" y="5466080"/>
            <a:ext cx="6227218" cy="461665"/>
          </a:xfrm>
          <a:prstGeom prst="rect">
            <a:avLst/>
          </a:prstGeom>
          <a:noFill/>
        </p:spPr>
        <p:txBody>
          <a:bodyPr wrap="none" rtlCol="0">
            <a:spAutoFit/>
          </a:bodyPr>
          <a:lstStyle/>
          <a:p>
            <a:r>
              <a:rPr lang="en-US" sz="2400" dirty="0"/>
              <a:t>FLYING HIGH AT WISCONSIN AWHONN 2023! </a:t>
            </a:r>
          </a:p>
        </p:txBody>
      </p:sp>
    </p:spTree>
    <p:extLst>
      <p:ext uri="{BB962C8B-B14F-4D97-AF65-F5344CB8AC3E}">
        <p14:creationId xmlns:p14="http://schemas.microsoft.com/office/powerpoint/2010/main" val="3741625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5"/>
          <p:cNvSpPr txBox="1">
            <a:spLocks noGrp="1"/>
          </p:cNvSpPr>
          <p:nvPr>
            <p:ph type="title"/>
          </p:nvPr>
        </p:nvSpPr>
        <p:spPr>
          <a:xfrm>
            <a:off x="956464" y="749053"/>
            <a:ext cx="8397885" cy="13371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None/>
            </a:pPr>
            <a:r>
              <a:rPr lang="en-US" sz="3200" dirty="0">
                <a:sym typeface="Quicksand"/>
              </a:rPr>
              <a:t>Donor Milk on the Mother Baby Unit</a:t>
            </a:r>
            <a:endParaRPr sz="3200" dirty="0"/>
          </a:p>
        </p:txBody>
      </p:sp>
      <p:sp>
        <p:nvSpPr>
          <p:cNvPr id="227" name="Google Shape;227;p25"/>
          <p:cNvSpPr txBox="1">
            <a:spLocks noGrp="1"/>
          </p:cNvSpPr>
          <p:nvPr>
            <p:ph idx="1"/>
          </p:nvPr>
        </p:nvSpPr>
        <p:spPr>
          <a:xfrm>
            <a:off x="862806" y="1096997"/>
            <a:ext cx="7679536" cy="4343400"/>
          </a:xfrm>
          <a:prstGeom prst="rect">
            <a:avLst/>
          </a:prstGeom>
          <a:noFill/>
          <a:ln>
            <a:noFill/>
          </a:ln>
        </p:spPr>
        <p:txBody>
          <a:bodyPr spcFirstLastPara="1" wrap="square" lIns="91425" tIns="45700" rIns="91425" bIns="45700" anchor="t" anchorCtr="0">
            <a:noAutofit/>
          </a:bodyPr>
          <a:lstStyle/>
          <a:p>
            <a:pPr marL="182563" indent="-182563">
              <a:lnSpc>
                <a:spcPct val="110000"/>
              </a:lnSpc>
              <a:spcBef>
                <a:spcPts val="1450"/>
              </a:spcBef>
              <a:buSzPts val="2000"/>
              <a:buChar char="●"/>
            </a:pPr>
            <a:r>
              <a:rPr lang="en-US" sz="2000" dirty="0">
                <a:latin typeface="Calibri"/>
                <a:ea typeface="Quicksand"/>
                <a:cs typeface="Calibri"/>
                <a:sym typeface="Quicksand"/>
              </a:rPr>
              <a:t>Human milk contains essential bioactive factors that promote immune development and a healthy </a:t>
            </a:r>
            <a:r>
              <a:rPr lang="en-US" sz="2000" dirty="0" err="1">
                <a:latin typeface="Calibri"/>
                <a:ea typeface="Quicksand"/>
                <a:cs typeface="Calibri"/>
                <a:sym typeface="Quicksand"/>
              </a:rPr>
              <a:t>microbiome</a:t>
            </a:r>
            <a:endParaRPr lang="en-US" sz="2000" dirty="0">
              <a:latin typeface="Calibri"/>
              <a:ea typeface="Quicksand"/>
              <a:cs typeface="Calibri"/>
              <a:sym typeface="Quicksand"/>
            </a:endParaRPr>
          </a:p>
          <a:p>
            <a:pPr marL="182563" indent="-182563">
              <a:lnSpc>
                <a:spcPct val="110000"/>
              </a:lnSpc>
              <a:spcBef>
                <a:spcPts val="1450"/>
              </a:spcBef>
              <a:buSzPts val="2000"/>
              <a:buChar char="●"/>
            </a:pPr>
            <a:r>
              <a:rPr lang="en-US" sz="2000" dirty="0">
                <a:latin typeface="Calibri"/>
                <a:ea typeface="Quicksand"/>
                <a:cs typeface="Calibri"/>
                <a:sym typeface="Quicksand"/>
              </a:rPr>
              <a:t>Offer parents increased feeding choices</a:t>
            </a:r>
            <a:endParaRPr sz="2000" dirty="0">
              <a:latin typeface="Calibri"/>
              <a:cs typeface="Calibri"/>
            </a:endParaRPr>
          </a:p>
          <a:p>
            <a:pPr marL="182563" indent="-182563">
              <a:lnSpc>
                <a:spcPct val="110000"/>
              </a:lnSpc>
              <a:spcBef>
                <a:spcPts val="1200"/>
              </a:spcBef>
              <a:buSzPts val="2000"/>
              <a:buChar char="●"/>
            </a:pPr>
            <a:r>
              <a:rPr lang="en-US" sz="2000" dirty="0">
                <a:latin typeface="Calibri"/>
                <a:ea typeface="Quicksand"/>
                <a:cs typeface="Calibri"/>
                <a:sym typeface="Quicksand"/>
              </a:rPr>
              <a:t>Donor milk availability associated with higher breastfeeding rates at discharge (Belfort et al., 2018)</a:t>
            </a:r>
          </a:p>
          <a:p>
            <a:pPr marL="182563" indent="-182563">
              <a:lnSpc>
                <a:spcPct val="110000"/>
              </a:lnSpc>
              <a:spcBef>
                <a:spcPts val="1200"/>
              </a:spcBef>
              <a:buSzPts val="2000"/>
              <a:buChar char="●"/>
            </a:pPr>
            <a:r>
              <a:rPr lang="en-US" sz="2000" dirty="0">
                <a:latin typeface="Calibri"/>
                <a:ea typeface="Quicksand"/>
                <a:cs typeface="Calibri"/>
                <a:sym typeface="Quicksand"/>
              </a:rPr>
              <a:t>Newborns who were supplemented with donor milk, instead of formula, were five times more likely to be exclusively breastfed at 6 months of age (</a:t>
            </a:r>
            <a:r>
              <a:rPr lang="en-US" sz="2000" dirty="0" err="1">
                <a:latin typeface="Calibri"/>
                <a:cs typeface="Calibri"/>
              </a:rPr>
              <a:t>Merjaneh</a:t>
            </a:r>
            <a:r>
              <a:rPr lang="en-US" sz="2000" dirty="0">
                <a:latin typeface="Calibri"/>
                <a:cs typeface="Calibri"/>
              </a:rPr>
              <a:t> et al., 2021)</a:t>
            </a:r>
            <a:endParaRPr sz="2000" dirty="0">
              <a:latin typeface="Calibri"/>
              <a:ea typeface="Quicksand"/>
              <a:cs typeface="Calibri"/>
              <a:sym typeface="Quicksand"/>
            </a:endParaRPr>
          </a:p>
        </p:txBody>
      </p:sp>
      <p:graphicFrame>
        <p:nvGraphicFramePr>
          <p:cNvPr id="228" name="Google Shape;228;p25"/>
          <p:cNvGraphicFramePr/>
          <p:nvPr>
            <p:extLst>
              <p:ext uri="{D42A27DB-BD31-4B8C-83A1-F6EECF244321}">
                <p14:modId xmlns:p14="http://schemas.microsoft.com/office/powerpoint/2010/main" val="2068607759"/>
              </p:ext>
            </p:extLst>
          </p:nvPr>
        </p:nvGraphicFramePr>
        <p:xfrm>
          <a:off x="1395494" y="4771848"/>
          <a:ext cx="6614160" cy="1493550"/>
        </p:xfrm>
        <a:graphic>
          <a:graphicData uri="http://schemas.openxmlformats.org/drawingml/2006/table">
            <a:tbl>
              <a:tblPr firstRow="1" bandRow="1">
                <a:tableStyleId>{775DCB02-9BB8-47FD-8907-85C794F793BA}</a:tableStyleId>
              </a:tblPr>
              <a:tblGrid>
                <a:gridCol w="3396217">
                  <a:extLst>
                    <a:ext uri="{9D8B030D-6E8A-4147-A177-3AD203B41FA5}">
                      <a16:colId xmlns:a16="http://schemas.microsoft.com/office/drawing/2014/main" val="20000"/>
                    </a:ext>
                  </a:extLst>
                </a:gridCol>
                <a:gridCol w="3217943">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n-US" sz="2000" dirty="0">
                          <a:solidFill>
                            <a:schemeClr val="tx1"/>
                          </a:solidFill>
                          <a:sym typeface="Quicksand"/>
                        </a:rPr>
                        <a:t>Supplementation</a:t>
                      </a:r>
                      <a:r>
                        <a:rPr lang="en-US" sz="2000" baseline="0" dirty="0">
                          <a:solidFill>
                            <a:schemeClr val="tx1"/>
                          </a:solidFill>
                          <a:sym typeface="Quicksand"/>
                        </a:rPr>
                        <a:t> on Mother Baby Unit</a:t>
                      </a:r>
                      <a:endParaRPr sz="2000" dirty="0">
                        <a:solidFill>
                          <a:schemeClr val="tx1"/>
                        </a:solidFill>
                        <a:latin typeface="+mj-lt"/>
                        <a:ea typeface="Quicksand"/>
                        <a:cs typeface="Quicksand"/>
                        <a:sym typeface="Quicksand"/>
                      </a:endParaRPr>
                    </a:p>
                  </a:txBody>
                  <a:tcPr marL="68588" marR="68588" marT="45725" marB="45725"/>
                </a:tc>
                <a:tc>
                  <a:txBody>
                    <a:bodyPr/>
                    <a:lstStyle/>
                    <a:p>
                      <a:pPr marL="0" marR="0" lvl="0" indent="0" algn="ctr" rtl="0">
                        <a:spcBef>
                          <a:spcPts val="0"/>
                        </a:spcBef>
                        <a:spcAft>
                          <a:spcPts val="0"/>
                        </a:spcAft>
                        <a:buNone/>
                      </a:pPr>
                      <a:r>
                        <a:rPr lang="en-US" sz="2000" dirty="0">
                          <a:solidFill>
                            <a:schemeClr val="tx1"/>
                          </a:solidFill>
                          <a:sym typeface="Quicksand"/>
                        </a:rPr>
                        <a:t>Exclusive Breastfeeding at Discharge</a:t>
                      </a:r>
                      <a:endParaRPr sz="2000" dirty="0">
                        <a:solidFill>
                          <a:schemeClr val="tx1"/>
                        </a:solidFill>
                        <a:latin typeface="+mj-lt"/>
                        <a:ea typeface="Quicksand"/>
                        <a:cs typeface="Quicksand"/>
                        <a:sym typeface="Quicksand"/>
                      </a:endParaRPr>
                    </a:p>
                  </a:txBody>
                  <a:tcPr marL="68588" marR="68588"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US" sz="2000" dirty="0">
                          <a:sym typeface="Quicksand"/>
                        </a:rPr>
                        <a:t>Donor milk or formula</a:t>
                      </a:r>
                      <a:endParaRPr sz="2000" dirty="0">
                        <a:latin typeface="+mj-lt"/>
                        <a:ea typeface="Quicksand"/>
                        <a:cs typeface="Quicksand"/>
                        <a:sym typeface="Quicksand"/>
                      </a:endParaRPr>
                    </a:p>
                  </a:txBody>
                  <a:tcPr marL="68588" marR="68588" marT="45725" marB="45725"/>
                </a:tc>
                <a:tc>
                  <a:txBody>
                    <a:bodyPr/>
                    <a:lstStyle/>
                    <a:p>
                      <a:pPr marL="0" marR="0" lvl="0" indent="0" algn="ctr" rtl="0">
                        <a:spcBef>
                          <a:spcPts val="0"/>
                        </a:spcBef>
                        <a:spcAft>
                          <a:spcPts val="0"/>
                        </a:spcAft>
                        <a:buNone/>
                      </a:pPr>
                      <a:r>
                        <a:rPr lang="en-US" sz="2000" dirty="0">
                          <a:sym typeface="Quicksand"/>
                        </a:rPr>
                        <a:t>77</a:t>
                      </a:r>
                      <a:r>
                        <a:rPr lang="en-US" sz="2000" dirty="0">
                          <a:sym typeface="Arial"/>
                        </a:rPr>
                        <a:t>%</a:t>
                      </a:r>
                      <a:endParaRPr sz="2000" dirty="0">
                        <a:latin typeface="+mj-lt"/>
                      </a:endParaRPr>
                    </a:p>
                  </a:txBody>
                  <a:tcPr marL="68588" marR="68588"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US" sz="2000" dirty="0">
                          <a:sym typeface="Quicksand"/>
                        </a:rPr>
                        <a:t>Formula only</a:t>
                      </a:r>
                      <a:endParaRPr sz="2000" dirty="0">
                        <a:latin typeface="+mj-lt"/>
                      </a:endParaRPr>
                    </a:p>
                  </a:txBody>
                  <a:tcPr marL="68588" marR="68588" marT="45725" marB="45725"/>
                </a:tc>
                <a:tc>
                  <a:txBody>
                    <a:bodyPr/>
                    <a:lstStyle/>
                    <a:p>
                      <a:pPr marL="0" marR="0" lvl="0" indent="0" algn="ctr" rtl="0">
                        <a:spcBef>
                          <a:spcPts val="0"/>
                        </a:spcBef>
                        <a:spcAft>
                          <a:spcPts val="0"/>
                        </a:spcAft>
                        <a:buNone/>
                      </a:pPr>
                      <a:r>
                        <a:rPr lang="en-US" sz="2000" dirty="0">
                          <a:sym typeface="Quicksand"/>
                        </a:rPr>
                        <a:t>56</a:t>
                      </a:r>
                      <a:r>
                        <a:rPr lang="en-US" sz="2000" dirty="0">
                          <a:sym typeface="Arial"/>
                        </a:rPr>
                        <a:t>%</a:t>
                      </a:r>
                      <a:endParaRPr sz="2000" dirty="0">
                        <a:latin typeface="+mj-lt"/>
                      </a:endParaRPr>
                    </a:p>
                  </a:txBody>
                  <a:tcPr marL="68588" marR="68588" marT="45725" marB="45725"/>
                </a:tc>
                <a:extLst>
                  <a:ext uri="{0D108BD9-81ED-4DB2-BD59-A6C34878D82A}">
                    <a16:rowId xmlns:a16="http://schemas.microsoft.com/office/drawing/2014/main" val="10002"/>
                  </a:ext>
                </a:extLst>
              </a:tr>
            </a:tbl>
          </a:graphicData>
        </a:graphic>
      </p:graphicFrame>
      <p:sp>
        <p:nvSpPr>
          <p:cNvPr id="229" name="Google Shape;229;p25"/>
          <p:cNvSpPr txBox="1"/>
          <p:nvPr/>
        </p:nvSpPr>
        <p:spPr>
          <a:xfrm>
            <a:off x="1395494" y="6346070"/>
            <a:ext cx="4976071"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latin typeface="+mj-lt"/>
                <a:ea typeface="Quicksand"/>
                <a:cs typeface="Quicksand"/>
                <a:sym typeface="Quicksand"/>
              </a:rPr>
              <a:t>Data from Belfort et al.,</a:t>
            </a:r>
            <a:r>
              <a:rPr lang="en-US" sz="1600" i="1" dirty="0">
                <a:latin typeface="+mj-lt"/>
                <a:ea typeface="Quicksand"/>
                <a:cs typeface="Quicksand"/>
                <a:sym typeface="Quicksand"/>
              </a:rPr>
              <a:t> </a:t>
            </a:r>
            <a:r>
              <a:rPr lang="en-US" sz="1600" dirty="0">
                <a:latin typeface="+mj-lt"/>
                <a:ea typeface="Quicksand"/>
                <a:cs typeface="Quicksand"/>
                <a:sym typeface="Quicksand"/>
              </a:rPr>
              <a:t>2018</a:t>
            </a:r>
            <a:endParaRPr dirty="0">
              <a:latin typeface="+mj-lt"/>
            </a:endParaRPr>
          </a:p>
        </p:txBody>
      </p:sp>
    </p:spTree>
    <p:extLst>
      <p:ext uri="{BB962C8B-B14F-4D97-AF65-F5344CB8AC3E}">
        <p14:creationId xmlns:p14="http://schemas.microsoft.com/office/powerpoint/2010/main" val="1521973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43"/>
          <p:cNvSpPr txBox="1">
            <a:spLocks noGrp="1"/>
          </p:cNvSpPr>
          <p:nvPr>
            <p:ph type="title"/>
          </p:nvPr>
        </p:nvSpPr>
        <p:spPr>
          <a:xfrm>
            <a:off x="-288164" y="692900"/>
            <a:ext cx="9144000" cy="133695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400"/>
              <a:buFont typeface="Source Sans Pro"/>
              <a:buNone/>
            </a:pPr>
            <a:r>
              <a:rPr lang="en-US" sz="3200" dirty="0"/>
              <a:t>Donor milk on mother baby unit</a:t>
            </a:r>
            <a:endParaRPr sz="3200" dirty="0"/>
          </a:p>
        </p:txBody>
      </p:sp>
      <p:sp>
        <p:nvSpPr>
          <p:cNvPr id="139" name="Google Shape;139;p43"/>
          <p:cNvSpPr txBox="1">
            <a:spLocks noGrp="1"/>
          </p:cNvSpPr>
          <p:nvPr>
            <p:ph idx="1"/>
          </p:nvPr>
        </p:nvSpPr>
        <p:spPr>
          <a:xfrm>
            <a:off x="1224775" y="1458042"/>
            <a:ext cx="6166625" cy="47427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00000"/>
              </a:lnSpc>
              <a:spcBef>
                <a:spcPts val="0"/>
              </a:spcBef>
              <a:spcAft>
                <a:spcPts val="0"/>
              </a:spcAft>
              <a:buSzPts val="1980"/>
              <a:buNone/>
            </a:pPr>
            <a:r>
              <a:rPr lang="en-US" dirty="0">
                <a:latin typeface="Calibri"/>
                <a:cs typeface="Calibri"/>
              </a:rPr>
              <a:t>Indications (</a:t>
            </a:r>
            <a:r>
              <a:rPr lang="en-US" dirty="0" err="1">
                <a:latin typeface="Calibri"/>
                <a:cs typeface="Calibri"/>
              </a:rPr>
              <a:t>Sen</a:t>
            </a:r>
            <a:r>
              <a:rPr lang="en-US" dirty="0">
                <a:latin typeface="Calibri"/>
                <a:cs typeface="Calibri"/>
              </a:rPr>
              <a:t> et al., 2018)</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Weight loss/dehydration</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Poor latch</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Low supply</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Physician request</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Parent request</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Multiples</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SGA/IUGR</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Hypoglycemia</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Jaundice</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Breast anomaly/surgical history</a:t>
            </a:r>
            <a:endParaRPr dirty="0">
              <a:latin typeface="Calibri"/>
              <a:cs typeface="Calibri"/>
            </a:endParaRPr>
          </a:p>
          <a:p>
            <a:pPr marL="457200" lvl="0" indent="-382270" algn="l" rtl="0">
              <a:lnSpc>
                <a:spcPct val="100000"/>
              </a:lnSpc>
              <a:spcBef>
                <a:spcPts val="600"/>
              </a:spcBef>
              <a:spcAft>
                <a:spcPts val="0"/>
              </a:spcAft>
              <a:buSzPts val="2420"/>
              <a:buChar char="●"/>
            </a:pPr>
            <a:r>
              <a:rPr lang="en-US" dirty="0">
                <a:latin typeface="Calibri"/>
                <a:cs typeface="Calibri"/>
              </a:rPr>
              <a:t>Mother/infant separation</a:t>
            </a:r>
            <a:endParaRPr dirty="0">
              <a:latin typeface="Calibri"/>
              <a:cs typeface="Calibri"/>
            </a:endParaRPr>
          </a:p>
        </p:txBody>
      </p:sp>
      <p:pic>
        <p:nvPicPr>
          <p:cNvPr id="140" name="Google Shape;140;p43" descr="Fotolia_62226462_XS.jpg"/>
          <p:cNvPicPr preferRelativeResize="0"/>
          <p:nvPr/>
        </p:nvPicPr>
        <p:blipFill rotWithShape="1">
          <a:blip r:embed="rId3">
            <a:alphaModFix/>
          </a:blip>
          <a:srcRect/>
          <a:stretch/>
        </p:blipFill>
        <p:spPr>
          <a:xfrm>
            <a:off x="4860165" y="1665081"/>
            <a:ext cx="2933676" cy="35278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10528" y="416020"/>
            <a:ext cx="7620000" cy="887220"/>
          </a:xfrm>
        </p:spPr>
        <p:txBody>
          <a:bodyPr>
            <a:normAutofit/>
          </a:bodyPr>
          <a:lstStyle/>
          <a:p>
            <a:pPr algn="ctr"/>
            <a:r>
              <a:rPr lang="en-US" sz="3200" dirty="0"/>
              <a:t>Donor milk for hypoglycemia</a:t>
            </a:r>
          </a:p>
        </p:txBody>
      </p:sp>
      <p:pic>
        <p:nvPicPr>
          <p:cNvPr id="6" name="Picture 5" descr="Screen Shot 2021-03-18 at 7.43.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01" y="1949571"/>
            <a:ext cx="7218998" cy="4163475"/>
          </a:xfrm>
          <a:prstGeom prst="rect">
            <a:avLst/>
          </a:prstGeom>
          <a:ln>
            <a:solidFill>
              <a:srgbClr val="49CBF6"/>
            </a:solidFill>
          </a:ln>
        </p:spPr>
      </p:pic>
      <p:sp>
        <p:nvSpPr>
          <p:cNvPr id="7" name="TextBox 6"/>
          <p:cNvSpPr txBox="1"/>
          <p:nvPr/>
        </p:nvSpPr>
        <p:spPr>
          <a:xfrm>
            <a:off x="1299506" y="6113046"/>
            <a:ext cx="7218998" cy="584775"/>
          </a:xfrm>
          <a:prstGeom prst="rect">
            <a:avLst/>
          </a:prstGeom>
          <a:noFill/>
        </p:spPr>
        <p:txBody>
          <a:bodyPr wrap="square" rtlCol="0">
            <a:spAutoFit/>
          </a:bodyPr>
          <a:lstStyle/>
          <a:p>
            <a:pPr>
              <a:buClrTx/>
              <a:buFontTx/>
              <a:buNone/>
            </a:pPr>
            <a:r>
              <a:rPr lang="en-US" sz="1600" kern="1200" dirty="0" err="1">
                <a:latin typeface="Calibri"/>
                <a:ea typeface="+mn-ea"/>
                <a:cs typeface="+mn-cs"/>
              </a:rPr>
              <a:t>Sen</a:t>
            </a:r>
            <a:r>
              <a:rPr lang="en-US" sz="1600" kern="1200" dirty="0">
                <a:latin typeface="Calibri"/>
                <a:ea typeface="+mn-ea"/>
                <a:cs typeface="+mn-cs"/>
              </a:rPr>
              <a:t> et al. (2020). Journal of Perinatology (2020) 40:1705–1711 </a:t>
            </a:r>
            <a:r>
              <a:rPr lang="en-US" sz="1600" kern="1200" dirty="0">
                <a:latin typeface="Calibri"/>
                <a:ea typeface="+mn-ea"/>
                <a:cs typeface="+mn-cs"/>
                <a:hlinkClick r:id="rId3">
                  <a:extLst>
                    <a:ext uri="{A12FA001-AC4F-418D-AE19-62706E023703}">
                      <ahyp:hlinkClr xmlns:ahyp="http://schemas.microsoft.com/office/drawing/2018/hyperlinkcolor" val="tx"/>
                    </a:ext>
                  </a:extLst>
                </a:hlinkClick>
              </a:rPr>
              <a:t>https://doi.org/10.1038/s41372-020-00776-y</a:t>
            </a:r>
            <a:r>
              <a:rPr lang="en-US" sz="1600" kern="1200" dirty="0">
                <a:latin typeface="Calibri"/>
                <a:ea typeface="+mn-ea"/>
                <a:cs typeface="+mn-cs"/>
              </a:rPr>
              <a:t> </a:t>
            </a:r>
          </a:p>
        </p:txBody>
      </p:sp>
      <p:sp>
        <p:nvSpPr>
          <p:cNvPr id="8" name="TextBox 7"/>
          <p:cNvSpPr txBox="1"/>
          <p:nvPr/>
        </p:nvSpPr>
        <p:spPr>
          <a:xfrm>
            <a:off x="962501" y="1241685"/>
            <a:ext cx="7695598" cy="707886"/>
          </a:xfrm>
          <a:prstGeom prst="rect">
            <a:avLst/>
          </a:prstGeom>
          <a:noFill/>
        </p:spPr>
        <p:txBody>
          <a:bodyPr wrap="square" rtlCol="0">
            <a:spAutoFit/>
          </a:bodyPr>
          <a:lstStyle/>
          <a:p>
            <a:pPr>
              <a:buClrTx/>
              <a:buFontTx/>
              <a:buNone/>
            </a:pPr>
            <a:r>
              <a:rPr lang="en-US" sz="2000" kern="1200" dirty="0">
                <a:latin typeface="Calibri"/>
                <a:ea typeface="+mn-ea"/>
                <a:cs typeface="+mn-cs"/>
              </a:rPr>
              <a:t>Pre and post gel blood glucose (BG) in 99 infants &gt;35 weeks gestation being treated for hypoglycemia. There are 33 infants in each group. </a:t>
            </a:r>
          </a:p>
        </p:txBody>
      </p:sp>
    </p:spTree>
    <p:extLst>
      <p:ext uri="{BB962C8B-B14F-4D97-AF65-F5344CB8AC3E}">
        <p14:creationId xmlns:p14="http://schemas.microsoft.com/office/powerpoint/2010/main" val="1407287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928" y="464290"/>
            <a:ext cx="7620000" cy="887220"/>
          </a:xfrm>
        </p:spPr>
        <p:txBody>
          <a:bodyPr>
            <a:normAutofit/>
          </a:bodyPr>
          <a:lstStyle/>
          <a:p>
            <a:pPr algn="ctr"/>
            <a:r>
              <a:rPr lang="en-US" sz="3200" dirty="0"/>
              <a:t>Donor milk for hypoglycemia</a:t>
            </a:r>
          </a:p>
        </p:txBody>
      </p:sp>
      <p:sp>
        <p:nvSpPr>
          <p:cNvPr id="3" name="Content Placeholder 2"/>
          <p:cNvSpPr>
            <a:spLocks noGrp="1"/>
          </p:cNvSpPr>
          <p:nvPr>
            <p:ph idx="1"/>
          </p:nvPr>
        </p:nvSpPr>
        <p:spPr>
          <a:xfrm>
            <a:off x="923769" y="1162438"/>
            <a:ext cx="7763031" cy="4968310"/>
          </a:xfrm>
        </p:spPr>
        <p:txBody>
          <a:bodyPr/>
          <a:lstStyle/>
          <a:p>
            <a:pPr marL="114300" indent="0">
              <a:lnSpc>
                <a:spcPct val="120000"/>
              </a:lnSpc>
              <a:buNone/>
            </a:pPr>
            <a:r>
              <a:rPr lang="en-US" sz="2000" dirty="0"/>
              <a:t>“The magnitude of rise in BG with formula and gel is similar to that observed with donor milk and gel, suggesting that both combinations are equally effective in raising blood glucose concentrations.”</a:t>
            </a:r>
          </a:p>
          <a:p>
            <a:pPr marL="114300" indent="0">
              <a:buNone/>
            </a:pPr>
            <a:endParaRPr lang="en-US" dirty="0"/>
          </a:p>
        </p:txBody>
      </p:sp>
      <p:graphicFrame>
        <p:nvGraphicFramePr>
          <p:cNvPr id="4" name="Table 3"/>
          <p:cNvGraphicFramePr>
            <a:graphicFrameLocks noGrp="1"/>
          </p:cNvGraphicFramePr>
          <p:nvPr/>
        </p:nvGraphicFramePr>
        <p:xfrm>
          <a:off x="457200" y="2323598"/>
          <a:ext cx="8377214" cy="1010920"/>
        </p:xfrm>
        <a:graphic>
          <a:graphicData uri="http://schemas.openxmlformats.org/drawingml/2006/table">
            <a:tbl>
              <a:tblPr firstRow="1" bandRow="1">
                <a:tableStyleId>{22838BEF-8BB2-4498-84A7-C5851F593DF1}</a:tableStyleId>
              </a:tblPr>
              <a:tblGrid>
                <a:gridCol w="3837305">
                  <a:extLst>
                    <a:ext uri="{9D8B030D-6E8A-4147-A177-3AD203B41FA5}">
                      <a16:colId xmlns:a16="http://schemas.microsoft.com/office/drawing/2014/main" val="20000"/>
                    </a:ext>
                  </a:extLst>
                </a:gridCol>
                <a:gridCol w="2302517">
                  <a:extLst>
                    <a:ext uri="{9D8B030D-6E8A-4147-A177-3AD203B41FA5}">
                      <a16:colId xmlns:a16="http://schemas.microsoft.com/office/drawing/2014/main" val="20001"/>
                    </a:ext>
                  </a:extLst>
                </a:gridCol>
                <a:gridCol w="2237392">
                  <a:extLst>
                    <a:ext uri="{9D8B030D-6E8A-4147-A177-3AD203B41FA5}">
                      <a16:colId xmlns:a16="http://schemas.microsoft.com/office/drawing/2014/main" val="20002"/>
                    </a:ext>
                  </a:extLst>
                </a:gridCol>
              </a:tblGrid>
              <a:tr h="370840">
                <a:tc>
                  <a:txBody>
                    <a:bodyPr/>
                    <a:lstStyle/>
                    <a:p>
                      <a:r>
                        <a:rPr lang="en-US" dirty="0"/>
                        <a:t>Entire cohort (99 babies</a:t>
                      </a:r>
                      <a:r>
                        <a:rPr lang="en-US" baseline="0" dirty="0"/>
                        <a:t> &gt;35 weeks)</a:t>
                      </a:r>
                      <a:endParaRPr lang="en-US" dirty="0">
                        <a:solidFill>
                          <a:srgbClr val="000000"/>
                        </a:solidFill>
                      </a:endParaRPr>
                    </a:p>
                  </a:txBody>
                  <a:tcPr/>
                </a:tc>
                <a:tc>
                  <a:txBody>
                    <a:bodyPr/>
                    <a:lstStyle/>
                    <a:p>
                      <a:pPr algn="ctr"/>
                      <a:r>
                        <a:rPr lang="en-US" dirty="0"/>
                        <a:t>Formula</a:t>
                      </a:r>
                      <a:endParaRPr lang="en-US" dirty="0">
                        <a:solidFill>
                          <a:schemeClr val="tx1"/>
                        </a:solidFill>
                      </a:endParaRPr>
                    </a:p>
                  </a:txBody>
                  <a:tcPr/>
                </a:tc>
                <a:tc>
                  <a:txBody>
                    <a:bodyPr/>
                    <a:lstStyle/>
                    <a:p>
                      <a:pPr algn="ctr"/>
                      <a:r>
                        <a:rPr lang="en-US" dirty="0"/>
                        <a:t>Donor Milk </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a:t>Pre-gel BG(mg/dl)</a:t>
                      </a:r>
                      <a:r>
                        <a:rPr lang="en-US" dirty="0">
                          <a:sym typeface="Wingdings"/>
                        </a:rPr>
                        <a:t></a:t>
                      </a:r>
                      <a:r>
                        <a:rPr lang="en-US" dirty="0"/>
                        <a:t> Post-gel</a:t>
                      </a:r>
                      <a:r>
                        <a:rPr lang="en-US" baseline="0" dirty="0"/>
                        <a:t> BG mg/dl (increase)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36  </a:t>
                      </a:r>
                      <a:r>
                        <a:rPr lang="en-US" dirty="0">
                          <a:sym typeface="Wingdings"/>
                        </a:rPr>
                        <a:t></a:t>
                      </a:r>
                      <a:r>
                        <a:rPr lang="en-US" baseline="0" dirty="0">
                          <a:sym typeface="Wingdings"/>
                        </a:rPr>
                        <a:t> </a:t>
                      </a:r>
                      <a:r>
                        <a:rPr lang="en-US" dirty="0"/>
                        <a:t>49 </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17 mg/dl 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37  </a:t>
                      </a:r>
                      <a:r>
                        <a:rPr lang="en-US" dirty="0">
                          <a:sym typeface="Wingdings"/>
                        </a:rPr>
                        <a:t></a:t>
                      </a:r>
                      <a:r>
                        <a:rPr lang="en-US" baseline="0" dirty="0">
                          <a:sym typeface="Wingdings"/>
                        </a:rPr>
                        <a:t> 56</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sym typeface="Wingdings"/>
                        </a:rPr>
                        <a:t> (</a:t>
                      </a:r>
                      <a:r>
                        <a:rPr lang="en-US" baseline="0" dirty="0"/>
                        <a:t>19 increase)</a:t>
                      </a:r>
                      <a:endParaRPr lang="en-US" dirty="0"/>
                    </a:p>
                  </a:txBody>
                  <a:tcPr/>
                </a:tc>
                <a:extLst>
                  <a:ext uri="{0D108BD9-81ED-4DB2-BD59-A6C34878D82A}">
                    <a16:rowId xmlns:a16="http://schemas.microsoft.com/office/drawing/2014/main" val="10001"/>
                  </a:ext>
                </a:extLst>
              </a:tr>
            </a:tbl>
          </a:graphicData>
        </a:graphic>
      </p:graphicFrame>
      <p:graphicFrame>
        <p:nvGraphicFramePr>
          <p:cNvPr id="5" name="Table 4"/>
          <p:cNvGraphicFramePr>
            <a:graphicFrameLocks noGrp="1"/>
          </p:cNvGraphicFramePr>
          <p:nvPr/>
        </p:nvGraphicFramePr>
        <p:xfrm>
          <a:off x="457200" y="3646593"/>
          <a:ext cx="8377214" cy="1010920"/>
        </p:xfrm>
        <a:graphic>
          <a:graphicData uri="http://schemas.openxmlformats.org/drawingml/2006/table">
            <a:tbl>
              <a:tblPr firstRow="1" bandRow="1">
                <a:tableStyleId>{8A107856-5554-42FB-B03E-39F5DBC370BA}</a:tableStyleId>
              </a:tblPr>
              <a:tblGrid>
                <a:gridCol w="3837305">
                  <a:extLst>
                    <a:ext uri="{9D8B030D-6E8A-4147-A177-3AD203B41FA5}">
                      <a16:colId xmlns:a16="http://schemas.microsoft.com/office/drawing/2014/main" val="20000"/>
                    </a:ext>
                  </a:extLst>
                </a:gridCol>
                <a:gridCol w="2302517">
                  <a:extLst>
                    <a:ext uri="{9D8B030D-6E8A-4147-A177-3AD203B41FA5}">
                      <a16:colId xmlns:a16="http://schemas.microsoft.com/office/drawing/2014/main" val="20001"/>
                    </a:ext>
                  </a:extLst>
                </a:gridCol>
                <a:gridCol w="2237392">
                  <a:extLst>
                    <a:ext uri="{9D8B030D-6E8A-4147-A177-3AD203B41FA5}">
                      <a16:colId xmlns:a16="http://schemas.microsoft.com/office/drawing/2014/main" val="20002"/>
                    </a:ext>
                  </a:extLst>
                </a:gridCol>
              </a:tblGrid>
              <a:tr h="370840">
                <a:tc>
                  <a:txBody>
                    <a:bodyPr/>
                    <a:lstStyle/>
                    <a:p>
                      <a:r>
                        <a:rPr lang="en-US" dirty="0"/>
                        <a:t>Late</a:t>
                      </a:r>
                      <a:r>
                        <a:rPr lang="en-US" baseline="0" dirty="0"/>
                        <a:t> Preterm subgroup</a:t>
                      </a:r>
                      <a:endParaRPr lang="en-US" dirty="0">
                        <a:solidFill>
                          <a:srgbClr val="000000"/>
                        </a:solidFill>
                      </a:endParaRPr>
                    </a:p>
                  </a:txBody>
                  <a:tcPr/>
                </a:tc>
                <a:tc>
                  <a:txBody>
                    <a:bodyPr/>
                    <a:lstStyle/>
                    <a:p>
                      <a:pPr algn="ctr"/>
                      <a:r>
                        <a:rPr lang="en-US" dirty="0"/>
                        <a:t>Formula</a:t>
                      </a:r>
                      <a:endParaRPr lang="en-US" dirty="0">
                        <a:solidFill>
                          <a:schemeClr val="tx1"/>
                        </a:solidFill>
                      </a:endParaRPr>
                    </a:p>
                  </a:txBody>
                  <a:tcPr/>
                </a:tc>
                <a:tc>
                  <a:txBody>
                    <a:bodyPr/>
                    <a:lstStyle/>
                    <a:p>
                      <a:pPr algn="ctr"/>
                      <a:r>
                        <a:rPr lang="en-US" dirty="0"/>
                        <a:t>Donor Milk </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a:t>Pre-gel BG(mg/dl)</a:t>
                      </a:r>
                      <a:r>
                        <a:rPr lang="en-US" dirty="0">
                          <a:sym typeface="Wingdings"/>
                        </a:rPr>
                        <a:t></a:t>
                      </a:r>
                      <a:r>
                        <a:rPr lang="en-US" dirty="0"/>
                        <a:t> Post-gel</a:t>
                      </a:r>
                      <a:r>
                        <a:rPr lang="en-US" baseline="0" dirty="0"/>
                        <a:t> BG mg/dl (increase)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35  </a:t>
                      </a:r>
                      <a:r>
                        <a:rPr lang="en-US" dirty="0">
                          <a:sym typeface="Wingdings"/>
                        </a:rPr>
                        <a:t></a:t>
                      </a:r>
                      <a:r>
                        <a:rPr lang="en-US" baseline="0" dirty="0">
                          <a:sym typeface="Wingdings"/>
                        </a:rPr>
                        <a:t> </a:t>
                      </a:r>
                      <a:r>
                        <a:rPr lang="en-US" dirty="0"/>
                        <a:t>49 </a:t>
                      </a: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16 mg/dl 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37.5  </a:t>
                      </a:r>
                      <a:r>
                        <a:rPr lang="en-US" dirty="0">
                          <a:sym typeface="Wingdings"/>
                        </a:rPr>
                        <a:t></a:t>
                      </a:r>
                      <a:r>
                        <a:rPr lang="en-US" baseline="0" dirty="0">
                          <a:sym typeface="Wingdings"/>
                        </a:rPr>
                        <a:t> 59</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sym typeface="Wingdings"/>
                        </a:rPr>
                        <a:t> (</a:t>
                      </a:r>
                      <a:r>
                        <a:rPr lang="en-US" baseline="0" dirty="0"/>
                        <a:t>19.5 increase)</a:t>
                      </a:r>
                      <a:endParaRPr lang="en-US" dirty="0"/>
                    </a:p>
                  </a:txBody>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nvGraphicFramePr>
        <p:xfrm>
          <a:off x="457200" y="4939180"/>
          <a:ext cx="8377214" cy="1010920"/>
        </p:xfrm>
        <a:graphic>
          <a:graphicData uri="http://schemas.openxmlformats.org/drawingml/2006/table">
            <a:tbl>
              <a:tblPr firstRow="1" bandRow="1">
                <a:tableStyleId>{69CF1AB2-1976-4502-BF36-3FF5EA218861}</a:tableStyleId>
              </a:tblPr>
              <a:tblGrid>
                <a:gridCol w="3837305">
                  <a:extLst>
                    <a:ext uri="{9D8B030D-6E8A-4147-A177-3AD203B41FA5}">
                      <a16:colId xmlns:a16="http://schemas.microsoft.com/office/drawing/2014/main" val="20000"/>
                    </a:ext>
                  </a:extLst>
                </a:gridCol>
                <a:gridCol w="2302517">
                  <a:extLst>
                    <a:ext uri="{9D8B030D-6E8A-4147-A177-3AD203B41FA5}">
                      <a16:colId xmlns:a16="http://schemas.microsoft.com/office/drawing/2014/main" val="20001"/>
                    </a:ext>
                  </a:extLst>
                </a:gridCol>
                <a:gridCol w="2237392">
                  <a:extLst>
                    <a:ext uri="{9D8B030D-6E8A-4147-A177-3AD203B41FA5}">
                      <a16:colId xmlns:a16="http://schemas.microsoft.com/office/drawing/2014/main" val="20002"/>
                    </a:ext>
                  </a:extLst>
                </a:gridCol>
              </a:tblGrid>
              <a:tr h="370840">
                <a:tc>
                  <a:txBody>
                    <a:bodyPr/>
                    <a:lstStyle/>
                    <a:p>
                      <a:r>
                        <a:rPr lang="en-US" dirty="0"/>
                        <a:t>Term</a:t>
                      </a:r>
                      <a:r>
                        <a:rPr lang="en-US" baseline="0" dirty="0"/>
                        <a:t> subgroup</a:t>
                      </a:r>
                      <a:endParaRPr lang="en-US" dirty="0">
                        <a:solidFill>
                          <a:srgbClr val="000000"/>
                        </a:solidFill>
                      </a:endParaRPr>
                    </a:p>
                  </a:txBody>
                  <a:tcPr/>
                </a:tc>
                <a:tc>
                  <a:txBody>
                    <a:bodyPr/>
                    <a:lstStyle/>
                    <a:p>
                      <a:pPr algn="ctr"/>
                      <a:r>
                        <a:rPr lang="en-US" dirty="0"/>
                        <a:t>Formula</a:t>
                      </a:r>
                      <a:endParaRPr lang="en-US" dirty="0">
                        <a:solidFill>
                          <a:schemeClr val="tx1"/>
                        </a:solidFill>
                      </a:endParaRPr>
                    </a:p>
                  </a:txBody>
                  <a:tcPr/>
                </a:tc>
                <a:tc>
                  <a:txBody>
                    <a:bodyPr/>
                    <a:lstStyle/>
                    <a:p>
                      <a:pPr algn="ctr"/>
                      <a:r>
                        <a:rPr lang="en-US" dirty="0"/>
                        <a:t>Donor Milk </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r>
                        <a:rPr lang="en-US" dirty="0"/>
                        <a:t>Pre-gel BG(mg/dl)</a:t>
                      </a:r>
                      <a:r>
                        <a:rPr lang="en-US" dirty="0">
                          <a:sym typeface="Wingdings"/>
                        </a:rPr>
                        <a:t></a:t>
                      </a:r>
                      <a:r>
                        <a:rPr lang="en-US" dirty="0"/>
                        <a:t> Post-gel</a:t>
                      </a:r>
                      <a:r>
                        <a:rPr lang="en-US" baseline="0" dirty="0"/>
                        <a:t> BG mg/dl (increase)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36  </a:t>
                      </a:r>
                      <a:r>
                        <a:rPr lang="en-US" dirty="0">
                          <a:sym typeface="Wingdings"/>
                        </a:rPr>
                        <a:t></a:t>
                      </a:r>
                      <a:r>
                        <a:rPr lang="en-US" baseline="0" dirty="0">
                          <a:sym typeface="Wingdings"/>
                        </a:rPr>
                        <a:t> 54.5</a:t>
                      </a:r>
                      <a:endParaRPr lang="en-US" dirty="0"/>
                    </a:p>
                    <a:p>
                      <a:pPr marL="0" marR="0" indent="0" algn="ctr" defTabSz="914400" rtl="0" eaLnBrk="1" fontAlgn="auto" latinLnBrk="0" hangingPunct="1">
                        <a:lnSpc>
                          <a:spcPct val="100000"/>
                        </a:lnSpc>
                        <a:spcBef>
                          <a:spcPts val="0"/>
                        </a:spcBef>
                        <a:spcAft>
                          <a:spcPts val="0"/>
                        </a:spcAft>
                        <a:buClrTx/>
                        <a:buSzTx/>
                        <a:buFontTx/>
                        <a:buNone/>
                        <a:tabLst/>
                        <a:defRPr/>
                      </a:pPr>
                      <a:r>
                        <a:rPr lang="en-US" dirty="0"/>
                        <a:t>(</a:t>
                      </a:r>
                      <a:r>
                        <a:rPr lang="en-US" baseline="0" dirty="0"/>
                        <a:t>18.5 mg/dl increase)</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37  </a:t>
                      </a:r>
                      <a:r>
                        <a:rPr lang="en-US" dirty="0">
                          <a:sym typeface="Wingdings"/>
                        </a:rPr>
                        <a:t></a:t>
                      </a:r>
                      <a:r>
                        <a:rPr lang="en-US" baseline="0" dirty="0">
                          <a:sym typeface="Wingdings"/>
                        </a:rPr>
                        <a:t> 52</a:t>
                      </a:r>
                    </a:p>
                    <a:p>
                      <a:pPr marL="0" marR="0" indent="0" algn="ctr" defTabSz="914400" rtl="0" eaLnBrk="1" fontAlgn="auto" latinLnBrk="0" hangingPunct="1">
                        <a:lnSpc>
                          <a:spcPct val="100000"/>
                        </a:lnSpc>
                        <a:spcBef>
                          <a:spcPts val="0"/>
                        </a:spcBef>
                        <a:spcAft>
                          <a:spcPts val="0"/>
                        </a:spcAft>
                        <a:buClrTx/>
                        <a:buSzTx/>
                        <a:buFontTx/>
                        <a:buNone/>
                        <a:tabLst/>
                        <a:defRPr/>
                      </a:pPr>
                      <a:r>
                        <a:rPr lang="en-US" baseline="0" dirty="0">
                          <a:sym typeface="Wingdings"/>
                        </a:rPr>
                        <a:t> (15</a:t>
                      </a:r>
                      <a:r>
                        <a:rPr lang="en-US" baseline="0" dirty="0"/>
                        <a:t> increase)</a:t>
                      </a:r>
                      <a:endParaRPr lang="en-US" dirty="0"/>
                    </a:p>
                  </a:txBody>
                  <a:tcPr/>
                </a:tc>
                <a:extLst>
                  <a:ext uri="{0D108BD9-81ED-4DB2-BD59-A6C34878D82A}">
                    <a16:rowId xmlns:a16="http://schemas.microsoft.com/office/drawing/2014/main" val="10001"/>
                  </a:ext>
                </a:extLst>
              </a:tr>
            </a:tbl>
          </a:graphicData>
        </a:graphic>
      </p:graphicFrame>
      <p:sp>
        <p:nvSpPr>
          <p:cNvPr id="7" name="TextBox 6"/>
          <p:cNvSpPr txBox="1"/>
          <p:nvPr/>
        </p:nvSpPr>
        <p:spPr>
          <a:xfrm>
            <a:off x="1336040" y="6120027"/>
            <a:ext cx="7892991" cy="584775"/>
          </a:xfrm>
          <a:prstGeom prst="rect">
            <a:avLst/>
          </a:prstGeom>
          <a:noFill/>
        </p:spPr>
        <p:txBody>
          <a:bodyPr wrap="square" rtlCol="0">
            <a:spAutoFit/>
          </a:bodyPr>
          <a:lstStyle/>
          <a:p>
            <a:pPr>
              <a:buClrTx/>
              <a:buFontTx/>
              <a:buNone/>
            </a:pPr>
            <a:r>
              <a:rPr lang="en-US" sz="1600" kern="1200" dirty="0" err="1">
                <a:latin typeface="Calibri"/>
                <a:ea typeface="+mn-ea"/>
                <a:cs typeface="+mn-cs"/>
              </a:rPr>
              <a:t>Sen</a:t>
            </a:r>
            <a:r>
              <a:rPr lang="en-US" sz="1600" kern="1200" dirty="0">
                <a:latin typeface="Calibri"/>
                <a:ea typeface="+mn-ea"/>
                <a:cs typeface="+mn-cs"/>
              </a:rPr>
              <a:t> et al. (2020). Journal of Perinatology (2020) 40:1705–1711 </a:t>
            </a:r>
            <a:r>
              <a:rPr lang="en-US" sz="1600" kern="1200" dirty="0">
                <a:latin typeface="Calibri"/>
                <a:ea typeface="+mn-ea"/>
                <a:cs typeface="+mn-cs"/>
                <a:hlinkClick r:id="rId2">
                  <a:extLst>
                    <a:ext uri="{A12FA001-AC4F-418D-AE19-62706E023703}">
                      <ahyp:hlinkClr xmlns:ahyp="http://schemas.microsoft.com/office/drawing/2018/hyperlinkcolor" val="tx"/>
                    </a:ext>
                  </a:extLst>
                </a:hlinkClick>
              </a:rPr>
              <a:t>https://doi.org/10.1038/s41372-020-00776-y</a:t>
            </a:r>
            <a:r>
              <a:rPr lang="en-US" sz="1600" kern="1200" dirty="0">
                <a:latin typeface="Calibri"/>
                <a:ea typeface="+mn-ea"/>
                <a:cs typeface="+mn-cs"/>
              </a:rPr>
              <a:t> </a:t>
            </a:r>
          </a:p>
        </p:txBody>
      </p:sp>
    </p:spTree>
    <p:extLst>
      <p:ext uri="{BB962C8B-B14F-4D97-AF65-F5344CB8AC3E}">
        <p14:creationId xmlns:p14="http://schemas.microsoft.com/office/powerpoint/2010/main" val="372438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837" y="2051353"/>
            <a:ext cx="6132329" cy="4806647"/>
          </a:xfrm>
        </p:spPr>
        <p:txBody>
          <a:bodyPr>
            <a:normAutofit/>
          </a:bodyPr>
          <a:lstStyle/>
          <a:p>
            <a:pPr>
              <a:buClr>
                <a:schemeClr val="bg1"/>
              </a:buClr>
            </a:pPr>
            <a:r>
              <a:rPr lang="en-US" dirty="0">
                <a:solidFill>
                  <a:schemeClr val="bg1"/>
                </a:solidFill>
              </a:rPr>
              <a:t>NICU graduate </a:t>
            </a:r>
          </a:p>
          <a:p>
            <a:pPr>
              <a:buClr>
                <a:schemeClr val="bg1"/>
              </a:buClr>
            </a:pPr>
            <a:r>
              <a:rPr lang="en-US" dirty="0">
                <a:solidFill>
                  <a:schemeClr val="bg1"/>
                </a:solidFill>
              </a:rPr>
              <a:t>Congenital disorders</a:t>
            </a:r>
          </a:p>
          <a:p>
            <a:pPr>
              <a:buClr>
                <a:schemeClr val="bg1"/>
              </a:buClr>
            </a:pPr>
            <a:r>
              <a:rPr lang="en-US" dirty="0" err="1">
                <a:solidFill>
                  <a:schemeClr val="bg1"/>
                </a:solidFill>
              </a:rPr>
              <a:t>sIgA</a:t>
            </a:r>
            <a:r>
              <a:rPr lang="en-US" dirty="0">
                <a:solidFill>
                  <a:schemeClr val="bg1"/>
                </a:solidFill>
              </a:rPr>
              <a:t> deficiency</a:t>
            </a:r>
          </a:p>
          <a:p>
            <a:pPr>
              <a:buClr>
                <a:schemeClr val="bg1"/>
              </a:buClr>
            </a:pPr>
            <a:r>
              <a:rPr lang="en-US" dirty="0">
                <a:solidFill>
                  <a:schemeClr val="bg1"/>
                </a:solidFill>
              </a:rPr>
              <a:t>Formula intolerance </a:t>
            </a:r>
          </a:p>
          <a:p>
            <a:pPr>
              <a:buClr>
                <a:schemeClr val="bg1"/>
              </a:buClr>
            </a:pPr>
            <a:r>
              <a:rPr lang="en-US" dirty="0">
                <a:solidFill>
                  <a:schemeClr val="bg1"/>
                </a:solidFill>
              </a:rPr>
              <a:t> GI diagnoses</a:t>
            </a:r>
          </a:p>
          <a:p>
            <a:pPr>
              <a:buClr>
                <a:schemeClr val="bg1"/>
              </a:buClr>
            </a:pPr>
            <a:r>
              <a:rPr lang="en-US" dirty="0">
                <a:solidFill>
                  <a:schemeClr val="bg1"/>
                </a:solidFill>
              </a:rPr>
              <a:t>Failure to thrive</a:t>
            </a:r>
          </a:p>
          <a:p>
            <a:pPr>
              <a:buClr>
                <a:schemeClr val="bg1"/>
              </a:buClr>
            </a:pPr>
            <a:r>
              <a:rPr lang="en-US" dirty="0">
                <a:solidFill>
                  <a:schemeClr val="bg1"/>
                </a:solidFill>
              </a:rPr>
              <a:t>Spinal muscular </a:t>
            </a:r>
          </a:p>
          <a:p>
            <a:pPr marL="0" indent="0">
              <a:buClr>
                <a:schemeClr val="bg1"/>
              </a:buClr>
              <a:buNone/>
            </a:pPr>
            <a:r>
              <a:rPr lang="en-US" dirty="0">
                <a:solidFill>
                  <a:schemeClr val="bg1"/>
                </a:solidFill>
              </a:rPr>
              <a:t>    atrophy (SMA)</a:t>
            </a:r>
          </a:p>
          <a:p>
            <a:pPr>
              <a:buClr>
                <a:schemeClr val="bg1"/>
              </a:buClr>
            </a:pPr>
            <a:r>
              <a:rPr lang="en-US" dirty="0">
                <a:solidFill>
                  <a:schemeClr val="bg1"/>
                </a:solidFill>
              </a:rPr>
              <a:t>Palliative care &amp; </a:t>
            </a:r>
          </a:p>
          <a:p>
            <a:pPr marL="0" indent="0">
              <a:buClr>
                <a:schemeClr val="bg1"/>
              </a:buClr>
              <a:buNone/>
            </a:pPr>
            <a:r>
              <a:rPr lang="en-US" dirty="0">
                <a:solidFill>
                  <a:schemeClr val="bg1"/>
                </a:solidFill>
              </a:rPr>
              <a:t>    maternal death</a:t>
            </a:r>
          </a:p>
          <a:p>
            <a:pPr>
              <a:buClr>
                <a:schemeClr val="bg1"/>
              </a:buClr>
            </a:pPr>
            <a:r>
              <a:rPr lang="en-US" dirty="0">
                <a:solidFill>
                  <a:schemeClr val="bg1"/>
                </a:solidFill>
              </a:rPr>
              <a:t>Human baby</a:t>
            </a:r>
          </a:p>
          <a:p>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p:txBody>
      </p:sp>
      <p:sp>
        <p:nvSpPr>
          <p:cNvPr id="6" name="Title 5">
            <a:extLst>
              <a:ext uri="{FF2B5EF4-FFF2-40B4-BE49-F238E27FC236}">
                <a16:creationId xmlns:a16="http://schemas.microsoft.com/office/drawing/2014/main" id="{BC684C59-B103-144F-65F9-3E8D747EC2F6}"/>
              </a:ext>
            </a:extLst>
          </p:cNvPr>
          <p:cNvSpPr>
            <a:spLocks noGrp="1"/>
          </p:cNvSpPr>
          <p:nvPr>
            <p:ph type="title"/>
          </p:nvPr>
        </p:nvSpPr>
        <p:spPr>
          <a:xfrm>
            <a:off x="230329" y="747918"/>
            <a:ext cx="2210612" cy="4601183"/>
          </a:xfrm>
        </p:spPr>
        <p:txBody>
          <a:bodyPr anchor="t"/>
          <a:lstStyle/>
          <a:p>
            <a:r>
              <a:rPr lang="en-US" dirty="0"/>
              <a:t>Outpatient Indications</a:t>
            </a:r>
            <a:br>
              <a:rPr lang="en-US" dirty="0"/>
            </a:br>
            <a:br>
              <a:rPr lang="en-US" dirty="0"/>
            </a:br>
            <a:endParaRPr lang="en-US" dirty="0"/>
          </a:p>
        </p:txBody>
      </p:sp>
      <p:pic>
        <p:nvPicPr>
          <p:cNvPr id="4" name="Picture 3">
            <a:extLst>
              <a:ext uri="{FF2B5EF4-FFF2-40B4-BE49-F238E27FC236}">
                <a16:creationId xmlns:a16="http://schemas.microsoft.com/office/drawing/2014/main" id="{49DC8BCE-FCA3-79DA-2BBB-AFB86935D4E9}"/>
              </a:ext>
            </a:extLst>
          </p:cNvPr>
          <p:cNvPicPr>
            <a:picLocks noChangeAspect="1"/>
          </p:cNvPicPr>
          <p:nvPr/>
        </p:nvPicPr>
        <p:blipFill rotWithShape="1">
          <a:blip r:embed="rId2"/>
          <a:srcRect l="9173" t="12246" r="6231" b="11052"/>
          <a:stretch/>
        </p:blipFill>
        <p:spPr>
          <a:xfrm>
            <a:off x="2785408" y="1629811"/>
            <a:ext cx="2976524" cy="3598378"/>
          </a:xfrm>
          <a:prstGeom prst="rect">
            <a:avLst/>
          </a:prstGeom>
        </p:spPr>
      </p:pic>
      <p:pic>
        <p:nvPicPr>
          <p:cNvPr id="5" name="Google Shape;194;p44" descr="13.jpg">
            <a:extLst>
              <a:ext uri="{FF2B5EF4-FFF2-40B4-BE49-F238E27FC236}">
                <a16:creationId xmlns:a16="http://schemas.microsoft.com/office/drawing/2014/main" id="{B013F8B4-0CFA-BEEB-2A2D-B3DB2397318B}"/>
              </a:ext>
            </a:extLst>
          </p:cNvPr>
          <p:cNvPicPr preferRelativeResize="0"/>
          <p:nvPr/>
        </p:nvPicPr>
        <p:blipFill rotWithShape="1">
          <a:blip r:embed="rId3">
            <a:alphaModFix/>
          </a:blip>
          <a:srcRect/>
          <a:stretch/>
        </p:blipFill>
        <p:spPr>
          <a:xfrm>
            <a:off x="5953999" y="1629811"/>
            <a:ext cx="2698783" cy="3598378"/>
          </a:xfrm>
          <a:prstGeom prst="rect">
            <a:avLst/>
          </a:prstGeom>
          <a:noFill/>
          <a:ln w="38100" cap="sq" cmpd="sng">
            <a:noFill/>
            <a:prstDash val="solid"/>
            <a:miter lim="800000"/>
            <a:headEnd type="none" w="sm" len="sm"/>
            <a:tailEnd type="none" w="sm" len="sm"/>
          </a:ln>
          <a:effectLst>
            <a:outerShdw blurRad="50800" dist="38100" dir="2700000" algn="tl" rotWithShape="0">
              <a:srgbClr val="000000">
                <a:alpha val="41960"/>
              </a:srgbClr>
            </a:outerShdw>
          </a:effectLst>
        </p:spPr>
      </p:pic>
    </p:spTree>
    <p:extLst>
      <p:ext uri="{BB962C8B-B14F-4D97-AF65-F5344CB8AC3E}">
        <p14:creationId xmlns:p14="http://schemas.microsoft.com/office/powerpoint/2010/main" val="4004878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10ee97e447f_0_7"/>
          <p:cNvSpPr txBox="1">
            <a:spLocks noGrp="1"/>
          </p:cNvSpPr>
          <p:nvPr>
            <p:ph type="title"/>
          </p:nvPr>
        </p:nvSpPr>
        <p:spPr>
          <a:xfrm>
            <a:off x="914435" y="491312"/>
            <a:ext cx="8042400" cy="8499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r>
              <a:rPr lang="en-US" sz="3200" dirty="0"/>
              <a:t>Outpatient Accessibility</a:t>
            </a:r>
            <a:endParaRPr sz="3200" dirty="0"/>
          </a:p>
        </p:txBody>
      </p:sp>
      <p:sp>
        <p:nvSpPr>
          <p:cNvPr id="203" name="Google Shape;203;g10ee97e447f_0_7"/>
          <p:cNvSpPr txBox="1">
            <a:spLocks noGrp="1"/>
          </p:cNvSpPr>
          <p:nvPr>
            <p:ph sz="half" idx="2"/>
          </p:nvPr>
        </p:nvSpPr>
        <p:spPr>
          <a:xfrm>
            <a:off x="4380875" y="1735463"/>
            <a:ext cx="3840600" cy="4473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b="1" dirty="0"/>
              <a:t>Insurance Coverage</a:t>
            </a:r>
            <a:endParaRPr dirty="0"/>
          </a:p>
        </p:txBody>
      </p:sp>
      <p:sp>
        <p:nvSpPr>
          <p:cNvPr id="202" name="Google Shape;202;g10ee97e447f_0_7"/>
          <p:cNvSpPr txBox="1">
            <a:spLocks noGrp="1"/>
          </p:cNvSpPr>
          <p:nvPr>
            <p:ph type="body" sz="quarter" idx="3"/>
          </p:nvPr>
        </p:nvSpPr>
        <p:spPr>
          <a:xfrm>
            <a:off x="506688" y="2182763"/>
            <a:ext cx="4254900" cy="3596100"/>
          </a:xfrm>
          <a:prstGeom prst="rect">
            <a:avLst/>
          </a:prstGeom>
        </p:spPr>
        <p:txBody>
          <a:bodyPr spcFirstLastPara="1" wrap="square" lIns="91425" tIns="45700" rIns="91425" bIns="45700" anchor="t" anchorCtr="0">
            <a:normAutofit/>
          </a:bodyPr>
          <a:lstStyle/>
          <a:p>
            <a:pPr marL="890270" lvl="1" indent="-342900">
              <a:lnSpc>
                <a:spcPct val="150000"/>
              </a:lnSpc>
              <a:spcBef>
                <a:spcPts val="0"/>
              </a:spcBef>
              <a:buSzPts val="2180"/>
              <a:buFont typeface="Arial" panose="020B0604020202020204" pitchFamily="34" charset="0"/>
              <a:buChar char="•"/>
            </a:pPr>
            <a:r>
              <a:rPr lang="en-US" sz="2000" b="0" dirty="0"/>
              <a:t>Family income / size</a:t>
            </a:r>
            <a:endParaRPr sz="2000" b="0" dirty="0"/>
          </a:p>
          <a:p>
            <a:pPr marL="890270" lvl="1" indent="-342900">
              <a:lnSpc>
                <a:spcPct val="150000"/>
              </a:lnSpc>
              <a:spcBef>
                <a:spcPts val="0"/>
              </a:spcBef>
              <a:buSzPts val="2180"/>
              <a:buFont typeface="Arial" panose="020B0604020202020204" pitchFamily="34" charset="0"/>
              <a:buChar char="•"/>
            </a:pPr>
            <a:r>
              <a:rPr lang="en-US" sz="2000" b="0" dirty="0"/>
              <a:t>Patient medical need</a:t>
            </a:r>
            <a:endParaRPr sz="2000" b="0" dirty="0"/>
          </a:p>
          <a:p>
            <a:pPr marL="890270" lvl="1" indent="-342900">
              <a:lnSpc>
                <a:spcPct val="150000"/>
              </a:lnSpc>
              <a:spcBef>
                <a:spcPts val="0"/>
              </a:spcBef>
              <a:buSzPts val="2180"/>
              <a:buFont typeface="Arial" panose="020B0604020202020204" pitchFamily="34" charset="0"/>
              <a:buChar char="•"/>
            </a:pPr>
            <a:r>
              <a:rPr lang="en-US" sz="2000" b="0" dirty="0"/>
              <a:t>Availability of maternal milk</a:t>
            </a:r>
            <a:endParaRPr sz="2000" b="0" dirty="0"/>
          </a:p>
          <a:p>
            <a:pPr marL="1347470" lvl="2" indent="-342900">
              <a:lnSpc>
                <a:spcPct val="150000"/>
              </a:lnSpc>
              <a:spcBef>
                <a:spcPts val="0"/>
              </a:spcBef>
              <a:buSzPts val="2180"/>
              <a:buFont typeface="Arial" panose="020B0604020202020204" pitchFamily="34" charset="0"/>
              <a:buChar char="•"/>
            </a:pPr>
            <a:r>
              <a:rPr lang="en-US" sz="2000" b="0" dirty="0"/>
              <a:t>Maternal health</a:t>
            </a:r>
            <a:endParaRPr sz="2000" b="0" dirty="0"/>
          </a:p>
          <a:p>
            <a:pPr marL="890270" lvl="1" indent="-342900">
              <a:lnSpc>
                <a:spcPct val="150000"/>
              </a:lnSpc>
              <a:spcBef>
                <a:spcPts val="0"/>
              </a:spcBef>
              <a:buSzPts val="2180"/>
              <a:buFont typeface="Arial" panose="020B0604020202020204" pitchFamily="34" charset="0"/>
              <a:buChar char="•"/>
            </a:pPr>
            <a:r>
              <a:rPr lang="en-US" sz="2000" b="0" dirty="0"/>
              <a:t>Donor milk supply</a:t>
            </a:r>
            <a:endParaRPr sz="2000" b="0" dirty="0"/>
          </a:p>
          <a:p>
            <a:pPr marL="890270" lvl="1" indent="-342900">
              <a:lnSpc>
                <a:spcPct val="150000"/>
              </a:lnSpc>
              <a:spcBef>
                <a:spcPts val="0"/>
              </a:spcBef>
              <a:buSzPts val="2180"/>
              <a:buFont typeface="Arial" panose="020B0604020202020204" pitchFamily="34" charset="0"/>
              <a:buChar char="•"/>
            </a:pPr>
            <a:r>
              <a:rPr lang="en-US" sz="2000" b="0" dirty="0"/>
              <a:t>Donor milk demand</a:t>
            </a:r>
          </a:p>
          <a:p>
            <a:pPr marL="890270" lvl="1" indent="-342900">
              <a:lnSpc>
                <a:spcPct val="150000"/>
              </a:lnSpc>
              <a:spcBef>
                <a:spcPts val="0"/>
              </a:spcBef>
              <a:buSzPts val="2180"/>
              <a:buFont typeface="Arial" panose="020B0604020202020204" pitchFamily="34" charset="0"/>
              <a:buChar char="•"/>
            </a:pPr>
            <a:r>
              <a:rPr lang="en-US" b="0" dirty="0"/>
              <a:t>WALC grants</a:t>
            </a:r>
            <a:endParaRPr sz="2000" b="0" dirty="0"/>
          </a:p>
        </p:txBody>
      </p:sp>
      <p:sp>
        <p:nvSpPr>
          <p:cNvPr id="204" name="Google Shape;204;g10ee97e447f_0_7"/>
          <p:cNvSpPr txBox="1">
            <a:spLocks noGrp="1"/>
          </p:cNvSpPr>
          <p:nvPr>
            <p:ph sz="quarter" idx="4"/>
          </p:nvPr>
        </p:nvSpPr>
        <p:spPr>
          <a:xfrm>
            <a:off x="4579025" y="1959113"/>
            <a:ext cx="4184700" cy="3596100"/>
          </a:xfrm>
          <a:prstGeom prst="rect">
            <a:avLst/>
          </a:prstGeom>
        </p:spPr>
        <p:txBody>
          <a:bodyPr spcFirstLastPara="1" wrap="square" lIns="91425" tIns="45700" rIns="91425" bIns="45700" anchor="t" anchorCtr="0">
            <a:noAutofit/>
          </a:bodyPr>
          <a:lstStyle/>
          <a:p>
            <a:pPr marL="419100" indent="-342900">
              <a:lnSpc>
                <a:spcPct val="150000"/>
              </a:lnSpc>
              <a:spcBef>
                <a:spcPts val="1600"/>
              </a:spcBef>
              <a:buClr>
                <a:schemeClr val="tx1"/>
              </a:buClr>
              <a:buSzPts val="2400"/>
            </a:pPr>
            <a:r>
              <a:rPr lang="en-US" sz="2000" dirty="0"/>
              <a:t>Not mandated in Wisconsin</a:t>
            </a:r>
            <a:endParaRPr sz="2000" dirty="0"/>
          </a:p>
          <a:p>
            <a:pPr marL="433070" indent="-342900">
              <a:lnSpc>
                <a:spcPct val="150000"/>
              </a:lnSpc>
              <a:spcBef>
                <a:spcPts val="0"/>
              </a:spcBef>
              <a:buClr>
                <a:schemeClr val="tx1"/>
              </a:buClr>
              <a:buSzPts val="2180"/>
            </a:pPr>
            <a:r>
              <a:rPr lang="en-US" sz="2000" dirty="0"/>
              <a:t>Private insurance may cover</a:t>
            </a:r>
            <a:endParaRPr sz="2000" dirty="0"/>
          </a:p>
          <a:p>
            <a:pPr marL="890270" lvl="1" indent="-342900">
              <a:lnSpc>
                <a:spcPct val="150000"/>
              </a:lnSpc>
              <a:spcBef>
                <a:spcPts val="0"/>
              </a:spcBef>
              <a:buClr>
                <a:schemeClr val="tx1"/>
              </a:buClr>
              <a:buSzPts val="2180"/>
            </a:pPr>
            <a:r>
              <a:rPr lang="en-US" dirty="0"/>
              <a:t>Insurance consults available pending patient diagnosis</a:t>
            </a:r>
            <a:endParaRPr dirty="0"/>
          </a:p>
          <a:p>
            <a:pPr marL="419100" indent="-342900">
              <a:lnSpc>
                <a:spcPct val="150000"/>
              </a:lnSpc>
              <a:spcBef>
                <a:spcPts val="0"/>
              </a:spcBef>
              <a:buClr>
                <a:schemeClr val="tx1"/>
              </a:buClr>
              <a:buSzPts val="2400"/>
            </a:pPr>
            <a:r>
              <a:rPr lang="en-US" sz="2000" dirty="0"/>
              <a:t>Advocacy efforts are growing!</a:t>
            </a:r>
            <a:endParaRPr sz="2000" dirty="0"/>
          </a:p>
          <a:p>
            <a:pPr marL="914400" lvl="0" indent="0" algn="l" rtl="0">
              <a:spcBef>
                <a:spcPts val="1600"/>
              </a:spcBef>
              <a:spcAft>
                <a:spcPts val="0"/>
              </a:spcAft>
              <a:buNone/>
            </a:pPr>
            <a:endParaRPr sz="2000" dirty="0"/>
          </a:p>
        </p:txBody>
      </p:sp>
      <p:pic>
        <p:nvPicPr>
          <p:cNvPr id="205" name="Google Shape;205;g10ee97e447f_0_7"/>
          <p:cNvPicPr preferRelativeResize="0"/>
          <p:nvPr/>
        </p:nvPicPr>
        <p:blipFill>
          <a:blip r:embed="rId3">
            <a:alphaModFix/>
          </a:blip>
          <a:stretch>
            <a:fillRect/>
          </a:stretch>
        </p:blipFill>
        <p:spPr>
          <a:xfrm>
            <a:off x="1687411" y="5674802"/>
            <a:ext cx="730325" cy="1132175"/>
          </a:xfrm>
          <a:prstGeom prst="rect">
            <a:avLst/>
          </a:prstGeom>
          <a:noFill/>
          <a:ln>
            <a:noFill/>
          </a:ln>
        </p:spPr>
      </p:pic>
      <p:pic>
        <p:nvPicPr>
          <p:cNvPr id="206" name="Google Shape;206;g10ee97e447f_0_7"/>
          <p:cNvPicPr preferRelativeResize="0"/>
          <p:nvPr/>
        </p:nvPicPr>
        <p:blipFill>
          <a:blip r:embed="rId3">
            <a:alphaModFix/>
          </a:blip>
          <a:stretch>
            <a:fillRect/>
          </a:stretch>
        </p:blipFill>
        <p:spPr>
          <a:xfrm>
            <a:off x="2794760" y="5676680"/>
            <a:ext cx="730325" cy="1132175"/>
          </a:xfrm>
          <a:prstGeom prst="rect">
            <a:avLst/>
          </a:prstGeom>
          <a:noFill/>
          <a:ln>
            <a:noFill/>
          </a:ln>
        </p:spPr>
      </p:pic>
      <p:pic>
        <p:nvPicPr>
          <p:cNvPr id="207" name="Google Shape;207;g10ee97e447f_0_7"/>
          <p:cNvPicPr preferRelativeResize="0"/>
          <p:nvPr/>
        </p:nvPicPr>
        <p:blipFill>
          <a:blip r:embed="rId3">
            <a:alphaModFix/>
          </a:blip>
          <a:stretch>
            <a:fillRect/>
          </a:stretch>
        </p:blipFill>
        <p:spPr>
          <a:xfrm>
            <a:off x="6039342" y="5693136"/>
            <a:ext cx="730325" cy="1132175"/>
          </a:xfrm>
          <a:prstGeom prst="rect">
            <a:avLst/>
          </a:prstGeom>
          <a:noFill/>
          <a:ln>
            <a:noFill/>
          </a:ln>
        </p:spPr>
      </p:pic>
      <p:pic>
        <p:nvPicPr>
          <p:cNvPr id="208" name="Google Shape;208;g10ee97e447f_0_7"/>
          <p:cNvPicPr preferRelativeResize="0"/>
          <p:nvPr/>
        </p:nvPicPr>
        <p:blipFill>
          <a:blip r:embed="rId3">
            <a:alphaModFix/>
          </a:blip>
          <a:stretch>
            <a:fillRect/>
          </a:stretch>
        </p:blipFill>
        <p:spPr>
          <a:xfrm>
            <a:off x="4947486" y="5693135"/>
            <a:ext cx="730325" cy="1132175"/>
          </a:xfrm>
          <a:prstGeom prst="rect">
            <a:avLst/>
          </a:prstGeom>
          <a:noFill/>
          <a:ln>
            <a:noFill/>
          </a:ln>
        </p:spPr>
      </p:pic>
      <p:pic>
        <p:nvPicPr>
          <p:cNvPr id="209" name="Google Shape;209;g10ee97e447f_0_7"/>
          <p:cNvPicPr preferRelativeResize="0"/>
          <p:nvPr/>
        </p:nvPicPr>
        <p:blipFill>
          <a:blip r:embed="rId3">
            <a:alphaModFix/>
          </a:blip>
          <a:stretch>
            <a:fillRect/>
          </a:stretch>
        </p:blipFill>
        <p:spPr>
          <a:xfrm>
            <a:off x="7131198" y="5693137"/>
            <a:ext cx="730325" cy="1132175"/>
          </a:xfrm>
          <a:prstGeom prst="rect">
            <a:avLst/>
          </a:prstGeom>
          <a:noFill/>
          <a:ln>
            <a:noFill/>
          </a:ln>
        </p:spPr>
      </p:pic>
      <p:pic>
        <p:nvPicPr>
          <p:cNvPr id="210" name="Google Shape;210;g10ee97e447f_0_7"/>
          <p:cNvPicPr preferRelativeResize="0"/>
          <p:nvPr/>
        </p:nvPicPr>
        <p:blipFill>
          <a:blip r:embed="rId3">
            <a:alphaModFix/>
          </a:blip>
          <a:stretch>
            <a:fillRect/>
          </a:stretch>
        </p:blipFill>
        <p:spPr>
          <a:xfrm>
            <a:off x="3871123" y="5678558"/>
            <a:ext cx="730325" cy="1132175"/>
          </a:xfrm>
          <a:prstGeom prst="rect">
            <a:avLst/>
          </a:prstGeom>
          <a:noFill/>
          <a:ln>
            <a:noFill/>
          </a:ln>
        </p:spPr>
      </p:pic>
      <p:sp>
        <p:nvSpPr>
          <p:cNvPr id="2" name="Google Shape;203;g10ee97e447f_0_7">
            <a:extLst>
              <a:ext uri="{FF2B5EF4-FFF2-40B4-BE49-F238E27FC236}">
                <a16:creationId xmlns:a16="http://schemas.microsoft.com/office/drawing/2014/main" id="{5C265DCE-E395-2DCD-74A7-B2D85BCA99DD}"/>
              </a:ext>
            </a:extLst>
          </p:cNvPr>
          <p:cNvSpPr txBox="1">
            <a:spLocks/>
          </p:cNvSpPr>
          <p:nvPr/>
        </p:nvSpPr>
        <p:spPr>
          <a:xfrm>
            <a:off x="724376" y="1735463"/>
            <a:ext cx="3840600" cy="447300"/>
          </a:xfrm>
          <a:prstGeom prst="rect">
            <a:avLst/>
          </a:prstGeom>
        </p:spPr>
        <p:txBody>
          <a:bodyPr spcFirstLastPara="1" vert="horz" wrap="square" lIns="91425" tIns="45700" rIns="91425" bIns="45700" rtlCol="0" anchor="b" anchorCtr="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US" b="1" dirty="0"/>
              <a:t>Milk Bank Charity Care</a:t>
            </a:r>
            <a:endParaRPr lang="en-US" dirty="0"/>
          </a:p>
        </p:txBody>
      </p:sp>
    </p:spTree>
    <p:extLst>
      <p:ext uri="{BB962C8B-B14F-4D97-AF65-F5344CB8AC3E}">
        <p14:creationId xmlns:p14="http://schemas.microsoft.com/office/powerpoint/2010/main" val="3284930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8"/>
          <p:cNvPicPr preferRelativeResize="0"/>
          <p:nvPr/>
        </p:nvPicPr>
        <p:blipFill rotWithShape="1">
          <a:blip r:embed="rId3">
            <a:alphaModFix/>
          </a:blip>
          <a:srcRect l="27347" r="35204"/>
          <a:stretch/>
        </p:blipFill>
        <p:spPr>
          <a:xfrm>
            <a:off x="874911" y="742050"/>
            <a:ext cx="3390614" cy="5373900"/>
          </a:xfrm>
          <a:prstGeom prst="rect">
            <a:avLst/>
          </a:prstGeom>
          <a:noFill/>
          <a:ln>
            <a:noFill/>
          </a:ln>
        </p:spPr>
      </p:pic>
      <p:sp>
        <p:nvSpPr>
          <p:cNvPr id="171" name="Google Shape;171;p18"/>
          <p:cNvSpPr txBox="1">
            <a:spLocks noGrp="1"/>
          </p:cNvSpPr>
          <p:nvPr>
            <p:ph type="title"/>
          </p:nvPr>
        </p:nvSpPr>
        <p:spPr>
          <a:xfrm>
            <a:off x="3407725" y="437620"/>
            <a:ext cx="5614355" cy="887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sz="3200" dirty="0"/>
              <a:t>Milk Dispensaries</a:t>
            </a:r>
            <a:endParaRPr sz="3200" dirty="0"/>
          </a:p>
        </p:txBody>
      </p:sp>
      <p:sp>
        <p:nvSpPr>
          <p:cNvPr id="172" name="Google Shape;172;p18"/>
          <p:cNvSpPr txBox="1">
            <a:spLocks noGrp="1"/>
          </p:cNvSpPr>
          <p:nvPr>
            <p:ph idx="1"/>
          </p:nvPr>
        </p:nvSpPr>
        <p:spPr>
          <a:xfrm>
            <a:off x="4265525" y="1065175"/>
            <a:ext cx="4878600" cy="53739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SzPts val="1980"/>
              <a:buNone/>
            </a:pPr>
            <a:r>
              <a:rPr lang="en-US" dirty="0"/>
              <a:t>Milk distribution sites:</a:t>
            </a:r>
            <a:endParaRPr dirty="0"/>
          </a:p>
          <a:p>
            <a:pPr marL="457200" lvl="0" indent="-381000" algn="l" rtl="0">
              <a:lnSpc>
                <a:spcPct val="115000"/>
              </a:lnSpc>
              <a:spcBef>
                <a:spcPts val="0"/>
              </a:spcBef>
              <a:spcAft>
                <a:spcPts val="0"/>
              </a:spcAft>
              <a:buClr>
                <a:srgbClr val="D73F77"/>
              </a:buClr>
              <a:buSzPts val="2400"/>
              <a:buChar char="●"/>
            </a:pPr>
            <a:r>
              <a:rPr lang="en-US" dirty="0"/>
              <a:t>Dispense milk with provider prescription</a:t>
            </a:r>
            <a:endParaRPr dirty="0"/>
          </a:p>
          <a:p>
            <a:pPr marL="457200" lvl="0" indent="-381000" algn="l" rtl="0">
              <a:lnSpc>
                <a:spcPct val="115000"/>
              </a:lnSpc>
              <a:spcBef>
                <a:spcPts val="0"/>
              </a:spcBef>
              <a:spcAft>
                <a:spcPts val="0"/>
              </a:spcAft>
              <a:buClr>
                <a:srgbClr val="D73F77"/>
              </a:buClr>
              <a:buSzPts val="2400"/>
              <a:buChar char="●"/>
            </a:pPr>
            <a:r>
              <a:rPr lang="en-US" dirty="0"/>
              <a:t>Ideal for short-term supplementation</a:t>
            </a:r>
            <a:endParaRPr dirty="0"/>
          </a:p>
          <a:p>
            <a:pPr marL="457200" lvl="0" indent="-381000" algn="l" rtl="0">
              <a:lnSpc>
                <a:spcPct val="115000"/>
              </a:lnSpc>
              <a:spcBef>
                <a:spcPts val="0"/>
              </a:spcBef>
              <a:spcAft>
                <a:spcPts val="0"/>
              </a:spcAft>
              <a:buClr>
                <a:srgbClr val="D73F77"/>
              </a:buClr>
              <a:buSzPts val="2400"/>
              <a:buChar char="●"/>
            </a:pPr>
            <a:r>
              <a:rPr lang="en-US" dirty="0"/>
              <a:t>Increased access and ease</a:t>
            </a:r>
            <a:endParaRPr dirty="0"/>
          </a:p>
          <a:p>
            <a:pPr marL="457200" lvl="0" indent="-381000" algn="l" rtl="0">
              <a:lnSpc>
                <a:spcPct val="115000"/>
              </a:lnSpc>
              <a:spcBef>
                <a:spcPts val="0"/>
              </a:spcBef>
              <a:spcAft>
                <a:spcPts val="0"/>
              </a:spcAft>
              <a:buClr>
                <a:srgbClr val="D73F77"/>
              </a:buClr>
              <a:buSzPts val="2400"/>
              <a:buChar char="●"/>
            </a:pPr>
            <a:r>
              <a:rPr lang="en-US" dirty="0"/>
              <a:t>Increased feeding choices</a:t>
            </a:r>
            <a:endParaRPr dirty="0"/>
          </a:p>
          <a:p>
            <a:pPr marL="0" lvl="0" indent="0" algn="l" rtl="0">
              <a:lnSpc>
                <a:spcPct val="115000"/>
              </a:lnSpc>
              <a:spcBef>
                <a:spcPts val="0"/>
              </a:spcBef>
              <a:spcAft>
                <a:spcPts val="0"/>
              </a:spcAft>
              <a:buSzPts val="1980"/>
              <a:buNone/>
            </a:pPr>
            <a:endParaRPr dirty="0"/>
          </a:p>
          <a:p>
            <a:pPr marL="0" lvl="0" indent="0" algn="l" rtl="0">
              <a:lnSpc>
                <a:spcPct val="115000"/>
              </a:lnSpc>
              <a:spcBef>
                <a:spcPts val="0"/>
              </a:spcBef>
              <a:spcAft>
                <a:spcPts val="0"/>
              </a:spcAft>
              <a:buSzPts val="1980"/>
              <a:buNone/>
            </a:pPr>
            <a:r>
              <a:rPr lang="en-US" dirty="0"/>
              <a:t>Locations:</a:t>
            </a:r>
            <a:endParaRPr dirty="0"/>
          </a:p>
          <a:p>
            <a:pPr marL="457200" lvl="0" indent="-381000" algn="l" rtl="0">
              <a:lnSpc>
                <a:spcPct val="115000"/>
              </a:lnSpc>
              <a:spcBef>
                <a:spcPts val="0"/>
              </a:spcBef>
              <a:spcAft>
                <a:spcPts val="0"/>
              </a:spcAft>
              <a:buClr>
                <a:srgbClr val="D73F77"/>
              </a:buClr>
              <a:buSzPts val="2400"/>
              <a:buChar char="●"/>
            </a:pPr>
            <a:r>
              <a:rPr lang="en-US" sz="2400" dirty="0"/>
              <a:t>Pharmacies</a:t>
            </a:r>
            <a:endParaRPr sz="2400" dirty="0"/>
          </a:p>
          <a:p>
            <a:pPr marL="457200" lvl="0" indent="-381000" algn="l" rtl="0">
              <a:lnSpc>
                <a:spcPct val="115000"/>
              </a:lnSpc>
              <a:spcBef>
                <a:spcPts val="0"/>
              </a:spcBef>
              <a:spcAft>
                <a:spcPts val="0"/>
              </a:spcAft>
              <a:buClr>
                <a:srgbClr val="D73F77"/>
              </a:buClr>
              <a:buSzPts val="2400"/>
              <a:buChar char="●"/>
            </a:pPr>
            <a:r>
              <a:rPr lang="en-US" sz="2400" dirty="0"/>
              <a:t>Hospitals</a:t>
            </a:r>
            <a:endParaRPr sz="2400" dirty="0"/>
          </a:p>
          <a:p>
            <a:pPr marL="457200" lvl="0" indent="-381000" algn="l" rtl="0">
              <a:lnSpc>
                <a:spcPct val="115000"/>
              </a:lnSpc>
              <a:spcBef>
                <a:spcPts val="0"/>
              </a:spcBef>
              <a:spcAft>
                <a:spcPts val="0"/>
              </a:spcAft>
              <a:buClr>
                <a:srgbClr val="D73F77"/>
              </a:buClr>
              <a:buSzPts val="2400"/>
              <a:buChar char="●"/>
            </a:pPr>
            <a:r>
              <a:rPr lang="en-US" sz="2400" dirty="0"/>
              <a:t>Clinics</a:t>
            </a:r>
            <a:endParaRPr sz="2400" dirty="0"/>
          </a:p>
        </p:txBody>
      </p:sp>
    </p:spTree>
    <p:extLst>
      <p:ext uri="{BB962C8B-B14F-4D97-AF65-F5344CB8AC3E}">
        <p14:creationId xmlns:p14="http://schemas.microsoft.com/office/powerpoint/2010/main" val="1775696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0ba550cfba_0_80"/>
          <p:cNvSpPr txBox="1">
            <a:spLocks noGrp="1"/>
          </p:cNvSpPr>
          <p:nvPr>
            <p:ph type="title"/>
          </p:nvPr>
        </p:nvSpPr>
        <p:spPr>
          <a:xfrm>
            <a:off x="550800" y="200475"/>
            <a:ext cx="8042400" cy="803700"/>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dirty="0"/>
              <a:t> Milk Donors Needed!</a:t>
            </a:r>
            <a:endParaRPr dirty="0"/>
          </a:p>
        </p:txBody>
      </p:sp>
      <p:pic>
        <p:nvPicPr>
          <p:cNvPr id="224" name="Google Shape;224;g10ba550cfba_0_80"/>
          <p:cNvPicPr preferRelativeResize="0"/>
          <p:nvPr/>
        </p:nvPicPr>
        <p:blipFill rotWithShape="1">
          <a:blip r:embed="rId3">
            <a:alphaModFix/>
          </a:blip>
          <a:srcRect/>
          <a:stretch/>
        </p:blipFill>
        <p:spPr>
          <a:xfrm>
            <a:off x="409625" y="1052850"/>
            <a:ext cx="4687253" cy="3780150"/>
          </a:xfrm>
          <a:prstGeom prst="rect">
            <a:avLst/>
          </a:prstGeom>
          <a:noFill/>
          <a:ln w="38100" cap="flat" cmpd="sng">
            <a:solidFill>
              <a:schemeClr val="lt1"/>
            </a:solidFill>
            <a:prstDash val="solid"/>
            <a:round/>
            <a:headEnd type="none" w="sm" len="sm"/>
            <a:tailEnd type="none" w="sm" len="sm"/>
          </a:ln>
        </p:spPr>
      </p:pic>
      <p:sp>
        <p:nvSpPr>
          <p:cNvPr id="225" name="Google Shape;225;g10ba550cfba_0_80"/>
          <p:cNvSpPr txBox="1"/>
          <p:nvPr/>
        </p:nvSpPr>
        <p:spPr>
          <a:xfrm>
            <a:off x="5451600" y="937625"/>
            <a:ext cx="31416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Corbel"/>
              <a:ea typeface="Corbel"/>
              <a:cs typeface="Corbel"/>
              <a:sym typeface="Corbel"/>
            </a:endParaRPr>
          </a:p>
        </p:txBody>
      </p:sp>
      <p:sp>
        <p:nvSpPr>
          <p:cNvPr id="226" name="Google Shape;226;g10ba550cfba_0_80"/>
          <p:cNvSpPr/>
          <p:nvPr/>
        </p:nvSpPr>
        <p:spPr>
          <a:xfrm>
            <a:off x="5241000" y="1067472"/>
            <a:ext cx="3562800" cy="168111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g10ba550cfba_0_80"/>
          <p:cNvSpPr txBox="1"/>
          <p:nvPr/>
        </p:nvSpPr>
        <p:spPr>
          <a:xfrm>
            <a:off x="5254622" y="937625"/>
            <a:ext cx="3693300" cy="209285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50000"/>
              </a:lnSpc>
              <a:spcBef>
                <a:spcPts val="1200"/>
              </a:spcBef>
              <a:spcAft>
                <a:spcPts val="0"/>
              </a:spcAft>
              <a:buClr>
                <a:srgbClr val="000000"/>
              </a:buClr>
              <a:buSzPts val="1600"/>
              <a:buFont typeface="Arial"/>
              <a:buNone/>
              <a:tabLst/>
              <a:defRPr/>
            </a:pPr>
            <a:r>
              <a:rPr kumimoji="0" lang="en-US" sz="2000" b="1" i="0" u="none" strike="noStrike" kern="0" cap="none" spc="0" normalizeH="0" baseline="0" noProof="0" dirty="0">
                <a:ln>
                  <a:noFill/>
                </a:ln>
                <a:solidFill>
                  <a:srgbClr val="FFFFFF"/>
                </a:solidFill>
                <a:effectLst/>
                <a:uLnTx/>
                <a:uFillTx/>
                <a:latin typeface="Quicksand"/>
                <a:ea typeface="Quicksand"/>
                <a:cs typeface="Quicksand"/>
                <a:sym typeface="Quicksand"/>
              </a:rPr>
              <a:t>Help us save tiny lives in </a:t>
            </a:r>
            <a:r>
              <a:rPr lang="en-US" sz="2000" b="1" kern="0" dirty="0">
                <a:solidFill>
                  <a:srgbClr val="FFFFFF"/>
                </a:solidFill>
                <a:latin typeface="Quicksand"/>
                <a:ea typeface="Quicksand"/>
                <a:cs typeface="Quicksand"/>
                <a:sym typeface="Quicksand"/>
              </a:rPr>
              <a:t>Wisconsin &amp; Illinois </a:t>
            </a:r>
            <a:r>
              <a:rPr kumimoji="0" lang="en-US" sz="2000" b="1" i="0" u="none" strike="noStrike" kern="0" cap="none" spc="0" normalizeH="0" baseline="0" noProof="0" dirty="0">
                <a:ln>
                  <a:noFill/>
                </a:ln>
                <a:solidFill>
                  <a:srgbClr val="FFFFFF"/>
                </a:solidFill>
                <a:effectLst/>
                <a:uLnTx/>
                <a:uFillTx/>
                <a:latin typeface="Quicksand"/>
                <a:ea typeface="Quicksand"/>
                <a:cs typeface="Quicksand"/>
                <a:sym typeface="Quicksand"/>
              </a:rPr>
              <a:t>by </a:t>
            </a:r>
            <a:r>
              <a:rPr lang="en-US" sz="2000" b="1" kern="0" dirty="0">
                <a:solidFill>
                  <a:srgbClr val="FFFFFF"/>
                </a:solidFill>
                <a:latin typeface="Quicksand"/>
                <a:ea typeface="Quicksand"/>
                <a:cs typeface="Quicksand"/>
                <a:sym typeface="Quicksand"/>
              </a:rPr>
              <a:t>sharing education about milk donation</a:t>
            </a:r>
            <a:r>
              <a:rPr kumimoji="0" lang="en-US" sz="2000" b="1" i="0" u="none" strike="noStrike" kern="0" cap="none" spc="0" normalizeH="0" baseline="0" noProof="0" dirty="0">
                <a:ln>
                  <a:noFill/>
                </a:ln>
                <a:solidFill>
                  <a:srgbClr val="FFFFFF"/>
                </a:solidFill>
                <a:effectLst/>
                <a:uLnTx/>
                <a:uFillTx/>
                <a:latin typeface="Quicksand"/>
                <a:ea typeface="Quicksand"/>
                <a:cs typeface="Quicksand"/>
                <a:sym typeface="Quicksand"/>
              </a:rPr>
              <a:t>!</a:t>
            </a:r>
            <a:endParaRPr kumimoji="0" sz="2000" b="1" i="0" u="none" strike="noStrike" kern="0" cap="none" spc="0" normalizeH="0" baseline="0" noProof="0" dirty="0">
              <a:ln>
                <a:noFill/>
              </a:ln>
              <a:solidFill>
                <a:srgbClr val="FFFFFF"/>
              </a:solidFill>
              <a:effectLst/>
              <a:uLnTx/>
              <a:uFillTx/>
              <a:latin typeface="Quicksand"/>
              <a:ea typeface="Quicksand"/>
              <a:cs typeface="Quicksand"/>
              <a:sym typeface="Quicksand"/>
            </a:endParaRPr>
          </a:p>
          <a:p>
            <a:pPr marL="0" marR="0" lvl="0" indent="0" algn="l" defTabSz="914400" rtl="0" eaLnBrk="1" fontAlgn="auto" latinLnBrk="0" hangingPunct="1">
              <a:lnSpc>
                <a:spcPct val="100000"/>
              </a:lnSpc>
              <a:spcBef>
                <a:spcPts val="120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Quicksand"/>
              <a:ea typeface="Quicksand"/>
              <a:cs typeface="Quicksand"/>
              <a:sym typeface="Quicksand"/>
            </a:endParaRPr>
          </a:p>
        </p:txBody>
      </p:sp>
      <p:sp>
        <p:nvSpPr>
          <p:cNvPr id="228" name="Google Shape;228;g10ba550cfba_0_80"/>
          <p:cNvSpPr/>
          <p:nvPr/>
        </p:nvSpPr>
        <p:spPr>
          <a:xfrm>
            <a:off x="5241000" y="2883322"/>
            <a:ext cx="3562800" cy="1949677"/>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g10ba550cfba_0_80"/>
          <p:cNvSpPr txBox="1"/>
          <p:nvPr/>
        </p:nvSpPr>
        <p:spPr>
          <a:xfrm>
            <a:off x="5289098" y="4082736"/>
            <a:ext cx="3562800" cy="400079"/>
          </a:xfrm>
          <a:prstGeom prst="rect">
            <a:avLst/>
          </a:prstGeom>
          <a:noFill/>
          <a:ln>
            <a:noFill/>
          </a:ln>
          <a:effectLst>
            <a:outerShdw blurRad="57150" dist="19050" dir="5400000" algn="bl" rotWithShape="0">
              <a:schemeClr val="lt1">
                <a:alpha val="49803"/>
              </a:schemeClr>
            </a:outerShdw>
          </a:effectLst>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dirty="0">
                <a:ln>
                  <a:noFill/>
                </a:ln>
                <a:solidFill>
                  <a:srgbClr val="FFFFFF"/>
                </a:solidFill>
                <a:effectLst/>
                <a:uLnTx/>
                <a:uFillTx/>
                <a:latin typeface="Quicksand"/>
                <a:ea typeface="Quicksand"/>
                <a:cs typeface="Quicksand"/>
                <a:sym typeface="Quicksand"/>
              </a:rPr>
              <a:t>https://</a:t>
            </a:r>
            <a:r>
              <a:rPr kumimoji="0" lang="en-US" sz="1400" b="0" i="0" u="none" strike="noStrike" kern="0" cap="none" spc="0" normalizeH="0" baseline="0" noProof="0" dirty="0" err="1">
                <a:ln>
                  <a:noFill/>
                </a:ln>
                <a:solidFill>
                  <a:srgbClr val="FFFFFF"/>
                </a:solidFill>
                <a:effectLst/>
                <a:uLnTx/>
                <a:uFillTx/>
                <a:latin typeface="Quicksand"/>
                <a:ea typeface="Quicksand"/>
                <a:cs typeface="Quicksand"/>
                <a:sym typeface="Quicksand"/>
              </a:rPr>
              <a:t>www.milkbankwgl.org</a:t>
            </a:r>
            <a:r>
              <a:rPr kumimoji="0" lang="en-US" sz="1400" b="0" i="0" u="none" strike="noStrike" kern="0" cap="none" spc="0" normalizeH="0" baseline="0" noProof="0" dirty="0">
                <a:ln>
                  <a:noFill/>
                </a:ln>
                <a:solidFill>
                  <a:srgbClr val="FFFFFF"/>
                </a:solidFill>
                <a:effectLst/>
                <a:uLnTx/>
                <a:uFillTx/>
                <a:latin typeface="Quicksand"/>
                <a:ea typeface="Quicksand"/>
                <a:cs typeface="Quicksand"/>
                <a:sym typeface="Quicksand"/>
              </a:rPr>
              <a:t>/donate-milk/</a:t>
            </a:r>
            <a:endParaRPr kumimoji="0" sz="1400" b="0" i="0" u="none" strike="noStrike" kern="0" cap="none" spc="0" normalizeH="0" baseline="0" noProof="0" dirty="0">
              <a:ln>
                <a:noFill/>
              </a:ln>
              <a:solidFill>
                <a:srgbClr val="FFFFFF"/>
              </a:solidFill>
              <a:effectLst/>
              <a:uLnTx/>
              <a:uFillTx/>
              <a:latin typeface="Quicksand"/>
              <a:ea typeface="Quicksand"/>
              <a:cs typeface="Quicksand"/>
              <a:sym typeface="Quicksand"/>
            </a:endParaRPr>
          </a:p>
        </p:txBody>
      </p:sp>
      <p:sp>
        <p:nvSpPr>
          <p:cNvPr id="230" name="Google Shape;230;g10ba550cfba_0_80"/>
          <p:cNvSpPr/>
          <p:nvPr/>
        </p:nvSpPr>
        <p:spPr>
          <a:xfrm>
            <a:off x="5704225" y="3272701"/>
            <a:ext cx="2454545" cy="516750"/>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sz="1400" b="0" i="0" u="none" strike="noStrike" kern="0" cap="none" spc="0" normalizeH="0" baseline="0" noProof="0" dirty="0">
                <a:ln w="9525" cap="flat" cmpd="sng">
                  <a:solidFill>
                    <a:srgbClr val="3E9EA5"/>
                  </a:solidFill>
                  <a:prstDash val="solid"/>
                  <a:round/>
                  <a:headEnd type="none" w="sm" len="sm"/>
                  <a:tailEnd type="none" w="sm" len="sm"/>
                </a:ln>
                <a:solidFill>
                  <a:srgbClr val="FFFFFF"/>
                </a:solidFill>
                <a:effectLst/>
                <a:uLnTx/>
                <a:uFillTx/>
                <a:latin typeface="Quicksand"/>
                <a:cs typeface="Arial"/>
                <a:sym typeface="Arial"/>
              </a:rPr>
              <a:t>Apply Here!</a:t>
            </a:r>
          </a:p>
        </p:txBody>
      </p:sp>
      <p:sp>
        <p:nvSpPr>
          <p:cNvPr id="231" name="Google Shape;231;g10ba550cfba_0_80"/>
          <p:cNvSpPr txBox="1"/>
          <p:nvPr/>
        </p:nvSpPr>
        <p:spPr>
          <a:xfrm>
            <a:off x="236302" y="5029200"/>
            <a:ext cx="3540050" cy="1628325"/>
          </a:xfrm>
          <a:prstGeom prst="rect">
            <a:avLst/>
          </a:prstGeom>
          <a:noFill/>
          <a:ln>
            <a:noFill/>
          </a:ln>
        </p:spPr>
        <p:txBody>
          <a:bodyPr spcFirstLastPara="1" wrap="square" lIns="91425" tIns="91425" rIns="91425" bIns="91425" anchor="t" anchorCtr="0">
            <a:noAutofit/>
          </a:bodyPr>
          <a:lstStyle/>
          <a:p>
            <a:pPr marL="457200" marR="0" lvl="0" indent="-376237" algn="l" defTabSz="914400" rtl="0" eaLnBrk="1" fontAlgn="auto" latinLnBrk="0" hangingPunct="1">
              <a:lnSpc>
                <a:spcPct val="160000"/>
              </a:lnSpc>
              <a:spcBef>
                <a:spcPts val="0"/>
              </a:spcBef>
              <a:spcAft>
                <a:spcPts val="0"/>
              </a:spcAft>
              <a:buClr>
                <a:srgbClr val="3E9EA5"/>
              </a:buClr>
              <a:buSzPct val="100000"/>
              <a:buFont typeface="Quicksand"/>
              <a:buChar char="●"/>
              <a:tabLst/>
              <a:defRPr/>
            </a:pPr>
            <a:r>
              <a:rPr lang="en-US" sz="2000" kern="0" dirty="0">
                <a:solidFill>
                  <a:srgbClr val="3E9EA5"/>
                </a:solidFill>
                <a:latin typeface="Quicksand"/>
                <a:ea typeface="Quicksand"/>
                <a:cs typeface="Quicksand"/>
                <a:sym typeface="Quicksand"/>
              </a:rPr>
              <a:t>Patient education</a:t>
            </a:r>
          </a:p>
          <a:p>
            <a:pPr marL="457200" marR="0" lvl="0" indent="-376237" algn="l" defTabSz="914400" rtl="0" eaLnBrk="1" fontAlgn="auto" latinLnBrk="0" hangingPunct="1">
              <a:lnSpc>
                <a:spcPct val="160000"/>
              </a:lnSpc>
              <a:spcBef>
                <a:spcPts val="0"/>
              </a:spcBef>
              <a:spcAft>
                <a:spcPts val="0"/>
              </a:spcAft>
              <a:buClr>
                <a:srgbClr val="3E9EA5"/>
              </a:buClr>
              <a:buSzPct val="100000"/>
              <a:buFont typeface="Quicksand"/>
              <a:buChar char="●"/>
              <a:tabLst/>
              <a:defRPr/>
            </a:pPr>
            <a:r>
              <a:rPr lang="en-US" sz="2000" kern="0" dirty="0">
                <a:solidFill>
                  <a:srgbClr val="3E9EA5"/>
                </a:solidFill>
                <a:latin typeface="Quicksand"/>
                <a:ea typeface="Quicksand"/>
                <a:cs typeface="Quicksand"/>
                <a:sym typeface="Quicksand"/>
              </a:rPr>
              <a:t>Milk storage magnets</a:t>
            </a:r>
            <a:endParaRPr kumimoji="0" lang="en-US" sz="2000" b="0" i="0" u="none" strike="noStrike" kern="0" cap="none" spc="0" normalizeH="0" baseline="0" noProof="0" dirty="0">
              <a:ln>
                <a:noFill/>
              </a:ln>
              <a:solidFill>
                <a:srgbClr val="3E9EA5"/>
              </a:solidFill>
              <a:effectLst/>
              <a:uLnTx/>
              <a:uFillTx/>
              <a:latin typeface="Quicksand"/>
              <a:ea typeface="Quicksand"/>
              <a:cs typeface="Quicksand"/>
              <a:sym typeface="Quicksand"/>
            </a:endParaRPr>
          </a:p>
          <a:p>
            <a:pPr marL="457200" marR="0" lvl="0" indent="-376237" algn="l" defTabSz="914400" rtl="0" eaLnBrk="1" fontAlgn="auto" latinLnBrk="0" hangingPunct="1">
              <a:lnSpc>
                <a:spcPct val="160000"/>
              </a:lnSpc>
              <a:spcBef>
                <a:spcPts val="0"/>
              </a:spcBef>
              <a:spcAft>
                <a:spcPts val="0"/>
              </a:spcAft>
              <a:buClr>
                <a:srgbClr val="3E9EA5"/>
              </a:buClr>
              <a:buSzPct val="100000"/>
              <a:buFont typeface="Quicksand"/>
              <a:buChar char="●"/>
              <a:tabLst/>
              <a:defRPr/>
            </a:pPr>
            <a:r>
              <a:rPr kumimoji="0" lang="en-US" sz="2000" b="0" i="0" u="none" strike="noStrike" kern="0" cap="none" spc="0" normalizeH="0" baseline="0" noProof="0" dirty="0">
                <a:ln>
                  <a:noFill/>
                </a:ln>
                <a:solidFill>
                  <a:srgbClr val="3E9EA5"/>
                </a:solidFill>
                <a:effectLst/>
                <a:uLnTx/>
                <a:uFillTx/>
                <a:latin typeface="Quicksand"/>
                <a:ea typeface="Quicksand"/>
                <a:cs typeface="Quicksand"/>
                <a:sym typeface="Quicksand"/>
              </a:rPr>
              <a:t>Bilingual screening services</a:t>
            </a:r>
            <a:endParaRPr kumimoji="0" sz="2000" b="0" i="0" u="none" strike="noStrike" kern="0" cap="none" spc="0" normalizeH="0" baseline="0" noProof="0" dirty="0">
              <a:ln>
                <a:noFill/>
              </a:ln>
              <a:solidFill>
                <a:srgbClr val="3E9EA5"/>
              </a:solidFill>
              <a:effectLst/>
              <a:uLnTx/>
              <a:uFillTx/>
              <a:latin typeface="Quicksand"/>
              <a:ea typeface="Quicksand"/>
              <a:cs typeface="Quicksand"/>
              <a:sym typeface="Quicksand"/>
            </a:endParaRPr>
          </a:p>
        </p:txBody>
      </p:sp>
      <p:sp>
        <p:nvSpPr>
          <p:cNvPr id="2" name="TextBox 1">
            <a:extLst>
              <a:ext uri="{FF2B5EF4-FFF2-40B4-BE49-F238E27FC236}">
                <a16:creationId xmlns:a16="http://schemas.microsoft.com/office/drawing/2014/main" id="{625F85CA-3261-E346-E4F3-ACAC5C1DF8EA}"/>
              </a:ext>
            </a:extLst>
          </p:cNvPr>
          <p:cNvSpPr txBox="1"/>
          <p:nvPr/>
        </p:nvSpPr>
        <p:spPr>
          <a:xfrm>
            <a:off x="3927784" y="5128551"/>
            <a:ext cx="3264035" cy="1429622"/>
          </a:xfrm>
          <a:prstGeom prst="rect">
            <a:avLst/>
          </a:prstGeom>
          <a:noFill/>
        </p:spPr>
        <p:txBody>
          <a:bodyPr wrap="none" rtlCol="0">
            <a:spAutoFit/>
          </a:bodyPr>
          <a:lstStyle/>
          <a:p>
            <a:pPr marL="457200" marR="0" lvl="0" indent="-376237" algn="l" defTabSz="914400" rtl="0" eaLnBrk="1" fontAlgn="auto" latinLnBrk="0" hangingPunct="1">
              <a:lnSpc>
                <a:spcPct val="150000"/>
              </a:lnSpc>
              <a:spcBef>
                <a:spcPts val="0"/>
              </a:spcBef>
              <a:spcAft>
                <a:spcPts val="0"/>
              </a:spcAft>
              <a:buClr>
                <a:srgbClr val="3E9EA5"/>
              </a:buClr>
              <a:buSzPct val="100000"/>
              <a:buFont typeface="Quicksand"/>
              <a:buChar char="●"/>
              <a:tabLst/>
              <a:defRPr/>
            </a:pPr>
            <a:r>
              <a:rPr kumimoji="0" lang="en-US" sz="2000" b="0" i="0" u="none" strike="noStrike" kern="0" cap="none" spc="0" normalizeH="0" baseline="0" noProof="0" dirty="0">
                <a:ln>
                  <a:noFill/>
                </a:ln>
                <a:solidFill>
                  <a:srgbClr val="3E9EA5"/>
                </a:solidFill>
                <a:effectLst/>
                <a:uLnTx/>
                <a:uFillTx/>
                <a:latin typeface="Quicksand"/>
                <a:ea typeface="Quicksand"/>
                <a:cs typeface="Quicksand"/>
                <a:sym typeface="Quicksand"/>
              </a:rPr>
              <a:t>Increased depot options</a:t>
            </a:r>
          </a:p>
          <a:p>
            <a:pPr marL="457200" marR="0" lvl="0" indent="-376237" algn="l" defTabSz="914400" rtl="0" eaLnBrk="1" fontAlgn="auto" latinLnBrk="0" hangingPunct="1">
              <a:lnSpc>
                <a:spcPct val="150000"/>
              </a:lnSpc>
              <a:spcBef>
                <a:spcPts val="0"/>
              </a:spcBef>
              <a:spcAft>
                <a:spcPts val="0"/>
              </a:spcAft>
              <a:buClr>
                <a:srgbClr val="3E9EA5"/>
              </a:buClr>
              <a:buSzPct val="100000"/>
              <a:buFont typeface="Quicksand"/>
              <a:buChar char="●"/>
              <a:tabLst/>
              <a:defRPr/>
            </a:pPr>
            <a:r>
              <a:rPr kumimoji="0" lang="en-US" sz="2000" b="0" i="0" u="none" strike="noStrike" kern="0" cap="none" spc="0" normalizeH="0" baseline="0" noProof="0" dirty="0">
                <a:ln>
                  <a:noFill/>
                </a:ln>
                <a:solidFill>
                  <a:srgbClr val="3E9EA5"/>
                </a:solidFill>
                <a:effectLst/>
                <a:uLnTx/>
                <a:uFillTx/>
                <a:latin typeface="Quicksand"/>
                <a:ea typeface="Quicksand"/>
                <a:cs typeface="Quicksand"/>
                <a:sym typeface="Quicksand"/>
              </a:rPr>
              <a:t>Expanded courier service</a:t>
            </a:r>
          </a:p>
          <a:p>
            <a:pPr marL="457200" marR="0" lvl="0" indent="-376237" algn="l" defTabSz="914400" rtl="0" eaLnBrk="1" fontAlgn="auto" latinLnBrk="0" hangingPunct="1">
              <a:lnSpc>
                <a:spcPct val="150000"/>
              </a:lnSpc>
              <a:spcBef>
                <a:spcPts val="0"/>
              </a:spcBef>
              <a:spcAft>
                <a:spcPts val="0"/>
              </a:spcAft>
              <a:buClr>
                <a:srgbClr val="3E9EA5"/>
              </a:buClr>
              <a:buSzPct val="100000"/>
              <a:buFont typeface="Quicksand"/>
              <a:buChar char="●"/>
              <a:tabLst/>
              <a:defRPr/>
            </a:pPr>
            <a:r>
              <a:rPr lang="en-US" sz="2000" kern="0" dirty="0">
                <a:solidFill>
                  <a:srgbClr val="3E9EA5"/>
                </a:solidFill>
                <a:latin typeface="Quicksand"/>
                <a:ea typeface="Quicksand"/>
                <a:cs typeface="Quicksand"/>
                <a:sym typeface="Quicksand"/>
              </a:rPr>
              <a:t>Bereavement services</a:t>
            </a:r>
            <a:endParaRPr kumimoji="0" lang="en-US" sz="2000" b="0" i="0" u="none" strike="noStrike" kern="0" cap="none" spc="0" normalizeH="0" baseline="0" noProof="0" dirty="0">
              <a:ln>
                <a:noFill/>
              </a:ln>
              <a:solidFill>
                <a:srgbClr val="3E9EA5"/>
              </a:solidFill>
              <a:effectLst/>
              <a:uLnTx/>
              <a:uFillTx/>
              <a:latin typeface="Quicksand"/>
              <a:ea typeface="Quicksand"/>
              <a:cs typeface="Quicksand"/>
              <a:sym typeface="Quicksand"/>
            </a:endParaRPr>
          </a:p>
        </p:txBody>
      </p:sp>
    </p:spTree>
    <p:extLst>
      <p:ext uri="{BB962C8B-B14F-4D97-AF65-F5344CB8AC3E}">
        <p14:creationId xmlns:p14="http://schemas.microsoft.com/office/powerpoint/2010/main" val="2323325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 name="Picture 1" descr="MilkDonorLo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67178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3529774" y="248920"/>
            <a:ext cx="5134500" cy="9411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accent1"/>
              </a:buClr>
              <a:buSzPts val="4600"/>
              <a:buFont typeface="Source Sans Pro"/>
              <a:buNone/>
            </a:pPr>
            <a:r>
              <a:rPr lang="en-US" sz="3200" dirty="0"/>
              <a:t>Milk Depots</a:t>
            </a:r>
            <a:endParaRPr sz="3200" dirty="0"/>
          </a:p>
        </p:txBody>
      </p:sp>
      <p:sp>
        <p:nvSpPr>
          <p:cNvPr id="117" name="Google Shape;117;p16"/>
          <p:cNvSpPr txBox="1">
            <a:spLocks noGrp="1"/>
          </p:cNvSpPr>
          <p:nvPr>
            <p:ph idx="1"/>
          </p:nvPr>
        </p:nvSpPr>
        <p:spPr>
          <a:xfrm>
            <a:off x="4572000" y="1262875"/>
            <a:ext cx="4176000" cy="52344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5000"/>
              </a:lnSpc>
              <a:spcBef>
                <a:spcPts val="0"/>
              </a:spcBef>
              <a:spcAft>
                <a:spcPts val="0"/>
              </a:spcAft>
              <a:buSzPts val="1980"/>
              <a:buNone/>
            </a:pPr>
            <a:r>
              <a:rPr lang="en-US" dirty="0"/>
              <a:t>Milk Collection Sites:</a:t>
            </a:r>
            <a:endParaRPr dirty="0"/>
          </a:p>
          <a:p>
            <a:pPr marL="457200" lvl="0" indent="-381000" algn="l" rtl="0">
              <a:lnSpc>
                <a:spcPct val="115000"/>
              </a:lnSpc>
              <a:spcBef>
                <a:spcPts val="0"/>
              </a:spcBef>
              <a:spcAft>
                <a:spcPts val="0"/>
              </a:spcAft>
              <a:buClr>
                <a:srgbClr val="D73F77"/>
              </a:buClr>
              <a:buSzPts val="2400"/>
              <a:buChar char="●"/>
            </a:pPr>
            <a:r>
              <a:rPr lang="en-US" dirty="0"/>
              <a:t>Accept milk</a:t>
            </a:r>
            <a:endParaRPr dirty="0"/>
          </a:p>
          <a:p>
            <a:pPr marL="457200" lvl="0" indent="-381000" algn="l" rtl="0">
              <a:lnSpc>
                <a:spcPct val="115000"/>
              </a:lnSpc>
              <a:spcBef>
                <a:spcPts val="0"/>
              </a:spcBef>
              <a:spcAft>
                <a:spcPts val="0"/>
              </a:spcAft>
              <a:buClr>
                <a:srgbClr val="D73F77"/>
              </a:buClr>
              <a:buSzPts val="2400"/>
              <a:buChar char="●"/>
            </a:pPr>
            <a:r>
              <a:rPr lang="en-US" dirty="0"/>
              <a:t>Store milk in freezer</a:t>
            </a:r>
            <a:endParaRPr dirty="0"/>
          </a:p>
          <a:p>
            <a:pPr marL="457200" lvl="0" indent="-381000" algn="l" rtl="0">
              <a:lnSpc>
                <a:spcPct val="115000"/>
              </a:lnSpc>
              <a:spcBef>
                <a:spcPts val="0"/>
              </a:spcBef>
              <a:spcAft>
                <a:spcPts val="0"/>
              </a:spcAft>
              <a:buClr>
                <a:srgbClr val="D73F77"/>
              </a:buClr>
              <a:buSzPts val="2400"/>
              <a:buChar char="●"/>
            </a:pPr>
            <a:r>
              <a:rPr lang="en-US" dirty="0"/>
              <a:t>Assist with milk transport to milk bank</a:t>
            </a:r>
            <a:endParaRPr dirty="0"/>
          </a:p>
          <a:p>
            <a:pPr marL="0" lvl="0" indent="0" algn="l" rtl="0">
              <a:lnSpc>
                <a:spcPct val="115000"/>
              </a:lnSpc>
              <a:spcBef>
                <a:spcPts val="0"/>
              </a:spcBef>
              <a:spcAft>
                <a:spcPts val="0"/>
              </a:spcAft>
              <a:buSzPts val="1980"/>
              <a:buNone/>
            </a:pPr>
            <a:endParaRPr dirty="0"/>
          </a:p>
          <a:p>
            <a:pPr marL="0" lvl="0" indent="0" algn="l" rtl="0">
              <a:lnSpc>
                <a:spcPct val="115000"/>
              </a:lnSpc>
              <a:spcBef>
                <a:spcPts val="0"/>
              </a:spcBef>
              <a:spcAft>
                <a:spcPts val="0"/>
              </a:spcAft>
              <a:buSzPts val="1980"/>
              <a:buNone/>
            </a:pPr>
            <a:r>
              <a:rPr lang="en-US" dirty="0"/>
              <a:t>Locations:</a:t>
            </a:r>
            <a:endParaRPr dirty="0"/>
          </a:p>
          <a:p>
            <a:pPr marL="457200" lvl="0" indent="-381000" algn="l" rtl="0">
              <a:lnSpc>
                <a:spcPct val="115000"/>
              </a:lnSpc>
              <a:spcBef>
                <a:spcPts val="0"/>
              </a:spcBef>
              <a:spcAft>
                <a:spcPts val="0"/>
              </a:spcAft>
              <a:buClr>
                <a:srgbClr val="D73F77"/>
              </a:buClr>
              <a:buSzPts val="2400"/>
              <a:buChar char="●"/>
            </a:pPr>
            <a:r>
              <a:rPr lang="en-US" dirty="0"/>
              <a:t>WIC clinics</a:t>
            </a:r>
            <a:endParaRPr dirty="0"/>
          </a:p>
          <a:p>
            <a:pPr marL="457200" lvl="0" indent="-381000" algn="l" rtl="0">
              <a:lnSpc>
                <a:spcPct val="115000"/>
              </a:lnSpc>
              <a:spcBef>
                <a:spcPts val="0"/>
              </a:spcBef>
              <a:spcAft>
                <a:spcPts val="0"/>
              </a:spcAft>
              <a:buClr>
                <a:srgbClr val="D73F77"/>
              </a:buClr>
              <a:buSzPts val="2400"/>
              <a:buChar char="●"/>
            </a:pPr>
            <a:r>
              <a:rPr lang="en-US" dirty="0"/>
              <a:t>Public health departments</a:t>
            </a:r>
            <a:endParaRPr dirty="0"/>
          </a:p>
          <a:p>
            <a:pPr marL="457200" lvl="0" indent="-381000" algn="l" rtl="0">
              <a:lnSpc>
                <a:spcPct val="115000"/>
              </a:lnSpc>
              <a:spcBef>
                <a:spcPts val="0"/>
              </a:spcBef>
              <a:spcAft>
                <a:spcPts val="0"/>
              </a:spcAft>
              <a:buClr>
                <a:srgbClr val="D73F77"/>
              </a:buClr>
              <a:buSzPts val="2400"/>
              <a:buChar char="●"/>
            </a:pPr>
            <a:r>
              <a:rPr lang="en-US" dirty="0"/>
              <a:t>Hospitals</a:t>
            </a:r>
            <a:endParaRPr dirty="0"/>
          </a:p>
          <a:p>
            <a:pPr marL="457200" lvl="0" indent="-381000" algn="l" rtl="0">
              <a:lnSpc>
                <a:spcPct val="115000"/>
              </a:lnSpc>
              <a:spcBef>
                <a:spcPts val="0"/>
              </a:spcBef>
              <a:spcAft>
                <a:spcPts val="0"/>
              </a:spcAft>
              <a:buClr>
                <a:srgbClr val="D73F77"/>
              </a:buClr>
              <a:buSzPts val="2400"/>
              <a:buChar char="●"/>
            </a:pPr>
            <a:r>
              <a:rPr lang="en-US" dirty="0"/>
              <a:t>Doctor’s offices</a:t>
            </a:r>
            <a:endParaRPr dirty="0"/>
          </a:p>
          <a:p>
            <a:pPr marL="457200" lvl="0" indent="-381000" algn="l" rtl="0">
              <a:lnSpc>
                <a:spcPct val="115000"/>
              </a:lnSpc>
              <a:spcBef>
                <a:spcPts val="0"/>
              </a:spcBef>
              <a:spcAft>
                <a:spcPts val="0"/>
              </a:spcAft>
              <a:buClr>
                <a:srgbClr val="D73F77"/>
              </a:buClr>
              <a:buSzPts val="2400"/>
              <a:buChar char="●"/>
            </a:pPr>
            <a:r>
              <a:rPr lang="en-US" dirty="0"/>
              <a:t>Pharmacies</a:t>
            </a:r>
            <a:endParaRPr dirty="0"/>
          </a:p>
          <a:p>
            <a:pPr marL="457200" lvl="0" indent="-381000" algn="l" rtl="0">
              <a:lnSpc>
                <a:spcPct val="115000"/>
              </a:lnSpc>
              <a:spcBef>
                <a:spcPts val="0"/>
              </a:spcBef>
              <a:spcAft>
                <a:spcPts val="0"/>
              </a:spcAft>
              <a:buClr>
                <a:srgbClr val="D73F77"/>
              </a:buClr>
              <a:buSzPts val="2400"/>
              <a:buChar char="●"/>
            </a:pPr>
            <a:r>
              <a:rPr lang="en-US" dirty="0"/>
              <a:t>Lactation clinics</a:t>
            </a:r>
            <a:endParaRPr dirty="0"/>
          </a:p>
        </p:txBody>
      </p:sp>
      <p:pic>
        <p:nvPicPr>
          <p:cNvPr id="118" name="Google Shape;118;p16"/>
          <p:cNvPicPr preferRelativeResize="0"/>
          <p:nvPr/>
        </p:nvPicPr>
        <p:blipFill rotWithShape="1">
          <a:blip r:embed="rId3">
            <a:alphaModFix/>
          </a:blip>
          <a:srcRect/>
          <a:stretch/>
        </p:blipFill>
        <p:spPr>
          <a:xfrm>
            <a:off x="1300480" y="666064"/>
            <a:ext cx="2915920" cy="5525872"/>
          </a:xfrm>
          <a:prstGeom prst="rect">
            <a:avLst/>
          </a:prstGeom>
          <a:noFill/>
          <a:ln>
            <a:noFill/>
          </a:ln>
        </p:spPr>
      </p:pic>
    </p:spTree>
    <p:extLst>
      <p:ext uri="{BB962C8B-B14F-4D97-AF65-F5344CB8AC3E}">
        <p14:creationId xmlns:p14="http://schemas.microsoft.com/office/powerpoint/2010/main" val="4038846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21" y="235198"/>
            <a:ext cx="7498080" cy="1143000"/>
          </a:xfrm>
        </p:spPr>
        <p:txBody>
          <a:bodyPr/>
          <a:lstStyle/>
          <a:p>
            <a:r>
              <a:rPr lang="en-US" dirty="0"/>
              <a:t>Mammalian Evolution</a:t>
            </a:r>
          </a:p>
        </p:txBody>
      </p:sp>
      <p:pic>
        <p:nvPicPr>
          <p:cNvPr id="4" name="Picture 3" descr="Fotolia_62314075_XS.jpg"/>
          <p:cNvPicPr>
            <a:picLocks noChangeAspect="1"/>
          </p:cNvPicPr>
          <p:nvPr/>
        </p:nvPicPr>
        <p:blipFill rotWithShape="1">
          <a:blip r:embed="rId2">
            <a:extLst>
              <a:ext uri="{28A0092B-C50C-407E-A947-70E740481C1C}">
                <a14:useLocalDpi xmlns:a14="http://schemas.microsoft.com/office/drawing/2010/main" val="0"/>
              </a:ext>
            </a:extLst>
          </a:blip>
          <a:srcRect l="13439" r="14004"/>
          <a:stretch/>
        </p:blipFill>
        <p:spPr>
          <a:xfrm>
            <a:off x="432237" y="2793072"/>
            <a:ext cx="3091438" cy="2687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222266" y="1889567"/>
            <a:ext cx="2054368" cy="523220"/>
          </a:xfrm>
          <a:prstGeom prst="rect">
            <a:avLst/>
          </a:prstGeom>
          <a:noFill/>
        </p:spPr>
        <p:txBody>
          <a:bodyPr wrap="none" rtlCol="0">
            <a:spAutoFit/>
          </a:bodyPr>
          <a:lstStyle/>
          <a:p>
            <a:r>
              <a:rPr lang="en-US" sz="2800" dirty="0" err="1"/>
              <a:t>Monotremes</a:t>
            </a:r>
            <a:endParaRPr lang="en-US" sz="2800" dirty="0"/>
          </a:p>
        </p:txBody>
      </p:sp>
      <p:sp>
        <p:nvSpPr>
          <p:cNvPr id="6" name="TextBox 5"/>
          <p:cNvSpPr txBox="1"/>
          <p:nvPr/>
        </p:nvSpPr>
        <p:spPr>
          <a:xfrm>
            <a:off x="6815409" y="1889567"/>
            <a:ext cx="1598164" cy="523220"/>
          </a:xfrm>
          <a:prstGeom prst="rect">
            <a:avLst/>
          </a:prstGeom>
          <a:noFill/>
        </p:spPr>
        <p:txBody>
          <a:bodyPr wrap="none" rtlCol="0">
            <a:spAutoFit/>
          </a:bodyPr>
          <a:lstStyle/>
          <a:p>
            <a:r>
              <a:rPr lang="en-US" sz="2800" dirty="0" err="1"/>
              <a:t>Placentals</a:t>
            </a:r>
            <a:endParaRPr lang="en-US" sz="2800" dirty="0"/>
          </a:p>
        </p:txBody>
      </p:sp>
      <p:sp>
        <p:nvSpPr>
          <p:cNvPr id="7" name="TextBox 6"/>
          <p:cNvSpPr txBox="1"/>
          <p:nvPr/>
        </p:nvSpPr>
        <p:spPr>
          <a:xfrm>
            <a:off x="4115067" y="1943487"/>
            <a:ext cx="1706517" cy="523220"/>
          </a:xfrm>
          <a:prstGeom prst="rect">
            <a:avLst/>
          </a:prstGeom>
          <a:noFill/>
        </p:spPr>
        <p:txBody>
          <a:bodyPr wrap="none" rtlCol="0">
            <a:spAutoFit/>
          </a:bodyPr>
          <a:lstStyle/>
          <a:p>
            <a:r>
              <a:rPr lang="en-US" sz="2800" dirty="0"/>
              <a:t>Marsupials</a:t>
            </a:r>
          </a:p>
        </p:txBody>
      </p:sp>
      <p:pic>
        <p:nvPicPr>
          <p:cNvPr id="8" name="Picture 7" descr="Fotolia_54957841_X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429" y="2791024"/>
            <a:ext cx="2099417" cy="26894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Fotolia_32988827_XS.jpg"/>
          <p:cNvPicPr>
            <a:picLocks noChangeAspect="1"/>
          </p:cNvPicPr>
          <p:nvPr/>
        </p:nvPicPr>
        <p:blipFill rotWithShape="1">
          <a:blip r:embed="rId4">
            <a:extLst>
              <a:ext uri="{28A0092B-C50C-407E-A947-70E740481C1C}">
                <a14:useLocalDpi xmlns:a14="http://schemas.microsoft.com/office/drawing/2010/main" val="0"/>
              </a:ext>
            </a:extLst>
          </a:blip>
          <a:srcRect l="16715" r="26235"/>
          <a:stretch/>
        </p:blipFill>
        <p:spPr>
          <a:xfrm>
            <a:off x="6611599" y="2793072"/>
            <a:ext cx="2188742" cy="2687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57056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8" name="Google Shape;248;p45"/>
          <p:cNvSpPr txBox="1">
            <a:spLocks noGrp="1"/>
          </p:cNvSpPr>
          <p:nvPr>
            <p:ph type="title"/>
          </p:nvPr>
        </p:nvSpPr>
        <p:spPr>
          <a:xfrm>
            <a:off x="940802" y="446485"/>
            <a:ext cx="7047498" cy="815700"/>
          </a:xfrm>
          <a:prstGeom prst="rect">
            <a:avLst/>
          </a:prstGeom>
          <a:noFill/>
          <a:ln>
            <a:noFill/>
          </a:ln>
        </p:spPr>
        <p:txBody>
          <a:bodyPr spcFirstLastPara="1" wrap="square" lIns="91425" tIns="45700" rIns="91425" bIns="45700" anchor="b" anchorCtr="0">
            <a:noAutofit/>
          </a:bodyPr>
          <a:lstStyle/>
          <a:p>
            <a:pPr marL="0" lvl="0" indent="0" rtl="0">
              <a:lnSpc>
                <a:spcPct val="100000"/>
              </a:lnSpc>
              <a:spcBef>
                <a:spcPts val="0"/>
              </a:spcBef>
              <a:spcAft>
                <a:spcPts val="0"/>
              </a:spcAft>
              <a:buSzPts val="4600"/>
              <a:buNone/>
            </a:pPr>
            <a:r>
              <a:rPr lang="en-US" sz="3200" dirty="0">
                <a:solidFill>
                  <a:schemeClr val="tx1"/>
                </a:solidFill>
              </a:rPr>
              <a:t>Bereavement Milk Donation</a:t>
            </a:r>
            <a:endParaRPr sz="3200" dirty="0">
              <a:solidFill>
                <a:schemeClr val="tx1"/>
              </a:solidFill>
            </a:endParaRPr>
          </a:p>
        </p:txBody>
      </p:sp>
      <p:sp>
        <p:nvSpPr>
          <p:cNvPr id="246" name="Google Shape;246;p45"/>
          <p:cNvSpPr txBox="1">
            <a:spLocks noGrp="1"/>
          </p:cNvSpPr>
          <p:nvPr>
            <p:ph type="subTitle" idx="4294967295"/>
          </p:nvPr>
        </p:nvSpPr>
        <p:spPr>
          <a:xfrm>
            <a:off x="3098800" y="4791075"/>
            <a:ext cx="6045200" cy="14573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B86EB8"/>
              </a:buClr>
              <a:buSzPts val="2640"/>
              <a:buFont typeface="Noto Sans Symbols"/>
              <a:buNone/>
            </a:pPr>
            <a:r>
              <a:rPr lang="en-US" sz="4200" i="0" u="none" strike="noStrike" cap="none" dirty="0">
                <a:latin typeface="+mj-lt"/>
                <a:ea typeface="Quicksand"/>
                <a:cs typeface="Quicksand"/>
                <a:sym typeface="Quicksand"/>
              </a:rPr>
              <a:t>Poppy’s Dream Memorial</a:t>
            </a:r>
            <a:endParaRPr sz="4200" i="0" u="none" strike="noStrike" cap="none" dirty="0">
              <a:latin typeface="+mj-lt"/>
              <a:ea typeface="Quicksand"/>
              <a:cs typeface="Quicksand"/>
              <a:sym typeface="Quicksand"/>
            </a:endParaRPr>
          </a:p>
          <a:p>
            <a:pPr marL="0" marR="0" lvl="0" indent="0" algn="ctr" rtl="0">
              <a:lnSpc>
                <a:spcPct val="100000"/>
              </a:lnSpc>
              <a:spcBef>
                <a:spcPts val="0"/>
              </a:spcBef>
              <a:spcAft>
                <a:spcPts val="0"/>
              </a:spcAft>
              <a:buClr>
                <a:srgbClr val="B86EB8"/>
              </a:buClr>
              <a:buSzPts val="2640"/>
              <a:buFont typeface="Noto Sans Symbols"/>
              <a:buNone/>
            </a:pPr>
            <a:r>
              <a:rPr lang="en-US" sz="3200" dirty="0">
                <a:latin typeface="+mj-lt"/>
                <a:ea typeface="Quicksand"/>
                <a:cs typeface="Quicksand"/>
                <a:sym typeface="Quicksand"/>
              </a:rPr>
              <a:t>More than Milk</a:t>
            </a:r>
            <a:endParaRPr sz="3200" b="0" i="0" u="none" strike="noStrike" cap="none" dirty="0">
              <a:latin typeface="+mj-lt"/>
              <a:ea typeface="Corbel"/>
              <a:cs typeface="Corbel"/>
              <a:sym typeface="Corbel"/>
            </a:endParaRPr>
          </a:p>
        </p:txBody>
      </p:sp>
      <p:pic>
        <p:nvPicPr>
          <p:cNvPr id="249" name="Google Shape;249;p45"/>
          <p:cNvPicPr preferRelativeResize="0"/>
          <p:nvPr/>
        </p:nvPicPr>
        <p:blipFill rotWithShape="1">
          <a:blip r:embed="rId3">
            <a:alphaModFix/>
          </a:blip>
          <a:srcRect l="2297" t="12106" r="2299" b="14023"/>
          <a:stretch/>
        </p:blipFill>
        <p:spPr>
          <a:xfrm>
            <a:off x="247650" y="2189762"/>
            <a:ext cx="8648700" cy="2478475"/>
          </a:xfrm>
          <a:prstGeom prst="rect">
            <a:avLst/>
          </a:prstGeom>
          <a:noFill/>
          <a:ln>
            <a:noFill/>
          </a:ln>
        </p:spPr>
      </p:pic>
    </p:spTree>
    <p:extLst>
      <p:ext uri="{BB962C8B-B14F-4D97-AF65-F5344CB8AC3E}">
        <p14:creationId xmlns:p14="http://schemas.microsoft.com/office/powerpoint/2010/main" val="293170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52"/>
          <p:cNvSpPr txBox="1">
            <a:spLocks noGrp="1"/>
          </p:cNvSpPr>
          <p:nvPr>
            <p:ph type="title"/>
          </p:nvPr>
        </p:nvSpPr>
        <p:spPr>
          <a:xfrm>
            <a:off x="968375" y="578697"/>
            <a:ext cx="8042276" cy="6156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accent1"/>
              </a:buClr>
              <a:buSzPts val="4600"/>
              <a:buFont typeface="Source Sans Pro"/>
              <a:buNone/>
            </a:pPr>
            <a:r>
              <a:rPr lang="en-US" sz="3200" dirty="0"/>
              <a:t>Bereavement donation Themes</a:t>
            </a:r>
            <a:endParaRPr sz="3200" dirty="0"/>
          </a:p>
        </p:txBody>
      </p:sp>
      <p:sp>
        <p:nvSpPr>
          <p:cNvPr id="256" name="Google Shape;256;p52"/>
          <p:cNvSpPr txBox="1">
            <a:spLocks noGrp="1"/>
          </p:cNvSpPr>
          <p:nvPr>
            <p:ph idx="1"/>
          </p:nvPr>
        </p:nvSpPr>
        <p:spPr>
          <a:xfrm>
            <a:off x="968375" y="1194297"/>
            <a:ext cx="9196200" cy="5427000"/>
          </a:xfrm>
          <a:prstGeom prst="rect">
            <a:avLst/>
          </a:prstGeom>
          <a:noFill/>
          <a:ln>
            <a:noFill/>
          </a:ln>
        </p:spPr>
        <p:txBody>
          <a:bodyPr spcFirstLastPara="1" wrap="square" lIns="91425" tIns="45700" rIns="91425" bIns="45700" anchor="t" anchorCtr="0">
            <a:normAutofit fontScale="92500" lnSpcReduction="20000"/>
          </a:bodyPr>
          <a:lstStyle/>
          <a:p>
            <a:pPr marL="635000" lvl="0" indent="-342900" algn="l" rtl="0">
              <a:lnSpc>
                <a:spcPct val="100000"/>
              </a:lnSpc>
              <a:spcBef>
                <a:spcPts val="0"/>
              </a:spcBef>
              <a:spcAft>
                <a:spcPts val="0"/>
              </a:spcAft>
              <a:buSzPts val="1700"/>
            </a:pPr>
            <a:r>
              <a:rPr lang="en-US" sz="2000" dirty="0"/>
              <a:t>Grieving the loss of motherhood</a:t>
            </a:r>
            <a:endParaRPr sz="2000" dirty="0"/>
          </a:p>
          <a:p>
            <a:pPr marL="635000" lvl="0" indent="-342900" algn="l" rtl="0">
              <a:lnSpc>
                <a:spcPct val="100000"/>
              </a:lnSpc>
              <a:spcBef>
                <a:spcPts val="2000"/>
              </a:spcBef>
              <a:spcAft>
                <a:spcPts val="0"/>
              </a:spcAft>
              <a:buSzPts val="1700"/>
            </a:pPr>
            <a:r>
              <a:rPr lang="en-US" sz="2000" dirty="0"/>
              <a:t>Pumping maintained connection to baby</a:t>
            </a:r>
            <a:endParaRPr sz="2000" dirty="0"/>
          </a:p>
          <a:p>
            <a:pPr marL="635000" lvl="0" indent="-342900" algn="l" rtl="0">
              <a:lnSpc>
                <a:spcPct val="100000"/>
              </a:lnSpc>
              <a:spcBef>
                <a:spcPts val="2000"/>
              </a:spcBef>
              <a:spcAft>
                <a:spcPts val="0"/>
              </a:spcAft>
              <a:buSzPts val="1700"/>
            </a:pPr>
            <a:r>
              <a:rPr lang="en-US" sz="2000" dirty="0"/>
              <a:t>Pumping out of necessity</a:t>
            </a:r>
            <a:endParaRPr sz="2000" dirty="0"/>
          </a:p>
          <a:p>
            <a:pPr marL="635000" lvl="0" indent="-342900" algn="l" rtl="0">
              <a:lnSpc>
                <a:spcPct val="100000"/>
              </a:lnSpc>
              <a:spcBef>
                <a:spcPts val="2000"/>
              </a:spcBef>
              <a:spcAft>
                <a:spcPts val="0"/>
              </a:spcAft>
              <a:buSzPts val="1700"/>
            </a:pPr>
            <a:r>
              <a:rPr lang="en-US" sz="2000" dirty="0"/>
              <a:t>Pumping as a tool for grieving loss</a:t>
            </a:r>
            <a:endParaRPr sz="2000" dirty="0"/>
          </a:p>
          <a:p>
            <a:pPr marL="635000" lvl="0" indent="-342900" algn="l" rtl="0">
              <a:lnSpc>
                <a:spcPct val="100000"/>
              </a:lnSpc>
              <a:spcBef>
                <a:spcPts val="2000"/>
              </a:spcBef>
              <a:spcAft>
                <a:spcPts val="0"/>
              </a:spcAft>
              <a:buSzPts val="1700"/>
            </a:pPr>
            <a:r>
              <a:rPr lang="en-US" sz="2000" dirty="0"/>
              <a:t>Determination not to throw milk away</a:t>
            </a:r>
            <a:endParaRPr sz="2000" dirty="0"/>
          </a:p>
          <a:p>
            <a:pPr marL="635000" lvl="0" indent="-342900" algn="l" rtl="0">
              <a:lnSpc>
                <a:spcPct val="100000"/>
              </a:lnSpc>
              <a:spcBef>
                <a:spcPts val="2000"/>
              </a:spcBef>
              <a:spcAft>
                <a:spcPts val="0"/>
              </a:spcAft>
              <a:buSzPts val="1700"/>
            </a:pPr>
            <a:r>
              <a:rPr lang="en-US" sz="2000" dirty="0"/>
              <a:t>Difficulty letting go of the milk</a:t>
            </a:r>
            <a:endParaRPr sz="2000" dirty="0"/>
          </a:p>
          <a:p>
            <a:pPr marL="635000" lvl="0" indent="-342900" algn="l" rtl="0">
              <a:lnSpc>
                <a:spcPct val="100000"/>
              </a:lnSpc>
              <a:spcBef>
                <a:spcPts val="2000"/>
              </a:spcBef>
              <a:spcAft>
                <a:spcPts val="0"/>
              </a:spcAft>
              <a:buSzPts val="1700"/>
            </a:pPr>
            <a:r>
              <a:rPr lang="en-US" sz="2000" dirty="0"/>
              <a:t>Giving meaning to the experience</a:t>
            </a:r>
            <a:endParaRPr sz="2000" dirty="0"/>
          </a:p>
          <a:p>
            <a:pPr marL="635000" lvl="0" indent="-342900" algn="l" rtl="0">
              <a:lnSpc>
                <a:spcPct val="100000"/>
              </a:lnSpc>
              <a:spcBef>
                <a:spcPts val="2000"/>
              </a:spcBef>
              <a:spcAft>
                <a:spcPts val="0"/>
              </a:spcAft>
              <a:buSzPts val="1700"/>
            </a:pPr>
            <a:r>
              <a:rPr lang="en-US" sz="2000" dirty="0"/>
              <a:t>Healing from loss</a:t>
            </a:r>
          </a:p>
          <a:p>
            <a:pPr marL="635000" indent="-342900">
              <a:lnSpc>
                <a:spcPct val="100000"/>
              </a:lnSpc>
              <a:spcBef>
                <a:spcPts val="2000"/>
              </a:spcBef>
              <a:buSzPts val="1700"/>
            </a:pPr>
            <a:r>
              <a:rPr lang="en-US" sz="2000" dirty="0"/>
              <a:t>Relief in learning about option to donate milk</a:t>
            </a:r>
          </a:p>
          <a:p>
            <a:pPr marL="635000" lvl="0" indent="-342900" algn="l" rtl="0">
              <a:lnSpc>
                <a:spcPct val="100000"/>
              </a:lnSpc>
              <a:spcBef>
                <a:spcPts val="2000"/>
              </a:spcBef>
              <a:spcAft>
                <a:spcPts val="0"/>
              </a:spcAft>
              <a:buSzPts val="1700"/>
            </a:pPr>
            <a:r>
              <a:rPr lang="en-US" sz="2000" dirty="0"/>
              <a:t>Support (or lack of) from nurses and lactation consultants</a:t>
            </a:r>
            <a:endParaRPr sz="2000" dirty="0"/>
          </a:p>
          <a:p>
            <a:pPr marL="635000" lvl="0" indent="-342900" algn="l" rtl="0">
              <a:lnSpc>
                <a:spcPct val="100000"/>
              </a:lnSpc>
              <a:spcBef>
                <a:spcPts val="2000"/>
              </a:spcBef>
              <a:spcAft>
                <a:spcPts val="0"/>
              </a:spcAft>
              <a:buSzPts val="1700"/>
            </a:pPr>
            <a:r>
              <a:rPr lang="en-US" sz="2000" dirty="0"/>
              <a:t>Importance of addressing lactation with bereaved mothers</a:t>
            </a:r>
            <a:endParaRPr sz="2000" dirty="0"/>
          </a:p>
        </p:txBody>
      </p:sp>
      <p:sp>
        <p:nvSpPr>
          <p:cNvPr id="257" name="Google Shape;257;p52"/>
          <p:cNvSpPr txBox="1"/>
          <p:nvPr/>
        </p:nvSpPr>
        <p:spPr>
          <a:xfrm>
            <a:off x="968375" y="6445187"/>
            <a:ext cx="1899300" cy="615600"/>
          </a:xfrm>
          <a:prstGeom prst="rect">
            <a:avLst/>
          </a:prstGeom>
          <a:noFill/>
          <a:ln>
            <a:noFill/>
          </a:ln>
        </p:spPr>
        <p:txBody>
          <a:bodyPr spcFirstLastPara="1" wrap="square" lIns="91425" tIns="45700" rIns="91425" bIns="45700" anchor="t" anchorCtr="0">
            <a:spAutoFit/>
          </a:bodyPr>
          <a:lstStyle/>
          <a:p>
            <a:pPr>
              <a:buSzPts val="1800"/>
            </a:pPr>
            <a:r>
              <a:rPr lang="en-US" sz="1600" dirty="0">
                <a:latin typeface="Corbel"/>
                <a:ea typeface="Corbel"/>
                <a:cs typeface="Corbel"/>
                <a:sym typeface="Corbel"/>
              </a:rPr>
              <a:t>Welborn (2012)</a:t>
            </a:r>
            <a:endParaRPr sz="1600" dirty="0">
              <a:latin typeface="Corbel"/>
              <a:ea typeface="Corbel"/>
              <a:cs typeface="Corbel"/>
              <a:sym typeface="Corbel"/>
            </a:endParaRPr>
          </a:p>
          <a:p>
            <a:pPr>
              <a:buSzPts val="1800"/>
            </a:pPr>
            <a:endParaRPr sz="1800" dirty="0">
              <a:latin typeface="Source Sans Pro"/>
              <a:ea typeface="Source Sans Pro"/>
              <a:cs typeface="Source Sans Pro"/>
              <a:sym typeface="Source Sans Pro"/>
            </a:endParaRPr>
          </a:p>
        </p:txBody>
      </p:sp>
      <p:pic>
        <p:nvPicPr>
          <p:cNvPr id="2" name="Google Shape;247;p45" descr="20170525_Poppy_MelindaRian.jpg">
            <a:extLst>
              <a:ext uri="{FF2B5EF4-FFF2-40B4-BE49-F238E27FC236}">
                <a16:creationId xmlns:a16="http://schemas.microsoft.com/office/drawing/2014/main" id="{B4EFF9FC-BB0A-C59D-F943-1D7FA2D21314}"/>
              </a:ext>
            </a:extLst>
          </p:cNvPr>
          <p:cNvPicPr preferRelativeResize="0"/>
          <p:nvPr/>
        </p:nvPicPr>
        <p:blipFill rotWithShape="1">
          <a:blip r:embed="rId3">
            <a:alphaModFix/>
          </a:blip>
          <a:srcRect/>
          <a:stretch/>
        </p:blipFill>
        <p:spPr>
          <a:xfrm>
            <a:off x="6311900" y="1955858"/>
            <a:ext cx="2438400" cy="2473993"/>
          </a:xfrm>
          <a:prstGeom prst="rect">
            <a:avLst/>
          </a:prstGeom>
          <a:noFill/>
          <a:ln w="9525" cap="flat" cmpd="sng">
            <a:solidFill>
              <a:srgbClr val="595959"/>
            </a:solidFill>
            <a:prstDash val="solid"/>
            <a:round/>
            <a:headEnd type="none" w="sm" len="sm"/>
            <a:tailEnd type="none" w="sm" len="sm"/>
          </a:ln>
        </p:spPr>
      </p:pic>
    </p:spTree>
    <p:extLst>
      <p:ext uri="{BB962C8B-B14F-4D97-AF65-F5344CB8AC3E}">
        <p14:creationId xmlns:p14="http://schemas.microsoft.com/office/powerpoint/2010/main" val="1423100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10ee97e447f_0_29"/>
          <p:cNvSpPr txBox="1">
            <a:spLocks noGrp="1"/>
          </p:cNvSpPr>
          <p:nvPr>
            <p:ph type="ctrTitle"/>
          </p:nvPr>
        </p:nvSpPr>
        <p:spPr>
          <a:xfrm>
            <a:off x="363600" y="3901491"/>
            <a:ext cx="8416800" cy="870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3200" dirty="0"/>
              <a:t>Adopting a Donor Identity</a:t>
            </a:r>
            <a:endParaRPr sz="3200" dirty="0"/>
          </a:p>
        </p:txBody>
      </p:sp>
      <p:sp>
        <p:nvSpPr>
          <p:cNvPr id="265" name="Google Shape;265;g10ee97e447f_0_29"/>
          <p:cNvSpPr txBox="1">
            <a:spLocks noGrp="1"/>
          </p:cNvSpPr>
          <p:nvPr>
            <p:ph type="subTitle" idx="1"/>
          </p:nvPr>
        </p:nvSpPr>
        <p:spPr>
          <a:xfrm>
            <a:off x="1000500" y="4774582"/>
            <a:ext cx="7343525" cy="1470000"/>
          </a:xfrm>
          <a:prstGeom prst="rect">
            <a:avLst/>
          </a:prstGeom>
        </p:spPr>
        <p:txBody>
          <a:bodyPr spcFirstLastPara="1" wrap="square" lIns="91425" tIns="45700" rIns="91425" bIns="45700" anchor="t" anchorCtr="0">
            <a:normAutofit/>
          </a:bodyPr>
          <a:lstStyle/>
          <a:p>
            <a:pPr marL="0" lvl="0" indent="0" algn="l" rtl="0">
              <a:spcBef>
                <a:spcPts val="300"/>
              </a:spcBef>
              <a:spcAft>
                <a:spcPts val="0"/>
              </a:spcAft>
              <a:buNone/>
            </a:pPr>
            <a:r>
              <a:rPr lang="en-US" sz="2000" dirty="0">
                <a:solidFill>
                  <a:schemeClr val="tx1"/>
                </a:solidFill>
              </a:rPr>
              <a:t>Overall, adopting a donor identity allowed mothers to transition from their pre-loss identities (e.g., “mothers to be”) toward their new identity as bereaved mothers. As the findings demonstrate, donating in times of grief was both emotionally and physically healing.</a:t>
            </a:r>
            <a:endParaRPr sz="2000" dirty="0">
              <a:solidFill>
                <a:schemeClr val="tx1"/>
              </a:solidFill>
            </a:endParaRPr>
          </a:p>
        </p:txBody>
      </p:sp>
      <p:pic>
        <p:nvPicPr>
          <p:cNvPr id="266" name="Google Shape;266;g10ee97e447f_0_29" descr="_1113686.jpg"/>
          <p:cNvPicPr preferRelativeResize="0"/>
          <p:nvPr/>
        </p:nvPicPr>
        <p:blipFill rotWithShape="1">
          <a:blip r:embed="rId3">
            <a:alphaModFix/>
          </a:blip>
          <a:srcRect/>
          <a:stretch/>
        </p:blipFill>
        <p:spPr>
          <a:xfrm>
            <a:off x="3093524" y="613418"/>
            <a:ext cx="5250501" cy="3505200"/>
          </a:xfrm>
          <a:prstGeom prst="rect">
            <a:avLst/>
          </a:prstGeom>
          <a:noFill/>
          <a:ln>
            <a:noFill/>
          </a:ln>
        </p:spPr>
      </p:pic>
      <p:sp>
        <p:nvSpPr>
          <p:cNvPr id="267" name="Google Shape;267;g10ee97e447f_0_29"/>
          <p:cNvSpPr txBox="1"/>
          <p:nvPr/>
        </p:nvSpPr>
        <p:spPr>
          <a:xfrm>
            <a:off x="5143500" y="6244582"/>
            <a:ext cx="3000000" cy="461635"/>
          </a:xfrm>
          <a:prstGeom prst="rect">
            <a:avLst/>
          </a:prstGeom>
          <a:noFill/>
          <a:ln>
            <a:noFill/>
          </a:ln>
        </p:spPr>
        <p:txBody>
          <a:bodyPr spcFirstLastPara="1" wrap="square" lIns="91425" tIns="91425" rIns="91425" bIns="91425" anchor="t" anchorCtr="0">
            <a:spAutoFit/>
          </a:bodyPr>
          <a:lstStyle/>
          <a:p>
            <a:pPr algn="r"/>
            <a:r>
              <a:rPr lang="en-US" dirty="0" err="1">
                <a:latin typeface="+mj-lt"/>
                <a:ea typeface="Corbel"/>
                <a:cs typeface="Corbel"/>
                <a:sym typeface="Corbel"/>
              </a:rPr>
              <a:t>Oreg</a:t>
            </a:r>
            <a:r>
              <a:rPr lang="en-US" dirty="0">
                <a:latin typeface="+mj-lt"/>
                <a:ea typeface="Corbel"/>
                <a:cs typeface="Corbel"/>
                <a:sym typeface="Corbel"/>
              </a:rPr>
              <a:t> (2019)</a:t>
            </a:r>
            <a:endParaRPr dirty="0">
              <a:latin typeface="+mj-lt"/>
            </a:endParaRPr>
          </a:p>
        </p:txBody>
      </p:sp>
      <p:sp>
        <p:nvSpPr>
          <p:cNvPr id="268" name="Google Shape;268;g10ee97e447f_0_29"/>
          <p:cNvSpPr txBox="1"/>
          <p:nvPr/>
        </p:nvSpPr>
        <p:spPr>
          <a:xfrm>
            <a:off x="873500" y="1443912"/>
            <a:ext cx="2638000" cy="2454488"/>
          </a:xfrm>
          <a:prstGeom prst="rect">
            <a:avLst/>
          </a:pr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t" anchorCtr="0">
            <a:spAutoFit/>
          </a:bodyPr>
          <a:lstStyle/>
          <a:p>
            <a:pPr algn="ctr">
              <a:spcBef>
                <a:spcPts val="300"/>
              </a:spcBef>
            </a:pPr>
            <a:r>
              <a:rPr lang="en-US" sz="2000" dirty="0">
                <a:solidFill>
                  <a:schemeClr val="bg2"/>
                </a:solidFill>
                <a:latin typeface="Corbel"/>
                <a:ea typeface="Corbel"/>
                <a:cs typeface="Corbel"/>
                <a:sym typeface="Corbel"/>
              </a:rPr>
              <a:t>“</a:t>
            </a:r>
            <a:r>
              <a:rPr lang="en-US" sz="2000" i="1" dirty="0">
                <a:solidFill>
                  <a:schemeClr val="bg2"/>
                </a:solidFill>
                <a:latin typeface="+mj-lt"/>
                <a:ea typeface="Corbel"/>
                <a:cs typeface="Corbel"/>
                <a:sym typeface="Corbel"/>
              </a:rPr>
              <a:t>At the milk bank, we’re known as ‘Everett’s family’, and that’s something so special and not true anywhere else</a:t>
            </a:r>
            <a:r>
              <a:rPr lang="en-US" sz="2000" dirty="0">
                <a:solidFill>
                  <a:schemeClr val="bg2"/>
                </a:solidFill>
                <a:latin typeface="Corbel"/>
                <a:ea typeface="Corbel"/>
                <a:cs typeface="Corbel"/>
                <a:sym typeface="Corbel"/>
              </a:rPr>
              <a:t>.”</a:t>
            </a:r>
            <a:endParaRPr sz="2000" dirty="0">
              <a:solidFill>
                <a:schemeClr val="bg2"/>
              </a:solidFill>
              <a:latin typeface="Corbel"/>
              <a:ea typeface="Corbel"/>
              <a:cs typeface="Corbel"/>
              <a:sym typeface="Corbel"/>
            </a:endParaRPr>
          </a:p>
          <a:p>
            <a:pPr marL="82550" algn="ctr">
              <a:spcBef>
                <a:spcPts val="300"/>
              </a:spcBef>
              <a:buClr>
                <a:srgbClr val="888888"/>
              </a:buClr>
              <a:buSzPts val="2300"/>
            </a:pPr>
            <a:endParaRPr lang="en-US" sz="2000" dirty="0">
              <a:solidFill>
                <a:schemeClr val="bg2"/>
              </a:solidFill>
              <a:latin typeface="+mj-lt"/>
              <a:ea typeface="Corbel"/>
              <a:cs typeface="Corbel"/>
              <a:sym typeface="Corbel"/>
            </a:endParaRPr>
          </a:p>
          <a:p>
            <a:pPr marL="82550" algn="ctr">
              <a:spcBef>
                <a:spcPts val="300"/>
              </a:spcBef>
              <a:buClr>
                <a:srgbClr val="888888"/>
              </a:buClr>
              <a:buSzPts val="2300"/>
            </a:pPr>
            <a:r>
              <a:rPr lang="en-US" sz="2000" dirty="0">
                <a:solidFill>
                  <a:schemeClr val="bg2"/>
                </a:solidFill>
                <a:latin typeface="+mj-lt"/>
                <a:ea typeface="Corbel"/>
                <a:cs typeface="Corbel"/>
                <a:sym typeface="Corbel"/>
              </a:rPr>
              <a:t>Kate, Everett’s Mom </a:t>
            </a:r>
            <a:endParaRPr sz="2000" dirty="0">
              <a:solidFill>
                <a:schemeClr val="bg2"/>
              </a:solidFill>
              <a:latin typeface="+mj-lt"/>
            </a:endParaRPr>
          </a:p>
        </p:txBody>
      </p:sp>
    </p:spTree>
    <p:extLst>
      <p:ext uri="{BB962C8B-B14F-4D97-AF65-F5344CB8AC3E}">
        <p14:creationId xmlns:p14="http://schemas.microsoft.com/office/powerpoint/2010/main" val="9048732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56"/>
          <p:cNvSpPr txBox="1">
            <a:spLocks noGrp="1"/>
          </p:cNvSpPr>
          <p:nvPr>
            <p:ph type="title"/>
          </p:nvPr>
        </p:nvSpPr>
        <p:spPr>
          <a:xfrm>
            <a:off x="933450" y="600669"/>
            <a:ext cx="7277100" cy="677931"/>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Clr>
                <a:schemeClr val="accent1"/>
              </a:buClr>
              <a:buSzPts val="4600"/>
              <a:buFont typeface="Source Sans Pro"/>
              <a:buNone/>
            </a:pPr>
            <a:r>
              <a:rPr lang="en-US" sz="3200" dirty="0"/>
              <a:t>Important considerations</a:t>
            </a:r>
            <a:endParaRPr sz="3200" dirty="0"/>
          </a:p>
        </p:txBody>
      </p:sp>
      <p:sp>
        <p:nvSpPr>
          <p:cNvPr id="274" name="Google Shape;274;p56"/>
          <p:cNvSpPr txBox="1">
            <a:spLocks noGrp="1"/>
          </p:cNvSpPr>
          <p:nvPr>
            <p:ph idx="1"/>
          </p:nvPr>
        </p:nvSpPr>
        <p:spPr>
          <a:xfrm>
            <a:off x="1143000" y="1278600"/>
            <a:ext cx="4686300" cy="5689600"/>
          </a:xfrm>
          <a:prstGeom prst="rect">
            <a:avLst/>
          </a:prstGeom>
          <a:noFill/>
          <a:ln>
            <a:noFill/>
          </a:ln>
        </p:spPr>
        <p:txBody>
          <a:bodyPr spcFirstLastPara="1" wrap="square" lIns="91425" tIns="45700" rIns="91425" bIns="45700" anchor="t" anchorCtr="0">
            <a:normAutofit/>
          </a:bodyPr>
          <a:lstStyle/>
          <a:p>
            <a:pPr marL="349250" lvl="0" indent="-349250" algn="l" rtl="0">
              <a:lnSpc>
                <a:spcPct val="100000"/>
              </a:lnSpc>
              <a:spcBef>
                <a:spcPts val="0"/>
              </a:spcBef>
              <a:spcAft>
                <a:spcPts val="0"/>
              </a:spcAft>
              <a:buSzPct val="110000"/>
              <a:buChar char="●"/>
            </a:pPr>
            <a:r>
              <a:rPr lang="en-US" sz="2000" dirty="0"/>
              <a:t>Milk donation is offered as a choice</a:t>
            </a:r>
            <a:endParaRPr sz="2000" dirty="0"/>
          </a:p>
          <a:p>
            <a:pPr marL="685800" lvl="1" indent="-336550" algn="l" rtl="0">
              <a:lnSpc>
                <a:spcPct val="100000"/>
              </a:lnSpc>
              <a:spcBef>
                <a:spcPts val="600"/>
              </a:spcBef>
              <a:spcAft>
                <a:spcPts val="0"/>
              </a:spcAft>
              <a:buSzPct val="110000"/>
              <a:buChar char="○"/>
            </a:pPr>
            <a:r>
              <a:rPr lang="en-US" dirty="0"/>
              <a:t>“Some mothers choose to pump and donate to a milk bank. If you would like more information…”</a:t>
            </a:r>
            <a:endParaRPr dirty="0"/>
          </a:p>
          <a:p>
            <a:pPr marL="349250" lvl="0" indent="-349250" algn="l" rtl="0">
              <a:lnSpc>
                <a:spcPct val="100000"/>
              </a:lnSpc>
              <a:spcBef>
                <a:spcPts val="2000"/>
              </a:spcBef>
              <a:spcAft>
                <a:spcPts val="0"/>
              </a:spcAft>
              <a:buSzPct val="110000"/>
              <a:buChar char="●"/>
            </a:pPr>
            <a:r>
              <a:rPr lang="en-US" sz="2000" dirty="0"/>
              <a:t>Some mothers may need time to decide</a:t>
            </a:r>
            <a:endParaRPr sz="2000" dirty="0"/>
          </a:p>
          <a:p>
            <a:pPr marL="685800" lvl="1" indent="-336550" algn="l" rtl="0">
              <a:lnSpc>
                <a:spcPct val="100000"/>
              </a:lnSpc>
              <a:spcBef>
                <a:spcPts val="600"/>
              </a:spcBef>
              <a:spcAft>
                <a:spcPts val="0"/>
              </a:spcAft>
              <a:buSzPct val="110000"/>
              <a:buChar char="○"/>
            </a:pPr>
            <a:r>
              <a:rPr lang="en-US" dirty="0"/>
              <a:t>Keep milk safe in unit freezer</a:t>
            </a:r>
            <a:endParaRPr dirty="0"/>
          </a:p>
          <a:p>
            <a:pPr marL="349250" lvl="0" indent="-349250" algn="l" rtl="0">
              <a:lnSpc>
                <a:spcPct val="100000"/>
              </a:lnSpc>
              <a:spcBef>
                <a:spcPts val="2000"/>
              </a:spcBef>
              <a:spcAft>
                <a:spcPts val="0"/>
              </a:spcAft>
              <a:buSzPct val="110000"/>
              <a:buChar char="●"/>
            </a:pPr>
            <a:r>
              <a:rPr lang="en-US" sz="2000" dirty="0"/>
              <a:t>There are no exclusions for bereavement donors- all milk is accepted</a:t>
            </a:r>
          </a:p>
          <a:p>
            <a:pPr marL="349250" lvl="0" indent="-349250" algn="l" rtl="0">
              <a:lnSpc>
                <a:spcPct val="100000"/>
              </a:lnSpc>
              <a:spcBef>
                <a:spcPts val="2000"/>
              </a:spcBef>
              <a:spcAft>
                <a:spcPts val="0"/>
              </a:spcAft>
              <a:buSzPct val="110000"/>
              <a:buChar char="●"/>
            </a:pPr>
            <a:r>
              <a:rPr lang="en-US" sz="2000" dirty="0"/>
              <a:t>Annual candle lighting ceremony and star placement events at milk bank</a:t>
            </a:r>
            <a:endParaRPr sz="2000" dirty="0"/>
          </a:p>
          <a:p>
            <a:pPr marL="349250" lvl="0" indent="-349250" algn="l" rtl="0">
              <a:lnSpc>
                <a:spcPct val="100000"/>
              </a:lnSpc>
              <a:spcBef>
                <a:spcPts val="2000"/>
              </a:spcBef>
              <a:spcAft>
                <a:spcPts val="0"/>
              </a:spcAft>
              <a:buSzPct val="110000"/>
              <a:buChar char="●"/>
            </a:pPr>
            <a:r>
              <a:rPr lang="en-US" sz="2000" dirty="0"/>
              <a:t>Milk Bank Education</a:t>
            </a:r>
            <a:endParaRPr sz="2000" dirty="0"/>
          </a:p>
          <a:p>
            <a:pPr marL="685800" lvl="1" indent="-336550" algn="l" rtl="0">
              <a:lnSpc>
                <a:spcPct val="100000"/>
              </a:lnSpc>
              <a:spcBef>
                <a:spcPts val="600"/>
              </a:spcBef>
              <a:spcAft>
                <a:spcPts val="0"/>
              </a:spcAft>
              <a:buSzPct val="110000"/>
              <a:buChar char="○"/>
            </a:pPr>
            <a:r>
              <a:rPr lang="en-US" dirty="0"/>
              <a:t>Bereavement brochures</a:t>
            </a:r>
            <a:endParaRPr dirty="0"/>
          </a:p>
          <a:p>
            <a:pPr marL="685800" lvl="1" indent="-336550" algn="l" rtl="0">
              <a:lnSpc>
                <a:spcPct val="100000"/>
              </a:lnSpc>
              <a:spcBef>
                <a:spcPts val="600"/>
              </a:spcBef>
              <a:spcAft>
                <a:spcPts val="0"/>
              </a:spcAft>
              <a:buSzPct val="110000"/>
              <a:buChar char="○"/>
            </a:pPr>
            <a:r>
              <a:rPr lang="en-US" dirty="0"/>
              <a:t>Bereavement in-services for staff</a:t>
            </a:r>
          </a:p>
          <a:p>
            <a:pPr marL="685800" lvl="1" indent="-336550" algn="l" rtl="0">
              <a:lnSpc>
                <a:spcPct val="100000"/>
              </a:lnSpc>
              <a:spcBef>
                <a:spcPts val="600"/>
              </a:spcBef>
              <a:spcAft>
                <a:spcPts val="0"/>
              </a:spcAft>
              <a:buSzPct val="110000"/>
              <a:buChar char="○"/>
            </a:pPr>
            <a:endParaRPr dirty="0"/>
          </a:p>
          <a:p>
            <a:pPr marL="0" lvl="0" indent="0" algn="l" rtl="0">
              <a:lnSpc>
                <a:spcPct val="100000"/>
              </a:lnSpc>
              <a:spcBef>
                <a:spcPts val="600"/>
              </a:spcBef>
              <a:spcAft>
                <a:spcPts val="0"/>
              </a:spcAft>
              <a:buNone/>
            </a:pPr>
            <a:endParaRPr dirty="0"/>
          </a:p>
        </p:txBody>
      </p:sp>
      <p:pic>
        <p:nvPicPr>
          <p:cNvPr id="2" name="Google Shape;258;p52">
            <a:extLst>
              <a:ext uri="{FF2B5EF4-FFF2-40B4-BE49-F238E27FC236}">
                <a16:creationId xmlns:a16="http://schemas.microsoft.com/office/drawing/2014/main" id="{73EE6458-5A11-5ECA-A5D6-B29022BAE063}"/>
              </a:ext>
            </a:extLst>
          </p:cNvPr>
          <p:cNvPicPr preferRelativeResize="0"/>
          <p:nvPr/>
        </p:nvPicPr>
        <p:blipFill rotWithShape="1">
          <a:blip r:embed="rId3">
            <a:alphaModFix/>
          </a:blip>
          <a:srcRect l="38188" r="8917"/>
          <a:stretch/>
        </p:blipFill>
        <p:spPr>
          <a:xfrm>
            <a:off x="5829300" y="1535137"/>
            <a:ext cx="2603500" cy="3787726"/>
          </a:xfrm>
          <a:prstGeom prst="rect">
            <a:avLst/>
          </a:prstGeom>
          <a:noFill/>
          <a:ln>
            <a:noFill/>
          </a:ln>
        </p:spPr>
      </p:pic>
    </p:spTree>
    <p:extLst>
      <p:ext uri="{BB962C8B-B14F-4D97-AF65-F5344CB8AC3E}">
        <p14:creationId xmlns:p14="http://schemas.microsoft.com/office/powerpoint/2010/main" val="27005293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772" y="1452040"/>
            <a:ext cx="7202456" cy="854619"/>
          </a:xfrm>
        </p:spPr>
        <p:txBody>
          <a:bodyPr>
            <a:normAutofit fontScale="90000"/>
          </a:bodyPr>
          <a:lstStyle/>
          <a:p>
            <a:pPr algn="ctr"/>
            <a:r>
              <a:rPr lang="en-US" sz="2200" dirty="0"/>
              <a:t>Voices of Mothers who Continue to Express milk after their infant’s death for donation to a milk bank</a:t>
            </a:r>
            <a:br>
              <a:rPr lang="en-US" sz="2325" dirty="0"/>
            </a:br>
            <a:br>
              <a:rPr lang="en-US" sz="2325" dirty="0"/>
            </a:br>
            <a:br>
              <a:rPr lang="en-US" sz="4500" dirty="0"/>
            </a:br>
            <a:r>
              <a:rPr lang="en-US" dirty="0"/>
              <a:t>Article QR Code </a:t>
            </a:r>
          </a:p>
        </p:txBody>
      </p:sp>
      <p:pic>
        <p:nvPicPr>
          <p:cNvPr id="6" name="Content Placeholder 5"/>
          <p:cNvPicPr>
            <a:picLocks noGrp="1" noChangeAspect="1"/>
          </p:cNvPicPr>
          <p:nvPr>
            <p:ph idx="1"/>
          </p:nvPr>
        </p:nvPicPr>
        <p:blipFill>
          <a:blip r:embed="rId2"/>
          <a:stretch>
            <a:fillRect/>
          </a:stretch>
        </p:blipFill>
        <p:spPr>
          <a:xfrm>
            <a:off x="3989784" y="2948583"/>
            <a:ext cx="1400175" cy="1428750"/>
          </a:xfrm>
          <a:prstGeom prst="rect">
            <a:avLst/>
          </a:prstGeom>
        </p:spPr>
      </p:pic>
      <p:sp>
        <p:nvSpPr>
          <p:cNvPr id="3" name="TextBox 2">
            <a:extLst>
              <a:ext uri="{FF2B5EF4-FFF2-40B4-BE49-F238E27FC236}">
                <a16:creationId xmlns:a16="http://schemas.microsoft.com/office/drawing/2014/main" id="{A9BFDB8B-E71C-5281-0CD9-1BE29BA2AD34}"/>
              </a:ext>
            </a:extLst>
          </p:cNvPr>
          <p:cNvSpPr txBox="1"/>
          <p:nvPr/>
        </p:nvSpPr>
        <p:spPr>
          <a:xfrm>
            <a:off x="970772" y="4505632"/>
            <a:ext cx="7202456" cy="2000548"/>
          </a:xfrm>
          <a:prstGeom prst="rect">
            <a:avLst/>
          </a:prstGeom>
          <a:noFill/>
        </p:spPr>
        <p:txBody>
          <a:bodyPr wrap="square" rtlCol="0">
            <a:spAutoFit/>
          </a:bodyPr>
          <a:lstStyle/>
          <a:p>
            <a:r>
              <a:rPr lang="en-US" sz="2000" dirty="0"/>
              <a:t>“Purpose of the study was to explore the experience of women choosing to continue to express milk after perinatal loss specifically for donation to a non-profit milk bank governed by the Human Milk Banking Association of North America (HMBANA).                                                                                                                                               						~</a:t>
            </a:r>
            <a:r>
              <a:rPr lang="en-US" sz="2400" dirty="0" err="1"/>
              <a:t>Paraszczuk</a:t>
            </a:r>
            <a:r>
              <a:rPr lang="en-US" sz="2400" dirty="0"/>
              <a:t> et al., 2022</a:t>
            </a:r>
          </a:p>
          <a:p>
            <a:endParaRPr lang="en-US" sz="2000" dirty="0"/>
          </a:p>
        </p:txBody>
      </p:sp>
    </p:spTree>
    <p:extLst>
      <p:ext uri="{BB962C8B-B14F-4D97-AF65-F5344CB8AC3E}">
        <p14:creationId xmlns:p14="http://schemas.microsoft.com/office/powerpoint/2010/main" val="8319338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t>7 Major themes from Qualitative data analysis</a:t>
            </a:r>
          </a:p>
        </p:txBody>
      </p:sp>
      <p:sp>
        <p:nvSpPr>
          <p:cNvPr id="3" name="Content Placeholder 2"/>
          <p:cNvSpPr>
            <a:spLocks noGrp="1"/>
          </p:cNvSpPr>
          <p:nvPr>
            <p:ph idx="1"/>
          </p:nvPr>
        </p:nvSpPr>
        <p:spPr/>
        <p:txBody>
          <a:bodyPr>
            <a:noAutofit/>
          </a:bodyPr>
          <a:lstStyle/>
          <a:p>
            <a:r>
              <a:rPr lang="en-US" sz="2000" dirty="0"/>
              <a:t>1. An outlet to grieve </a:t>
            </a:r>
          </a:p>
          <a:p>
            <a:r>
              <a:rPr lang="en-US" sz="2000" dirty="0"/>
              <a:t>2. A meaningful life</a:t>
            </a:r>
          </a:p>
          <a:p>
            <a:r>
              <a:rPr lang="en-US" sz="2000" dirty="0"/>
              <a:t>3. Still a mother </a:t>
            </a:r>
          </a:p>
          <a:p>
            <a:r>
              <a:rPr lang="en-US" sz="2000" dirty="0"/>
              <a:t>4.  A positive from a negative</a:t>
            </a:r>
          </a:p>
          <a:p>
            <a:r>
              <a:rPr lang="en-US" sz="2000" dirty="0"/>
              <a:t>5. Support and recognition</a:t>
            </a:r>
          </a:p>
          <a:p>
            <a:r>
              <a:rPr lang="en-US" sz="2000" dirty="0"/>
              <a:t>6. Letting go and moving on </a:t>
            </a:r>
          </a:p>
          <a:p>
            <a:r>
              <a:rPr lang="en-US" sz="2000" dirty="0"/>
              <a:t>7. Finding my way                                       </a:t>
            </a:r>
          </a:p>
          <a:p>
            <a:endParaRPr lang="en-US" sz="2000" dirty="0"/>
          </a:p>
          <a:p>
            <a:pPr marL="0" indent="0">
              <a:buNone/>
            </a:pPr>
            <a:endParaRPr lang="en-US" sz="2000" dirty="0"/>
          </a:p>
          <a:p>
            <a:endParaRPr lang="en-US" sz="2000" dirty="0"/>
          </a:p>
          <a:p>
            <a:endParaRPr lang="en-US" sz="2000" dirty="0"/>
          </a:p>
        </p:txBody>
      </p:sp>
      <p:sp>
        <p:nvSpPr>
          <p:cNvPr id="4" name="TextBox 3">
            <a:extLst>
              <a:ext uri="{FF2B5EF4-FFF2-40B4-BE49-F238E27FC236}">
                <a16:creationId xmlns:a16="http://schemas.microsoft.com/office/drawing/2014/main" id="{C21A79CC-BAD0-DBE7-B833-7E6F0E65D297}"/>
              </a:ext>
            </a:extLst>
          </p:cNvPr>
          <p:cNvSpPr txBox="1"/>
          <p:nvPr/>
        </p:nvSpPr>
        <p:spPr>
          <a:xfrm>
            <a:off x="760228" y="6393618"/>
            <a:ext cx="4582632" cy="369332"/>
          </a:xfrm>
          <a:prstGeom prst="rect">
            <a:avLst/>
          </a:prstGeom>
          <a:noFill/>
        </p:spPr>
        <p:txBody>
          <a:bodyPr wrap="square">
            <a:spAutoFit/>
          </a:bodyPr>
          <a:lstStyle/>
          <a:p>
            <a:pPr marL="457200" lvl="1" indent="0">
              <a:buNone/>
            </a:pPr>
            <a:r>
              <a:rPr lang="en-US" dirty="0" err="1"/>
              <a:t>Paraszczuk</a:t>
            </a:r>
            <a:r>
              <a:rPr lang="en-US" dirty="0"/>
              <a:t> et al., 2022</a:t>
            </a:r>
          </a:p>
        </p:txBody>
      </p:sp>
      <p:pic>
        <p:nvPicPr>
          <p:cNvPr id="5" name="Google Shape;618;p81">
            <a:extLst>
              <a:ext uri="{FF2B5EF4-FFF2-40B4-BE49-F238E27FC236}">
                <a16:creationId xmlns:a16="http://schemas.microsoft.com/office/drawing/2014/main" id="{F60DF08D-58F8-1F57-48CC-56F0F0BFC14D}"/>
              </a:ext>
            </a:extLst>
          </p:cNvPr>
          <p:cNvPicPr preferRelativeResize="0"/>
          <p:nvPr/>
        </p:nvPicPr>
        <p:blipFill rotWithShape="1">
          <a:blip r:embed="rId3">
            <a:alphaModFix/>
          </a:blip>
          <a:srcRect l="66341"/>
          <a:stretch/>
        </p:blipFill>
        <p:spPr>
          <a:xfrm>
            <a:off x="4288325" y="2432368"/>
            <a:ext cx="3997234" cy="2861754"/>
          </a:xfrm>
          <a:prstGeom prst="rect">
            <a:avLst/>
          </a:prstGeom>
          <a:noFill/>
          <a:ln>
            <a:noFill/>
          </a:ln>
        </p:spPr>
      </p:pic>
    </p:spTree>
    <p:extLst>
      <p:ext uri="{BB962C8B-B14F-4D97-AF65-F5344CB8AC3E}">
        <p14:creationId xmlns:p14="http://schemas.microsoft.com/office/powerpoint/2010/main" val="43032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Outlet to Grieve</a:t>
            </a:r>
          </a:p>
        </p:txBody>
      </p:sp>
      <p:sp>
        <p:nvSpPr>
          <p:cNvPr id="3" name="Content Placeholder 2"/>
          <p:cNvSpPr>
            <a:spLocks noGrp="1"/>
          </p:cNvSpPr>
          <p:nvPr>
            <p:ph idx="1"/>
          </p:nvPr>
        </p:nvSpPr>
        <p:spPr>
          <a:xfrm>
            <a:off x="856059" y="1760389"/>
            <a:ext cx="7429499" cy="3541714"/>
          </a:xfrm>
        </p:spPr>
        <p:txBody>
          <a:bodyPr>
            <a:noAutofit/>
          </a:bodyPr>
          <a:lstStyle/>
          <a:p>
            <a:r>
              <a:rPr lang="en-US" dirty="0"/>
              <a:t>A powerful connection of milk donation with helping mother’s get through their grief.</a:t>
            </a:r>
          </a:p>
          <a:p>
            <a:r>
              <a:rPr lang="en-US" dirty="0"/>
              <a:t>Continuing to express and donate their milk helped them have moments of peace and clarity during a very difficult time.</a:t>
            </a:r>
          </a:p>
          <a:p>
            <a:pPr lvl="1"/>
            <a:r>
              <a:rPr lang="en-US" dirty="0"/>
              <a:t>“I would have a picture of my baby in front of me and I’d be pumping ..it was a source of therapy”. Carol </a:t>
            </a:r>
          </a:p>
          <a:p>
            <a:pPr lvl="1"/>
            <a:r>
              <a:rPr lang="en-US" dirty="0"/>
              <a:t>“</a:t>
            </a:r>
            <a:r>
              <a:rPr lang="mr-IN" dirty="0"/>
              <a:t>…</a:t>
            </a:r>
            <a:r>
              <a:rPr lang="en-US" dirty="0"/>
              <a:t>it changed my life. I do not know how I would have gotten through this without being able to pump.” Marie          </a:t>
            </a:r>
          </a:p>
          <a:p>
            <a:pPr marL="457200" lvl="1" indent="0">
              <a:buNone/>
            </a:pPr>
            <a:endParaRPr lang="en-US" dirty="0"/>
          </a:p>
        </p:txBody>
      </p:sp>
      <p:sp>
        <p:nvSpPr>
          <p:cNvPr id="4" name="TextBox 3">
            <a:extLst>
              <a:ext uri="{FF2B5EF4-FFF2-40B4-BE49-F238E27FC236}">
                <a16:creationId xmlns:a16="http://schemas.microsoft.com/office/drawing/2014/main" id="{1ABA68A9-1065-A95F-4EBF-014FFAE6E1F2}"/>
              </a:ext>
            </a:extLst>
          </p:cNvPr>
          <p:cNvSpPr txBox="1"/>
          <p:nvPr/>
        </p:nvSpPr>
        <p:spPr>
          <a:xfrm>
            <a:off x="760228" y="6393618"/>
            <a:ext cx="4582632" cy="369332"/>
          </a:xfrm>
          <a:prstGeom prst="rect">
            <a:avLst/>
          </a:prstGeom>
          <a:noFill/>
        </p:spPr>
        <p:txBody>
          <a:bodyPr wrap="square">
            <a:spAutoFit/>
          </a:bodyPr>
          <a:lstStyle/>
          <a:p>
            <a:pPr marL="457200" lvl="1" indent="0">
              <a:buNone/>
            </a:pPr>
            <a:r>
              <a:rPr lang="en-US" dirty="0" err="1"/>
              <a:t>Paraszczuk</a:t>
            </a:r>
            <a:r>
              <a:rPr lang="en-US" dirty="0"/>
              <a:t> et al., 2022</a:t>
            </a:r>
          </a:p>
        </p:txBody>
      </p:sp>
    </p:spTree>
    <p:extLst>
      <p:ext uri="{BB962C8B-B14F-4D97-AF65-F5344CB8AC3E}">
        <p14:creationId xmlns:p14="http://schemas.microsoft.com/office/powerpoint/2010/main" val="901520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Meaningful life</a:t>
            </a:r>
          </a:p>
        </p:txBody>
      </p:sp>
      <p:sp>
        <p:nvSpPr>
          <p:cNvPr id="3" name="Content Placeholder 2"/>
          <p:cNvSpPr>
            <a:spLocks noGrp="1"/>
          </p:cNvSpPr>
          <p:nvPr>
            <p:ph idx="1"/>
          </p:nvPr>
        </p:nvSpPr>
        <p:spPr>
          <a:xfrm>
            <a:off x="856059" y="1790359"/>
            <a:ext cx="7429499" cy="3541714"/>
          </a:xfrm>
        </p:spPr>
        <p:txBody>
          <a:bodyPr>
            <a:noAutofit/>
          </a:bodyPr>
          <a:lstStyle/>
          <a:p>
            <a:r>
              <a:rPr lang="en-US" dirty="0"/>
              <a:t>Represents how mothers milk donation brought meaning to their child’s life.</a:t>
            </a:r>
          </a:p>
          <a:p>
            <a:pPr lvl="1"/>
            <a:r>
              <a:rPr lang="en-US" dirty="0"/>
              <a:t>Carol “To me , no matter how short a life is here, it changes your world forever. </a:t>
            </a:r>
            <a:r>
              <a:rPr lang="mr-IN" dirty="0"/>
              <a:t>…</a:t>
            </a:r>
            <a:r>
              <a:rPr lang="en-US" dirty="0"/>
              <a:t>to donate milk in her honor and in memory of her, it’s her Legacy”. </a:t>
            </a:r>
          </a:p>
          <a:p>
            <a:pPr lvl="1"/>
            <a:r>
              <a:rPr lang="en-US" dirty="0"/>
              <a:t>“One of our child’s last gifts to the world.” Shawna</a:t>
            </a:r>
          </a:p>
          <a:p>
            <a:pPr lvl="1"/>
            <a:r>
              <a:rPr lang="en-US" dirty="0"/>
              <a:t>Rose “It was a Legacy</a:t>
            </a:r>
            <a:r>
              <a:rPr lang="mr-IN" dirty="0"/>
              <a:t>…</a:t>
            </a:r>
            <a:r>
              <a:rPr lang="en-US" dirty="0"/>
              <a:t>doing something in her name.. She’s going to make a difference now!” </a:t>
            </a:r>
          </a:p>
          <a:p>
            <a:pPr marL="457200" lvl="1" indent="0">
              <a:buNone/>
            </a:pPr>
            <a:r>
              <a:rPr lang="en-US" dirty="0"/>
              <a:t>			                                                   </a:t>
            </a:r>
          </a:p>
          <a:p>
            <a:pPr marL="457200" lvl="1" indent="0">
              <a:buNone/>
            </a:pPr>
            <a:endParaRPr lang="en-US" dirty="0"/>
          </a:p>
          <a:p>
            <a:pPr lvl="8"/>
            <a:endParaRPr lang="en-US" dirty="0"/>
          </a:p>
        </p:txBody>
      </p:sp>
      <p:sp>
        <p:nvSpPr>
          <p:cNvPr id="5" name="TextBox 4">
            <a:extLst>
              <a:ext uri="{FF2B5EF4-FFF2-40B4-BE49-F238E27FC236}">
                <a16:creationId xmlns:a16="http://schemas.microsoft.com/office/drawing/2014/main" id="{C30476F5-B3E2-7DB6-A803-1965F3A6ED81}"/>
              </a:ext>
            </a:extLst>
          </p:cNvPr>
          <p:cNvSpPr txBox="1"/>
          <p:nvPr/>
        </p:nvSpPr>
        <p:spPr>
          <a:xfrm>
            <a:off x="760228" y="6393618"/>
            <a:ext cx="4582632" cy="369332"/>
          </a:xfrm>
          <a:prstGeom prst="rect">
            <a:avLst/>
          </a:prstGeom>
          <a:noFill/>
        </p:spPr>
        <p:txBody>
          <a:bodyPr wrap="square">
            <a:spAutoFit/>
          </a:bodyPr>
          <a:lstStyle/>
          <a:p>
            <a:pPr marL="457200" lvl="1" indent="0">
              <a:buNone/>
            </a:pPr>
            <a:r>
              <a:rPr lang="en-US" dirty="0" err="1"/>
              <a:t>Paraszczuk</a:t>
            </a:r>
            <a:r>
              <a:rPr lang="en-US" dirty="0"/>
              <a:t> et al., 2022</a:t>
            </a:r>
          </a:p>
        </p:txBody>
      </p:sp>
      <p:pic>
        <p:nvPicPr>
          <p:cNvPr id="6" name="Google Shape;618;p81">
            <a:extLst>
              <a:ext uri="{FF2B5EF4-FFF2-40B4-BE49-F238E27FC236}">
                <a16:creationId xmlns:a16="http://schemas.microsoft.com/office/drawing/2014/main" id="{E6950CC7-2143-9958-C217-1183E9A54EC5}"/>
              </a:ext>
            </a:extLst>
          </p:cNvPr>
          <p:cNvPicPr preferRelativeResize="0"/>
          <p:nvPr/>
        </p:nvPicPr>
        <p:blipFill rotWithShape="1">
          <a:blip r:embed="rId2">
            <a:alphaModFix/>
          </a:blip>
          <a:srcRect l="33091" r="33249"/>
          <a:stretch/>
        </p:blipFill>
        <p:spPr>
          <a:xfrm>
            <a:off x="5342860" y="4872446"/>
            <a:ext cx="2795300" cy="1890504"/>
          </a:xfrm>
          <a:prstGeom prst="rect">
            <a:avLst/>
          </a:prstGeom>
          <a:noFill/>
          <a:ln>
            <a:noFill/>
          </a:ln>
        </p:spPr>
      </p:pic>
    </p:spTree>
    <p:extLst>
      <p:ext uri="{BB962C8B-B14F-4D97-AF65-F5344CB8AC3E}">
        <p14:creationId xmlns:p14="http://schemas.microsoft.com/office/powerpoint/2010/main" val="18068458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a:t>
            </a:r>
          </a:p>
        </p:txBody>
      </p:sp>
      <p:sp>
        <p:nvSpPr>
          <p:cNvPr id="3" name="Content Placeholder 2"/>
          <p:cNvSpPr>
            <a:spLocks noGrp="1"/>
          </p:cNvSpPr>
          <p:nvPr>
            <p:ph idx="1"/>
          </p:nvPr>
        </p:nvSpPr>
        <p:spPr/>
        <p:txBody>
          <a:bodyPr>
            <a:normAutofit fontScale="92500" lnSpcReduction="20000"/>
          </a:bodyPr>
          <a:lstStyle/>
          <a:p>
            <a:r>
              <a:rPr lang="en-US" dirty="0"/>
              <a:t>Finding are consistent with published literature, with two subgroups that were formed within this study. Allowed for comparison of the experience of those with a previous breastfeeding experience and those who did not have a previous breastfeeding experience.  This provides information for Health Care Providers ( HCPs) to understand the experience of bereaved milk donors and serves as a Call to Action to HCPs to develop best practices and incorporate lactation management in enhanced individualized bereavement care.</a:t>
            </a:r>
          </a:p>
        </p:txBody>
      </p:sp>
      <p:sp>
        <p:nvSpPr>
          <p:cNvPr id="4" name="TextBox 3">
            <a:extLst>
              <a:ext uri="{FF2B5EF4-FFF2-40B4-BE49-F238E27FC236}">
                <a16:creationId xmlns:a16="http://schemas.microsoft.com/office/drawing/2014/main" id="{62C0AE77-A433-E84F-6B5F-AB7B11A8C4D2}"/>
              </a:ext>
            </a:extLst>
          </p:cNvPr>
          <p:cNvSpPr txBox="1"/>
          <p:nvPr/>
        </p:nvSpPr>
        <p:spPr>
          <a:xfrm>
            <a:off x="760228" y="6393618"/>
            <a:ext cx="4582632" cy="369332"/>
          </a:xfrm>
          <a:prstGeom prst="rect">
            <a:avLst/>
          </a:prstGeom>
          <a:noFill/>
        </p:spPr>
        <p:txBody>
          <a:bodyPr wrap="square">
            <a:spAutoFit/>
          </a:bodyPr>
          <a:lstStyle/>
          <a:p>
            <a:pPr marL="457200" lvl="1" indent="0">
              <a:buNone/>
            </a:pPr>
            <a:r>
              <a:rPr lang="en-US" dirty="0" err="1"/>
              <a:t>Paraszczuk</a:t>
            </a:r>
            <a:r>
              <a:rPr lang="en-US" dirty="0"/>
              <a:t> et al., 2022</a:t>
            </a:r>
          </a:p>
        </p:txBody>
      </p:sp>
    </p:spTree>
    <p:extLst>
      <p:ext uri="{BB962C8B-B14F-4D97-AF65-F5344CB8AC3E}">
        <p14:creationId xmlns:p14="http://schemas.microsoft.com/office/powerpoint/2010/main" val="2469770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566335" y="1706303"/>
            <a:ext cx="2417722"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African American Breastfeeding Network (AABN):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 http://</a:t>
            </a:r>
            <a:r>
              <a:rPr kumimoji="0" lang="en-US" sz="1600" b="0" i="0" u="none" strike="noStrike" kern="1200" cap="none" spc="0" normalizeH="0" baseline="0" noProof="0" dirty="0" err="1">
                <a:ln>
                  <a:noFill/>
                </a:ln>
                <a:solidFill>
                  <a:prstClr val="black"/>
                </a:solidFill>
                <a:effectLst/>
                <a:uLnTx/>
                <a:uFillTx/>
                <a:latin typeface="Corbel" panose="020B0503020204020204"/>
                <a:ea typeface="+mn-ea"/>
                <a:cs typeface="+mn-cs"/>
              </a:rPr>
              <a:t>aabnetwork.org</a:t>
            </a:r>
            <a:endPar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pic>
        <p:nvPicPr>
          <p:cNvPr id="13" name="Picture 12" descr="Screen Shot 2020-10-20 at 11.39.59 AM.png"/>
          <p:cNvPicPr>
            <a:picLocks noChangeAspect="1"/>
          </p:cNvPicPr>
          <p:nvPr/>
        </p:nvPicPr>
        <p:blipFill rotWithShape="1">
          <a:blip r:embed="rId2">
            <a:extLst>
              <a:ext uri="{28A0092B-C50C-407E-A947-70E740481C1C}">
                <a14:useLocalDpi xmlns:a14="http://schemas.microsoft.com/office/drawing/2010/main" val="0"/>
              </a:ext>
            </a:extLst>
          </a:blip>
          <a:srcRect t="40814"/>
          <a:stretch/>
        </p:blipFill>
        <p:spPr>
          <a:xfrm>
            <a:off x="159943" y="1269762"/>
            <a:ext cx="5852263" cy="993055"/>
          </a:xfrm>
          <a:prstGeom prst="rect">
            <a:avLst/>
          </a:prstGeom>
          <a:ln>
            <a:solidFill>
              <a:schemeClr val="tx1"/>
            </a:solidFill>
          </a:ln>
        </p:spPr>
      </p:pic>
      <p:sp>
        <p:nvSpPr>
          <p:cNvPr id="7" name="TextBox 6"/>
          <p:cNvSpPr txBox="1"/>
          <p:nvPr/>
        </p:nvSpPr>
        <p:spPr>
          <a:xfrm>
            <a:off x="151650" y="2265039"/>
            <a:ext cx="5857467" cy="400110"/>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83E"/>
                </a:solidFill>
                <a:effectLst/>
                <a:uLnTx/>
                <a:uFillTx/>
                <a:latin typeface="Corbel" panose="020B0503020204020204"/>
                <a:ea typeface="+mn-ea"/>
                <a:cs typeface="+mn-cs"/>
              </a:rPr>
              <a:t>https://</a:t>
            </a:r>
            <a:r>
              <a:rPr kumimoji="0" lang="en-US" sz="1000" b="0" i="0" u="none" strike="noStrike" kern="1200" cap="none" spc="0" normalizeH="0" baseline="0" noProof="0" dirty="0" err="1">
                <a:ln>
                  <a:noFill/>
                </a:ln>
                <a:solidFill>
                  <a:srgbClr val="00283E"/>
                </a:solidFill>
                <a:effectLst/>
                <a:uLnTx/>
                <a:uFillTx/>
                <a:latin typeface="Corbel" panose="020B0503020204020204"/>
                <a:ea typeface="+mn-ea"/>
                <a:cs typeface="+mn-cs"/>
              </a:rPr>
              <a:t>www.usnews.com</a:t>
            </a:r>
            <a:r>
              <a:rPr kumimoji="0" lang="en-US" sz="1000" b="0" i="0" u="none" strike="noStrike" kern="1200" cap="none" spc="0" normalizeH="0" baseline="0" noProof="0" dirty="0">
                <a:ln>
                  <a:noFill/>
                </a:ln>
                <a:solidFill>
                  <a:srgbClr val="00283E"/>
                </a:solidFill>
                <a:effectLst/>
                <a:uLnTx/>
                <a:uFillTx/>
                <a:latin typeface="Corbel" panose="020B0503020204020204"/>
                <a:ea typeface="+mn-ea"/>
                <a:cs typeface="+mn-cs"/>
              </a:rPr>
              <a:t>/news/healthiest-communities/articles/2020-09-03/breast-milk-bank-on-mission-to-reduce-inequities-for-babies-of-color</a:t>
            </a:r>
          </a:p>
        </p:txBody>
      </p:sp>
      <p:pic>
        <p:nvPicPr>
          <p:cNvPr id="14" name="Picture 13" descr="Screen Shot 2020-10-20 at 11.39.59 AM.png"/>
          <p:cNvPicPr>
            <a:picLocks noChangeAspect="1"/>
          </p:cNvPicPr>
          <p:nvPr/>
        </p:nvPicPr>
        <p:blipFill rotWithShape="1">
          <a:blip r:embed="rId2">
            <a:extLst>
              <a:ext uri="{28A0092B-C50C-407E-A947-70E740481C1C}">
                <a14:useLocalDpi xmlns:a14="http://schemas.microsoft.com/office/drawing/2010/main" val="0"/>
              </a:ext>
            </a:extLst>
          </a:blip>
          <a:srcRect b="82854"/>
          <a:stretch/>
        </p:blipFill>
        <p:spPr>
          <a:xfrm>
            <a:off x="146432" y="986229"/>
            <a:ext cx="5881642" cy="287730"/>
          </a:xfrm>
          <a:prstGeom prst="rect">
            <a:avLst/>
          </a:prstGeom>
        </p:spPr>
      </p:pic>
      <p:pic>
        <p:nvPicPr>
          <p:cNvPr id="5" name="Picture 4" descr="IMG_4645 2.jpg"/>
          <p:cNvPicPr>
            <a:picLocks noChangeAspect="1"/>
          </p:cNvPicPr>
          <p:nvPr/>
        </p:nvPicPr>
        <p:blipFill rotWithShape="1">
          <a:blip r:embed="rId3">
            <a:extLst>
              <a:ext uri="{28A0092B-C50C-407E-A947-70E740481C1C}">
                <a14:useLocalDpi xmlns:a14="http://schemas.microsoft.com/office/drawing/2010/main" val="0"/>
              </a:ext>
            </a:extLst>
          </a:blip>
          <a:srcRect l="18942" t="18208" r="17903" b="42458"/>
          <a:stretch/>
        </p:blipFill>
        <p:spPr>
          <a:xfrm>
            <a:off x="6584612" y="291413"/>
            <a:ext cx="1673418" cy="1389631"/>
          </a:xfrm>
          <a:prstGeom prst="rect">
            <a:avLst/>
          </a:prstGeom>
          <a:ln>
            <a:solidFill>
              <a:srgbClr val="660066"/>
            </a:solidFill>
          </a:ln>
        </p:spPr>
      </p:pic>
      <p:sp>
        <p:nvSpPr>
          <p:cNvPr id="21" name="Title 1"/>
          <p:cNvSpPr>
            <a:spLocks noGrp="1"/>
          </p:cNvSpPr>
          <p:nvPr>
            <p:ph type="title"/>
          </p:nvPr>
        </p:nvSpPr>
        <p:spPr>
          <a:xfrm>
            <a:off x="457200" y="-79896"/>
            <a:ext cx="8229600" cy="990600"/>
          </a:xfrm>
        </p:spPr>
        <p:txBody>
          <a:bodyPr>
            <a:normAutofit/>
          </a:bodyPr>
          <a:lstStyle/>
          <a:p>
            <a:r>
              <a:rPr lang="en-US" sz="3600" dirty="0">
                <a:solidFill>
                  <a:schemeClr val="tx1"/>
                </a:solidFill>
              </a:rPr>
              <a:t>Donor Milk Equity</a:t>
            </a:r>
          </a:p>
        </p:txBody>
      </p:sp>
      <p:pic>
        <p:nvPicPr>
          <p:cNvPr id="11" name="Picture 10"/>
          <p:cNvPicPr>
            <a:picLocks noChangeAspect="1"/>
          </p:cNvPicPr>
          <p:nvPr/>
        </p:nvPicPr>
        <p:blipFill>
          <a:blip r:embed="rId4"/>
          <a:stretch>
            <a:fillRect/>
          </a:stretch>
        </p:blipFill>
        <p:spPr>
          <a:xfrm>
            <a:off x="5507620" y="3058416"/>
            <a:ext cx="3264606" cy="3264606"/>
          </a:xfrm>
          <a:prstGeom prst="rect">
            <a:avLst/>
          </a:prstGeom>
        </p:spPr>
      </p:pic>
      <p:sp>
        <p:nvSpPr>
          <p:cNvPr id="12" name="TextBox 11"/>
          <p:cNvSpPr txBox="1"/>
          <p:nvPr/>
        </p:nvSpPr>
        <p:spPr>
          <a:xfrm>
            <a:off x="5437099" y="6348280"/>
            <a:ext cx="24996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AABN Lift Up Every Baby</a:t>
            </a:r>
          </a:p>
        </p:txBody>
      </p:sp>
      <p:pic>
        <p:nvPicPr>
          <p:cNvPr id="15" name="Picture 14"/>
          <p:cNvPicPr>
            <a:picLocks noChangeAspect="1"/>
          </p:cNvPicPr>
          <p:nvPr/>
        </p:nvPicPr>
        <p:blipFill>
          <a:blip r:embed="rId5"/>
          <a:stretch>
            <a:fillRect/>
          </a:stretch>
        </p:blipFill>
        <p:spPr>
          <a:xfrm>
            <a:off x="2766003" y="3651924"/>
            <a:ext cx="2671096" cy="2671096"/>
          </a:xfrm>
          <a:prstGeom prst="rect">
            <a:avLst/>
          </a:prstGeom>
        </p:spPr>
      </p:pic>
      <p:pic>
        <p:nvPicPr>
          <p:cNvPr id="16" name="Picture 15"/>
          <p:cNvPicPr>
            <a:picLocks noChangeAspect="1"/>
          </p:cNvPicPr>
          <p:nvPr/>
        </p:nvPicPr>
        <p:blipFill>
          <a:blip r:embed="rId6"/>
          <a:stretch>
            <a:fillRect/>
          </a:stretch>
        </p:blipFill>
        <p:spPr>
          <a:xfrm>
            <a:off x="54312" y="3253897"/>
            <a:ext cx="2640794" cy="2640794"/>
          </a:xfrm>
          <a:prstGeom prst="rect">
            <a:avLst/>
          </a:prstGeom>
        </p:spPr>
      </p:pic>
      <p:sp>
        <p:nvSpPr>
          <p:cNvPr id="18" name="TextBox 17"/>
          <p:cNvSpPr txBox="1"/>
          <p:nvPr/>
        </p:nvSpPr>
        <p:spPr>
          <a:xfrm>
            <a:off x="2695106" y="6323020"/>
            <a:ext cx="2545288"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Climb out of the Darkness</a:t>
            </a:r>
          </a:p>
        </p:txBody>
      </p:sp>
      <p:sp>
        <p:nvSpPr>
          <p:cNvPr id="23" name="TextBox 22"/>
          <p:cNvSpPr txBox="1"/>
          <p:nvPr/>
        </p:nvSpPr>
        <p:spPr>
          <a:xfrm>
            <a:off x="97774" y="6009726"/>
            <a:ext cx="2420054"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orbel" panose="020B0503020204020204"/>
                <a:ea typeface="+mn-ea"/>
                <a:cs typeface="+mn-cs"/>
              </a:rPr>
              <a:t>DePaul Equity Research</a:t>
            </a:r>
          </a:p>
        </p:txBody>
      </p:sp>
    </p:spTree>
    <p:extLst>
      <p:ext uri="{BB962C8B-B14F-4D97-AF65-F5344CB8AC3E}">
        <p14:creationId xmlns:p14="http://schemas.microsoft.com/office/powerpoint/2010/main" val="182023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sciencenotes.files.wordpress.com/2008/05/monotreme_cladogram.jpg"/>
          <p:cNvPicPr>
            <a:picLocks noChangeAspect="1" noChangeArrowheads="1"/>
          </p:cNvPicPr>
          <p:nvPr/>
        </p:nvPicPr>
        <p:blipFill>
          <a:blip r:embed="rId2" cstate="print"/>
          <a:srcRect/>
          <a:stretch>
            <a:fillRect/>
          </a:stretch>
        </p:blipFill>
        <p:spPr bwMode="auto">
          <a:xfrm>
            <a:off x="1692761" y="0"/>
            <a:ext cx="5984171" cy="6469374"/>
          </a:xfrm>
          <a:prstGeom prst="rect">
            <a:avLst/>
          </a:prstGeom>
          <a:noFill/>
        </p:spPr>
      </p:pic>
      <p:sp>
        <p:nvSpPr>
          <p:cNvPr id="9" name="TextBox 8"/>
          <p:cNvSpPr txBox="1"/>
          <p:nvPr/>
        </p:nvSpPr>
        <p:spPr>
          <a:xfrm>
            <a:off x="7676932" y="6010768"/>
            <a:ext cx="1543336" cy="707886"/>
          </a:xfrm>
          <a:prstGeom prst="rect">
            <a:avLst/>
          </a:prstGeom>
          <a:noFill/>
        </p:spPr>
        <p:txBody>
          <a:bodyPr wrap="none" rtlCol="0">
            <a:spAutoFit/>
          </a:bodyPr>
          <a:lstStyle/>
          <a:p>
            <a:r>
              <a:rPr lang="en-US" sz="2000" dirty="0">
                <a:solidFill>
                  <a:schemeClr val="bg1"/>
                </a:solidFill>
              </a:rPr>
              <a:t>Warren et al.</a:t>
            </a:r>
          </a:p>
          <a:p>
            <a:r>
              <a:rPr lang="en-US" sz="2000" dirty="0">
                <a:solidFill>
                  <a:schemeClr val="bg1"/>
                </a:solidFill>
              </a:rPr>
              <a:t>(2008)</a:t>
            </a:r>
          </a:p>
        </p:txBody>
      </p:sp>
      <p:sp>
        <p:nvSpPr>
          <p:cNvPr id="2" name="TextBox 1"/>
          <p:cNvSpPr txBox="1"/>
          <p:nvPr/>
        </p:nvSpPr>
        <p:spPr>
          <a:xfrm>
            <a:off x="158758" y="6448455"/>
            <a:ext cx="2061419" cy="369332"/>
          </a:xfrm>
          <a:prstGeom prst="rect">
            <a:avLst/>
          </a:prstGeom>
          <a:noFill/>
        </p:spPr>
        <p:txBody>
          <a:bodyPr wrap="none" rtlCol="0">
            <a:spAutoFit/>
          </a:bodyPr>
          <a:lstStyle/>
          <a:p>
            <a:r>
              <a:rPr lang="en-US" dirty="0">
                <a:latin typeface="Corbel"/>
                <a:cs typeface="Corbel"/>
              </a:rPr>
              <a:t>Warren et al. (2008)</a:t>
            </a:r>
          </a:p>
        </p:txBody>
      </p:sp>
      <p:pic>
        <p:nvPicPr>
          <p:cNvPr id="5" name="Picture 4" descr="Fotolia_80790776_XS.jpg"/>
          <p:cNvPicPr>
            <a:picLocks noChangeAspect="1"/>
          </p:cNvPicPr>
          <p:nvPr/>
        </p:nvPicPr>
        <p:blipFill>
          <a:blip r:embed="rId3">
            <a:extLst>
              <a:ext uri="{BEBA8EAE-BF5A-486C-A8C5-ECC9F3942E4B}">
                <a14:imgProps xmlns:a14="http://schemas.microsoft.com/office/drawing/2010/main">
                  <a14:imgLayer r:embed="rId4">
                    <a14:imgEffect>
                      <a14:backgroundRemoval t="3780" b="95533" l="9709" r="89806"/>
                    </a14:imgEffect>
                  </a14:imgLayer>
                </a14:imgProps>
              </a:ext>
              <a:ext uri="{28A0092B-C50C-407E-A947-70E740481C1C}">
                <a14:useLocalDpi xmlns:a14="http://schemas.microsoft.com/office/drawing/2010/main" val="0"/>
              </a:ext>
            </a:extLst>
          </a:blip>
          <a:stretch>
            <a:fillRect/>
          </a:stretch>
        </p:blipFill>
        <p:spPr>
          <a:xfrm>
            <a:off x="3197990" y="4378078"/>
            <a:ext cx="2104377" cy="1486344"/>
          </a:xfrm>
          <a:prstGeom prst="rect">
            <a:avLst/>
          </a:prstGeom>
        </p:spPr>
      </p:pic>
      <p:pic>
        <p:nvPicPr>
          <p:cNvPr id="6" name="Picture 5" descr="Tritylodon_.jpg"/>
          <p:cNvPicPr>
            <a:picLocks noChangeAspect="1"/>
          </p:cNvPicPr>
          <p:nvPr/>
        </p:nvPicPr>
        <p:blipFill>
          <a:blip r:embed="rId5">
            <a:extLst>
              <a:ext uri="{BEBA8EAE-BF5A-486C-A8C5-ECC9F3942E4B}">
                <a14:imgProps xmlns:a14="http://schemas.microsoft.com/office/drawing/2010/main">
                  <a14:imgLayer r:embed="rId6">
                    <a14:imgEffect>
                      <a14:backgroundRemoval t="3729" b="89831" l="0" r="99733">
                        <a14:backgroundMark x1="67246" y1="49492" x2="71658" y2="61017"/>
                        <a14:backgroundMark x1="74064" y1="51864" x2="88102" y2="46780"/>
                        <a14:backgroundMark x1="92112" y1="48136" x2="94118" y2="54237"/>
                        <a14:backgroundMark x1="94385" y1="53898" x2="95455" y2="56949"/>
                        <a14:backgroundMark x1="37032" y1="78305" x2="41310" y2="65085"/>
                        <a14:backgroundMark x1="45455" y1="63051" x2="55080" y2="57288"/>
                        <a14:backgroundMark x1="56016" y1="57966" x2="64037" y2="62034"/>
                        <a14:backgroundMark x1="20053" y1="75254" x2="27273" y2="72542"/>
                      </a14:backgroundRemoval>
                    </a14:imgEffect>
                  </a14:imgLayer>
                </a14:imgProps>
              </a:ext>
              <a:ext uri="{28A0092B-C50C-407E-A947-70E740481C1C}">
                <a14:useLocalDpi xmlns:a14="http://schemas.microsoft.com/office/drawing/2010/main" val="0"/>
              </a:ext>
            </a:extLst>
          </a:blip>
          <a:stretch>
            <a:fillRect/>
          </a:stretch>
        </p:blipFill>
        <p:spPr>
          <a:xfrm rot="1089340">
            <a:off x="2405009" y="3636704"/>
            <a:ext cx="1895607" cy="747599"/>
          </a:xfrm>
          <a:prstGeom prst="rect">
            <a:avLst/>
          </a:prstGeom>
        </p:spPr>
      </p:pic>
    </p:spTree>
    <p:extLst>
      <p:ext uri="{BB962C8B-B14F-4D97-AF65-F5344CB8AC3E}">
        <p14:creationId xmlns:p14="http://schemas.microsoft.com/office/powerpoint/2010/main" val="176056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of a person and a child&#10;&#10;Description automatically generated">
            <a:extLst>
              <a:ext uri="{FF2B5EF4-FFF2-40B4-BE49-F238E27FC236}">
                <a16:creationId xmlns:a16="http://schemas.microsoft.com/office/drawing/2014/main" id="{B0FC4ADD-DD43-6565-1CC6-06CA604C939F}"/>
              </a:ext>
            </a:extLst>
          </p:cNvPr>
          <p:cNvPicPr>
            <a:picLocks noChangeAspect="1"/>
          </p:cNvPicPr>
          <p:nvPr/>
        </p:nvPicPr>
        <p:blipFill>
          <a:blip r:embed="rId2"/>
          <a:stretch>
            <a:fillRect/>
          </a:stretch>
        </p:blipFill>
        <p:spPr>
          <a:xfrm>
            <a:off x="307907" y="2172076"/>
            <a:ext cx="3250083" cy="4199276"/>
          </a:xfrm>
          <a:prstGeom prst="rect">
            <a:avLst/>
          </a:prstGeom>
        </p:spPr>
      </p:pic>
      <p:sp>
        <p:nvSpPr>
          <p:cNvPr id="2" name="TextBox 1">
            <a:extLst>
              <a:ext uri="{FF2B5EF4-FFF2-40B4-BE49-F238E27FC236}">
                <a16:creationId xmlns:a16="http://schemas.microsoft.com/office/drawing/2014/main" id="{E369840F-45FA-7BFF-BA60-1547716DAC5F}"/>
              </a:ext>
            </a:extLst>
          </p:cNvPr>
          <p:cNvSpPr txBox="1"/>
          <p:nvPr/>
        </p:nvSpPr>
        <p:spPr>
          <a:xfrm>
            <a:off x="307907" y="6371352"/>
            <a:ext cx="3652297" cy="369332"/>
          </a:xfrm>
          <a:prstGeom prst="rect">
            <a:avLst/>
          </a:prstGeom>
          <a:noFill/>
        </p:spPr>
        <p:txBody>
          <a:bodyPr wrap="square" rtlCol="0">
            <a:spAutoFit/>
          </a:bodyPr>
          <a:lstStyle/>
          <a:p>
            <a:r>
              <a:rPr lang="en-US" dirty="0"/>
              <a:t>Download from </a:t>
            </a:r>
            <a:r>
              <a:rPr lang="en-US" dirty="0" err="1"/>
              <a:t>HMBANA.org</a:t>
            </a:r>
            <a:endParaRPr lang="en-US" dirty="0"/>
          </a:p>
        </p:txBody>
      </p:sp>
      <p:sp>
        <p:nvSpPr>
          <p:cNvPr id="3" name="TextBox 2">
            <a:extLst>
              <a:ext uri="{FF2B5EF4-FFF2-40B4-BE49-F238E27FC236}">
                <a16:creationId xmlns:a16="http://schemas.microsoft.com/office/drawing/2014/main" id="{B046001C-7B4A-7CF6-FD96-BF00C2B51DEE}"/>
              </a:ext>
            </a:extLst>
          </p:cNvPr>
          <p:cNvSpPr txBox="1"/>
          <p:nvPr/>
        </p:nvSpPr>
        <p:spPr>
          <a:xfrm>
            <a:off x="2677593" y="816960"/>
            <a:ext cx="5921564" cy="923330"/>
          </a:xfrm>
          <a:prstGeom prst="rect">
            <a:avLst/>
          </a:prstGeom>
          <a:noFill/>
        </p:spPr>
        <p:txBody>
          <a:bodyPr wrap="square" rtlCol="0">
            <a:spAutoFit/>
          </a:bodyPr>
          <a:lstStyle/>
          <a:p>
            <a:r>
              <a:rPr lang="en-US" dirty="0"/>
              <a:t>In the U.S., black babies are less likely to receive donor milk than white babies (</a:t>
            </a:r>
            <a:r>
              <a:rPr lang="en-US" dirty="0" err="1"/>
              <a:t>Boundy</a:t>
            </a:r>
            <a:r>
              <a:rPr lang="en-US" dirty="0"/>
              <a:t> et al., 2017). </a:t>
            </a:r>
          </a:p>
          <a:p>
            <a:endParaRPr lang="en-US" dirty="0"/>
          </a:p>
        </p:txBody>
      </p:sp>
      <p:sp>
        <p:nvSpPr>
          <p:cNvPr id="4" name="Title 3">
            <a:extLst>
              <a:ext uri="{FF2B5EF4-FFF2-40B4-BE49-F238E27FC236}">
                <a16:creationId xmlns:a16="http://schemas.microsoft.com/office/drawing/2014/main" id="{8401B036-42FF-4A19-2127-7D6F928B6EB3}"/>
              </a:ext>
            </a:extLst>
          </p:cNvPr>
          <p:cNvSpPr>
            <a:spLocks noGrp="1"/>
          </p:cNvSpPr>
          <p:nvPr>
            <p:ph type="title"/>
          </p:nvPr>
        </p:nvSpPr>
        <p:spPr/>
        <p:txBody>
          <a:bodyPr anchor="t"/>
          <a:lstStyle/>
          <a:p>
            <a:r>
              <a:rPr lang="en-US" dirty="0"/>
              <a:t>Donor Milk Equity</a:t>
            </a:r>
            <a:br>
              <a:rPr lang="en-US" dirty="0"/>
            </a:br>
            <a:endParaRPr lang="en-US" dirty="0"/>
          </a:p>
        </p:txBody>
      </p:sp>
      <p:pic>
        <p:nvPicPr>
          <p:cNvPr id="6" name="Picture 5" descr="A map of the united states&#10;&#10;Description automatically generated">
            <a:extLst>
              <a:ext uri="{FF2B5EF4-FFF2-40B4-BE49-F238E27FC236}">
                <a16:creationId xmlns:a16="http://schemas.microsoft.com/office/drawing/2014/main" id="{858973EB-EFEB-5726-8AEB-0030F0BD3128}"/>
              </a:ext>
            </a:extLst>
          </p:cNvPr>
          <p:cNvPicPr>
            <a:picLocks noChangeAspect="1"/>
          </p:cNvPicPr>
          <p:nvPr/>
        </p:nvPicPr>
        <p:blipFill>
          <a:blip r:embed="rId3"/>
          <a:stretch>
            <a:fillRect/>
          </a:stretch>
        </p:blipFill>
        <p:spPr>
          <a:xfrm>
            <a:off x="4098471" y="1542846"/>
            <a:ext cx="4500686" cy="5062158"/>
          </a:xfrm>
          <a:prstGeom prst="rect">
            <a:avLst/>
          </a:prstGeom>
        </p:spPr>
      </p:pic>
    </p:spTree>
    <p:extLst>
      <p:ext uri="{BB962C8B-B14F-4D97-AF65-F5344CB8AC3E}">
        <p14:creationId xmlns:p14="http://schemas.microsoft.com/office/powerpoint/2010/main" val="15670601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2D4C468-39CD-4BB7-B194-A177343F7641}"/>
              </a:ext>
            </a:extLst>
          </p:cNvPr>
          <p:cNvSpPr>
            <a:spLocks noGrp="1" noChangeArrowheads="1"/>
          </p:cNvSpPr>
          <p:nvPr>
            <p:ph type="title"/>
          </p:nvPr>
        </p:nvSpPr>
        <p:spPr>
          <a:xfrm>
            <a:off x="1245269" y="1600199"/>
            <a:ext cx="6733111" cy="718458"/>
          </a:xfrm>
        </p:spPr>
        <p:txBody>
          <a:bodyPr>
            <a:normAutofit fontScale="90000"/>
          </a:bodyPr>
          <a:lstStyle/>
          <a:p>
            <a:pPr eaLnBrk="1" hangingPunct="1"/>
            <a:r>
              <a:rPr lang="en-US" altLang="en-US" dirty="0"/>
              <a:t>Wisconsin and Human Milk Feeding</a:t>
            </a:r>
          </a:p>
        </p:txBody>
      </p:sp>
      <p:sp>
        <p:nvSpPr>
          <p:cNvPr id="10243" name="Rectangle 3">
            <a:extLst>
              <a:ext uri="{FF2B5EF4-FFF2-40B4-BE49-F238E27FC236}">
                <a16:creationId xmlns:a16="http://schemas.microsoft.com/office/drawing/2014/main" id="{D07A3820-4CF7-4979-B516-091A7F03321A}"/>
              </a:ext>
            </a:extLst>
          </p:cNvPr>
          <p:cNvSpPr>
            <a:spLocks noGrp="1" noChangeArrowheads="1"/>
          </p:cNvSpPr>
          <p:nvPr>
            <p:ph idx="1"/>
          </p:nvPr>
        </p:nvSpPr>
        <p:spPr>
          <a:xfrm>
            <a:off x="856060" y="1943100"/>
            <a:ext cx="7429499" cy="3257551"/>
          </a:xfrm>
        </p:spPr>
        <p:txBody>
          <a:bodyPr/>
          <a:lstStyle/>
          <a:p>
            <a:pPr eaLnBrk="1" hangingPunct="1">
              <a:lnSpc>
                <a:spcPct val="90000"/>
              </a:lnSpc>
            </a:pPr>
            <a:endParaRPr lang="en-US" altLang="en-US" sz="1950" dirty="0"/>
          </a:p>
          <a:p>
            <a:pPr eaLnBrk="1" hangingPunct="1">
              <a:lnSpc>
                <a:spcPct val="90000"/>
              </a:lnSpc>
            </a:pPr>
            <a:endParaRPr lang="en-US" altLang="en-US" sz="1950" dirty="0"/>
          </a:p>
          <a:p>
            <a:pPr eaLnBrk="1" hangingPunct="1">
              <a:lnSpc>
                <a:spcPct val="90000"/>
              </a:lnSpc>
            </a:pPr>
            <a:r>
              <a:rPr lang="en-US" altLang="en-US" sz="1950" dirty="0"/>
              <a:t>Wisconsin Mpinc score 82% in 2022.</a:t>
            </a:r>
          </a:p>
          <a:p>
            <a:pPr eaLnBrk="1" hangingPunct="1">
              <a:lnSpc>
                <a:spcPct val="90000"/>
              </a:lnSpc>
            </a:pPr>
            <a:r>
              <a:rPr lang="en-US" altLang="en-US" sz="1950" dirty="0"/>
              <a:t>National Mpinc score 81% mothers are breastfeeding in 2022.</a:t>
            </a:r>
          </a:p>
          <a:p>
            <a:pPr lvl="1" eaLnBrk="1" hangingPunct="1">
              <a:lnSpc>
                <a:spcPct val="90000"/>
              </a:lnSpc>
            </a:pPr>
            <a:r>
              <a:rPr lang="en-US" altLang="en-US" sz="1800" dirty="0"/>
              <a:t>CDC, Breastfeeding Report Card 2022.</a:t>
            </a:r>
            <a:endParaRPr lang="en-US" altLang="en-US" sz="1650" dirty="0"/>
          </a:p>
        </p:txBody>
      </p:sp>
    </p:spTree>
    <p:extLst>
      <p:ext uri="{BB962C8B-B14F-4D97-AF65-F5344CB8AC3E}">
        <p14:creationId xmlns:p14="http://schemas.microsoft.com/office/powerpoint/2010/main" val="902307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3" name="Google Shape;393;p60"/>
          <p:cNvSpPr txBox="1">
            <a:spLocks noGrp="1"/>
          </p:cNvSpPr>
          <p:nvPr>
            <p:ph type="body" idx="4294967295"/>
          </p:nvPr>
        </p:nvSpPr>
        <p:spPr>
          <a:xfrm>
            <a:off x="4095750" y="1417638"/>
            <a:ext cx="5048250" cy="48593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20"/>
              <a:buNone/>
            </a:pPr>
            <a:r>
              <a:rPr lang="en" sz="2000" u="sng" dirty="0">
                <a:solidFill>
                  <a:schemeClr val="tx1"/>
                </a:solidFill>
                <a:latin typeface="Calibri"/>
                <a:ea typeface="Calibri"/>
                <a:cs typeface="Calibri"/>
                <a:sym typeface="Calibri"/>
              </a:rPr>
              <a:t>HMBANA On-site audits </a:t>
            </a:r>
            <a:endParaRPr sz="2000" dirty="0">
              <a:solidFill>
                <a:schemeClr val="tx1"/>
              </a:solidFill>
              <a:latin typeface="Calibri"/>
              <a:ea typeface="Calibri"/>
              <a:cs typeface="Calibri"/>
              <a:sym typeface="Calibri"/>
            </a:endParaRPr>
          </a:p>
          <a:p>
            <a:pPr marL="342900" lvl="0" indent="-368300" algn="l" rtl="0">
              <a:lnSpc>
                <a:spcPct val="115000"/>
              </a:lnSpc>
              <a:spcBef>
                <a:spcPts val="1000"/>
              </a:spcBef>
              <a:spcAft>
                <a:spcPts val="0"/>
              </a:spcAft>
              <a:buSzPts val="2000"/>
              <a:buFont typeface="Calibri"/>
              <a:buChar char="●"/>
            </a:pPr>
            <a:r>
              <a:rPr lang="en" sz="2000" dirty="0">
                <a:solidFill>
                  <a:schemeClr val="tx1"/>
                </a:solidFill>
                <a:latin typeface="Calibri"/>
                <a:ea typeface="Calibri"/>
                <a:cs typeface="Calibri"/>
                <a:sym typeface="Calibri"/>
              </a:rPr>
              <a:t>Trained auditors are PCQI certified and have at least 5 years of milk banking experience</a:t>
            </a:r>
            <a:endParaRPr sz="2000" dirty="0">
              <a:solidFill>
                <a:schemeClr val="tx1"/>
              </a:solidFill>
              <a:latin typeface="Calibri"/>
              <a:ea typeface="Calibri"/>
              <a:cs typeface="Calibri"/>
              <a:sym typeface="Calibri"/>
            </a:endParaRPr>
          </a:p>
          <a:p>
            <a:pPr marL="342900" lvl="0" indent="-368300" algn="l" rtl="0">
              <a:lnSpc>
                <a:spcPct val="115000"/>
              </a:lnSpc>
              <a:spcBef>
                <a:spcPts val="1000"/>
              </a:spcBef>
              <a:spcAft>
                <a:spcPts val="0"/>
              </a:spcAft>
              <a:buSzPts val="2000"/>
              <a:buFont typeface="Calibri"/>
              <a:buChar char="●"/>
            </a:pPr>
            <a:r>
              <a:rPr lang="en" sz="2000" dirty="0">
                <a:solidFill>
                  <a:schemeClr val="tx1"/>
                </a:solidFill>
                <a:latin typeface="Calibri"/>
                <a:ea typeface="Calibri"/>
                <a:cs typeface="Calibri"/>
                <a:sym typeface="Calibri"/>
              </a:rPr>
              <a:t>Three-day audit: Pre-work desk audit and two on-site inspection days</a:t>
            </a:r>
            <a:endParaRPr sz="2000" dirty="0">
              <a:solidFill>
                <a:schemeClr val="tx1"/>
              </a:solidFill>
              <a:latin typeface="Calibri"/>
              <a:ea typeface="Calibri"/>
              <a:cs typeface="Calibri"/>
              <a:sym typeface="Calibri"/>
            </a:endParaRPr>
          </a:p>
          <a:p>
            <a:pPr marL="342900" lvl="0" indent="-368300" algn="l" rtl="0">
              <a:lnSpc>
                <a:spcPct val="115000"/>
              </a:lnSpc>
              <a:spcBef>
                <a:spcPts val="1000"/>
              </a:spcBef>
              <a:spcAft>
                <a:spcPts val="0"/>
              </a:spcAft>
              <a:buSzPts val="2000"/>
              <a:buFont typeface="Calibri"/>
              <a:buChar char="●"/>
            </a:pPr>
            <a:r>
              <a:rPr lang="en" sz="2000" dirty="0">
                <a:solidFill>
                  <a:schemeClr val="tx1"/>
                </a:solidFill>
                <a:latin typeface="Calibri"/>
                <a:ea typeface="Calibri"/>
                <a:cs typeface="Calibri"/>
                <a:sym typeface="Calibri"/>
              </a:rPr>
              <a:t>Extensive donor and pasteurization record review 60+ records reviewed </a:t>
            </a:r>
            <a:endParaRPr sz="2000" dirty="0">
              <a:solidFill>
                <a:schemeClr val="tx1"/>
              </a:solidFill>
              <a:latin typeface="Calibri"/>
              <a:ea typeface="Calibri"/>
              <a:cs typeface="Calibri"/>
              <a:sym typeface="Calibri"/>
            </a:endParaRPr>
          </a:p>
          <a:p>
            <a:pPr marL="342900" lvl="0" indent="-368300" algn="l" rtl="0">
              <a:lnSpc>
                <a:spcPct val="115000"/>
              </a:lnSpc>
              <a:spcBef>
                <a:spcPts val="1000"/>
              </a:spcBef>
              <a:spcAft>
                <a:spcPts val="0"/>
              </a:spcAft>
              <a:buSzPts val="2000"/>
              <a:buFont typeface="Calibri"/>
              <a:buChar char="●"/>
            </a:pPr>
            <a:r>
              <a:rPr lang="en" sz="2000" dirty="0">
                <a:solidFill>
                  <a:schemeClr val="tx1"/>
                </a:solidFill>
                <a:latin typeface="Calibri"/>
                <a:ea typeface="Calibri"/>
                <a:cs typeface="Calibri"/>
                <a:sym typeface="Calibri"/>
              </a:rPr>
              <a:t>SOP, FSP, and calibration review</a:t>
            </a:r>
            <a:endParaRPr sz="2000" dirty="0">
              <a:solidFill>
                <a:schemeClr val="tx1"/>
              </a:solidFill>
              <a:latin typeface="Calibri"/>
              <a:ea typeface="Calibri"/>
              <a:cs typeface="Calibri"/>
              <a:sym typeface="Calibri"/>
            </a:endParaRPr>
          </a:p>
          <a:p>
            <a:pPr marL="342900" lvl="0" indent="-368300" algn="l" rtl="0">
              <a:lnSpc>
                <a:spcPct val="115000"/>
              </a:lnSpc>
              <a:spcBef>
                <a:spcPts val="1000"/>
              </a:spcBef>
              <a:spcAft>
                <a:spcPts val="0"/>
              </a:spcAft>
              <a:buSzPts val="2000"/>
              <a:buFont typeface="Calibri"/>
              <a:buChar char="●"/>
            </a:pPr>
            <a:r>
              <a:rPr lang="en" sz="2000" dirty="0">
                <a:solidFill>
                  <a:schemeClr val="tx1"/>
                </a:solidFill>
                <a:latin typeface="Calibri"/>
                <a:ea typeface="Calibri"/>
                <a:cs typeface="Calibri"/>
                <a:sym typeface="Calibri"/>
              </a:rPr>
              <a:t>GMP walkthrough, staff interviews, and observations</a:t>
            </a:r>
            <a:endParaRPr sz="2000" dirty="0">
              <a:solidFill>
                <a:schemeClr val="tx1"/>
              </a:solidFill>
              <a:latin typeface="Calibri"/>
              <a:ea typeface="Calibri"/>
              <a:cs typeface="Calibri"/>
              <a:sym typeface="Calibri"/>
            </a:endParaRPr>
          </a:p>
          <a:p>
            <a:pPr marL="342900" lvl="0" indent="-368300" algn="l" rtl="0">
              <a:lnSpc>
                <a:spcPct val="115000"/>
              </a:lnSpc>
              <a:spcBef>
                <a:spcPts val="1000"/>
              </a:spcBef>
              <a:spcAft>
                <a:spcPts val="0"/>
              </a:spcAft>
              <a:buSzPts val="2000"/>
              <a:buFont typeface="Calibri"/>
              <a:buChar char="●"/>
            </a:pPr>
            <a:r>
              <a:rPr lang="en" sz="2000" dirty="0">
                <a:solidFill>
                  <a:schemeClr val="tx1"/>
                </a:solidFill>
                <a:latin typeface="Calibri"/>
                <a:ea typeface="Calibri"/>
                <a:cs typeface="Calibri"/>
                <a:sym typeface="Calibri"/>
              </a:rPr>
              <a:t>Protocol for significant non-compliance includes suspension and FDA notification</a:t>
            </a:r>
            <a:endParaRPr sz="2000" dirty="0">
              <a:solidFill>
                <a:schemeClr val="tx1"/>
              </a:solidFill>
              <a:latin typeface="Calibri"/>
              <a:ea typeface="Calibri"/>
              <a:cs typeface="Calibri"/>
              <a:sym typeface="Calibri"/>
            </a:endParaRPr>
          </a:p>
          <a:p>
            <a:pPr marL="457200" lvl="1" indent="0" algn="l" rtl="0">
              <a:spcBef>
                <a:spcPts val="1000"/>
              </a:spcBef>
              <a:spcAft>
                <a:spcPts val="0"/>
              </a:spcAft>
              <a:buSzPts val="1600"/>
              <a:buNone/>
            </a:pPr>
            <a:endParaRPr sz="2000" dirty="0">
              <a:solidFill>
                <a:schemeClr val="tx1"/>
              </a:solidFill>
              <a:latin typeface="Calibri"/>
              <a:ea typeface="Calibri"/>
              <a:cs typeface="Calibri"/>
              <a:sym typeface="Calibri"/>
            </a:endParaRPr>
          </a:p>
        </p:txBody>
      </p:sp>
      <p:sp>
        <p:nvSpPr>
          <p:cNvPr id="394" name="Google Shape;394;p60"/>
          <p:cNvSpPr txBox="1"/>
          <p:nvPr/>
        </p:nvSpPr>
        <p:spPr>
          <a:xfrm>
            <a:off x="160419" y="1376394"/>
            <a:ext cx="3812100" cy="4859100"/>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15000"/>
              </a:lnSpc>
              <a:spcBef>
                <a:spcPts val="0"/>
              </a:spcBef>
              <a:spcAft>
                <a:spcPts val="0"/>
              </a:spcAft>
              <a:buClr>
                <a:srgbClr val="1CADE4"/>
              </a:buClr>
              <a:buSzPts val="1920"/>
              <a:buFont typeface="Noto Sans Symbols"/>
              <a:buNone/>
              <a:tabLst/>
              <a:defRPr/>
            </a:pPr>
            <a:r>
              <a:rPr kumimoji="0" lang="en" sz="2000" b="0" i="0" u="sng" strike="noStrike" kern="1200" cap="none" spc="0" normalizeH="0" baseline="0" noProof="0" dirty="0">
                <a:ln>
                  <a:noFill/>
                </a:ln>
                <a:solidFill>
                  <a:prstClr val="black"/>
                </a:solidFill>
                <a:effectLst/>
                <a:uLnTx/>
                <a:uFillTx/>
                <a:latin typeface="Calibri"/>
                <a:ea typeface="Calibri"/>
                <a:cs typeface="Calibri"/>
                <a:sym typeface="Calibri"/>
              </a:rPr>
              <a:t>FSMA, cGMPs, &amp; Food Code </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55600" algn="l" defTabSz="457200" rtl="0" eaLnBrk="1" fontAlgn="auto" latinLnBrk="0" hangingPunct="1">
              <a:lnSpc>
                <a:spcPct val="115000"/>
              </a:lnSpc>
              <a:spcBef>
                <a:spcPts val="100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FDA facility registration</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FDA inspections</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Food safety plan (FSP)</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914400" marR="0" lvl="1"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Preventive controls: </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1371600" marR="0" lvl="2"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Donor screening, blood testing</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1371600" marR="0" lvl="2"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Pasteurization</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914400" marR="0" lvl="1"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Verifications</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914400" marR="0" lvl="1"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Sanitation controls</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914400" marR="0" lvl="1"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Microbial sampling protocol</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355600" algn="l" defTabSz="457200" rtl="0" eaLnBrk="1" fontAlgn="auto" latinLnBrk="0" hangingPunct="1">
              <a:lnSpc>
                <a:spcPct val="115000"/>
              </a:lnSpc>
              <a:spcBef>
                <a:spcPts val="0"/>
              </a:spcBef>
              <a:spcAft>
                <a:spcPts val="0"/>
              </a:spcAft>
              <a:buClr>
                <a:srgbClr val="1CADE4"/>
              </a:buClr>
              <a:buSzPts val="2000"/>
              <a:buFont typeface="Calibri"/>
              <a:buChar char="●"/>
              <a:tabLst/>
              <a:defRPr/>
            </a:pPr>
            <a:r>
              <a:rPr kumimoji="0" lang="en" sz="2000" b="0" i="0" u="none" strike="noStrike" kern="1200" cap="none" spc="0" normalizeH="0" baseline="0" noProof="0" dirty="0">
                <a:ln>
                  <a:noFill/>
                </a:ln>
                <a:solidFill>
                  <a:prstClr val="black"/>
                </a:solidFill>
                <a:effectLst/>
                <a:uLnTx/>
                <a:uFillTx/>
                <a:latin typeface="Calibri"/>
                <a:ea typeface="Calibri"/>
                <a:cs typeface="Calibri"/>
                <a:sym typeface="Calibri"/>
              </a:rPr>
              <a:t>PCQI required at each milk bank</a:t>
            </a: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0" indent="0" algn="l" defTabSz="457200" rtl="0" eaLnBrk="1" fontAlgn="auto" latinLnBrk="0" hangingPunct="1">
              <a:lnSpc>
                <a:spcPct val="115000"/>
              </a:lnSpc>
              <a:spcBef>
                <a:spcPts val="1000"/>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342900" marR="0" lvl="0" indent="-241300" algn="l" defTabSz="457200" rtl="0" eaLnBrk="1" fontAlgn="auto" latinLnBrk="0" hangingPunct="1">
              <a:lnSpc>
                <a:spcPct val="115000"/>
              </a:lnSpc>
              <a:spcBef>
                <a:spcPts val="1000"/>
              </a:spcBef>
              <a:spcAft>
                <a:spcPts val="0"/>
              </a:spcAft>
              <a:buClr>
                <a:srgbClr val="1CADE4"/>
              </a:buClr>
              <a:buSzPts val="1600"/>
              <a:buFont typeface="Noto Sans Symbols"/>
              <a:buNone/>
              <a:tabLst/>
              <a:defRPr/>
            </a:pP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a:p>
            <a:pPr marL="457200" marR="0" lvl="1" indent="0" algn="l" defTabSz="457200" rtl="0" eaLnBrk="1" fontAlgn="auto" latinLnBrk="0" hangingPunct="1">
              <a:lnSpc>
                <a:spcPct val="115000"/>
              </a:lnSpc>
              <a:spcBef>
                <a:spcPts val="1000"/>
              </a:spcBef>
              <a:spcAft>
                <a:spcPts val="0"/>
              </a:spcAft>
              <a:buClr>
                <a:srgbClr val="1CADE4"/>
              </a:buClr>
              <a:buSzPts val="1600"/>
              <a:buFont typeface="Noto Sans Symbols"/>
              <a:buNone/>
              <a:tabLst/>
              <a:defRPr/>
            </a:pPr>
            <a:endParaRPr kumimoji="0" sz="20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 name="Rectangle 4">
            <a:extLst>
              <a:ext uri="{FF2B5EF4-FFF2-40B4-BE49-F238E27FC236}">
                <a16:creationId xmlns:a16="http://schemas.microsoft.com/office/drawing/2014/main" id="{E77995BD-072F-AD0F-003F-9E0AADFCF7D9}"/>
              </a:ext>
            </a:extLst>
          </p:cNvPr>
          <p:cNvSpPr/>
          <p:nvPr/>
        </p:nvSpPr>
        <p:spPr>
          <a:xfrm>
            <a:off x="160419" y="310243"/>
            <a:ext cx="8814247"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rbel" panose="020B0503020204020204"/>
                <a:ea typeface="+mn-ea"/>
                <a:cs typeface="+mn-cs"/>
              </a:rPr>
              <a:t>HMBANA Accreditation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153"/>
          <p:cNvSpPr txBox="1">
            <a:spLocks noGrp="1"/>
          </p:cNvSpPr>
          <p:nvPr>
            <p:ph type="title"/>
          </p:nvPr>
        </p:nvSpPr>
        <p:spPr>
          <a:xfrm>
            <a:off x="168428" y="2587868"/>
            <a:ext cx="2456438" cy="1400530"/>
          </a:xfrm>
          <a:prstGeom prst="rect">
            <a:avLst/>
          </a:prstGeom>
        </p:spPr>
        <p:txBody>
          <a:bodyPr>
            <a:normAutofit fontScale="90000"/>
          </a:bodyPr>
          <a:lstStyle/>
          <a:p>
            <a:r>
              <a:rPr lang="en-US" dirty="0">
                <a:latin typeface="Calibri"/>
                <a:cs typeface="Calibri"/>
              </a:rPr>
              <a:t>Donor Safety: Controlling </a:t>
            </a:r>
            <a:br>
              <a:rPr lang="en-US" dirty="0">
                <a:latin typeface="Calibri"/>
                <a:cs typeface="Calibri"/>
              </a:rPr>
            </a:br>
            <a:r>
              <a:rPr lang="en-US" dirty="0">
                <a:latin typeface="Calibri"/>
                <a:cs typeface="Calibri"/>
              </a:rPr>
              <a:t>Biological and Chemical Hazards</a:t>
            </a:r>
          </a:p>
        </p:txBody>
      </p:sp>
      <p:graphicFrame>
        <p:nvGraphicFramePr>
          <p:cNvPr id="240" name="Shape 154">
            <a:extLst>
              <a:ext uri="{FF2B5EF4-FFF2-40B4-BE49-F238E27FC236}">
                <a16:creationId xmlns:a16="http://schemas.microsoft.com/office/drawing/2014/main" id="{4B49BA67-4A95-4552-9BBE-C55D64D004E1}"/>
              </a:ext>
            </a:extLst>
          </p:cNvPr>
          <p:cNvGraphicFramePr>
            <a:graphicFrameLocks noGrp="1"/>
          </p:cNvGraphicFramePr>
          <p:nvPr>
            <p:ph idx="1"/>
          </p:nvPr>
        </p:nvGraphicFramePr>
        <p:xfrm>
          <a:off x="2840018" y="849854"/>
          <a:ext cx="5721275" cy="55412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6197" y="5864782"/>
            <a:ext cx="9144000" cy="99411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228600" tIns="0" rIns="228600" bIns="0"/>
          <a:lstStyle>
            <a:lvl1pPr/>
            <a:lvl2pPr/>
            <a:lvl3pPr/>
            <a:lvl4pPr/>
            <a:lvl5pPr/>
            <a:lvl6pPr/>
            <a:lvl7pPr/>
            <a:lvl8pPr/>
            <a:lvl9pPr/>
          </a:lstStyle>
          <a:p>
            <a:pPr fontAlgn="base">
              <a:spcBef>
                <a:spcPct val="0"/>
              </a:spcBef>
              <a:spcAft>
                <a:spcPct val="0"/>
              </a:spcAft>
            </a:pPr>
            <a:r>
              <a:rPr lang="en-US" sz="1400" dirty="0">
                <a:solidFill>
                  <a:srgbClr val="000000"/>
                </a:solidFill>
                <a:latin typeface="Arial" charset="0"/>
                <a:ea typeface="ＭＳ Ｐゴシック" charset="0"/>
                <a:cs typeface="ＭＳ Ｐゴシック" charset="0"/>
              </a:rPr>
              <a:t>From: Investigating Difficult Nodes in the Placental Mammal Tree with Expanded Taxon Sampling and Thousands of </a:t>
            </a:r>
            <a:r>
              <a:rPr lang="en-US" sz="1400" dirty="0" err="1">
                <a:solidFill>
                  <a:srgbClr val="000000"/>
                </a:solidFill>
                <a:latin typeface="Arial" charset="0"/>
                <a:ea typeface="ＭＳ Ｐゴシック" charset="0"/>
                <a:cs typeface="ＭＳ Ｐゴシック" charset="0"/>
              </a:rPr>
              <a:t>Ultraconserved</a:t>
            </a:r>
            <a:r>
              <a:rPr lang="en-US" sz="1400" dirty="0">
                <a:solidFill>
                  <a:srgbClr val="000000"/>
                </a:solidFill>
                <a:latin typeface="Arial" charset="0"/>
                <a:ea typeface="ＭＳ Ｐゴシック" charset="0"/>
                <a:cs typeface="ＭＳ Ｐゴシック" charset="0"/>
              </a:rPr>
              <a:t> Elements; </a:t>
            </a:r>
            <a:r>
              <a:rPr lang="en-US" sz="1200" dirty="0">
                <a:solidFill>
                  <a:srgbClr val="000000"/>
                </a:solidFill>
                <a:latin typeface="Arial" charset="0"/>
                <a:ea typeface="ＭＳ Ｐゴシック" charset="0"/>
                <a:cs typeface="ＭＳ Ｐゴシック" charset="0"/>
              </a:rPr>
              <a:t>Genome </a:t>
            </a:r>
            <a:r>
              <a:rPr lang="en-US" sz="1200" dirty="0" err="1">
                <a:solidFill>
                  <a:srgbClr val="000000"/>
                </a:solidFill>
                <a:latin typeface="Arial" charset="0"/>
                <a:ea typeface="ＭＳ Ｐゴシック" charset="0"/>
                <a:cs typeface="ＭＳ Ｐゴシック" charset="0"/>
              </a:rPr>
              <a:t>Biol</a:t>
            </a:r>
            <a:r>
              <a:rPr lang="en-US" sz="1200" dirty="0">
                <a:solidFill>
                  <a:srgbClr val="000000"/>
                </a:solidFill>
                <a:latin typeface="Arial" charset="0"/>
                <a:ea typeface="ＭＳ Ｐゴシック" charset="0"/>
                <a:cs typeface="ＭＳ Ｐゴシック" charset="0"/>
              </a:rPr>
              <a:t> </a:t>
            </a:r>
            <a:r>
              <a:rPr lang="en-US" sz="1200" dirty="0" err="1">
                <a:solidFill>
                  <a:srgbClr val="000000"/>
                </a:solidFill>
                <a:latin typeface="Arial" charset="0"/>
                <a:ea typeface="ＭＳ Ｐゴシック" charset="0"/>
                <a:cs typeface="ＭＳ Ｐゴシック" charset="0"/>
              </a:rPr>
              <a:t>Evol</a:t>
            </a:r>
            <a:r>
              <a:rPr lang="en-US" sz="1200" dirty="0">
                <a:solidFill>
                  <a:srgbClr val="000000"/>
                </a:solidFill>
                <a:latin typeface="Arial" charset="0"/>
                <a:ea typeface="ＭＳ Ｐゴシック" charset="0"/>
                <a:cs typeface="ＭＳ Ｐゴシック" charset="0"/>
              </a:rPr>
              <a:t>. 2017;9(9):2308-2321. doi:10.1093/</a:t>
            </a:r>
            <a:r>
              <a:rPr lang="en-US" sz="1200" dirty="0" err="1">
                <a:solidFill>
                  <a:srgbClr val="000000"/>
                </a:solidFill>
                <a:latin typeface="Arial" charset="0"/>
                <a:ea typeface="ＭＳ Ｐゴシック" charset="0"/>
                <a:cs typeface="ＭＳ Ｐゴシック" charset="0"/>
              </a:rPr>
              <a:t>gbe</a:t>
            </a:r>
            <a:r>
              <a:rPr lang="en-US" sz="1200" dirty="0">
                <a:solidFill>
                  <a:srgbClr val="000000"/>
                </a:solidFill>
                <a:latin typeface="Arial" charset="0"/>
                <a:ea typeface="ＭＳ Ｐゴシック" charset="0"/>
                <a:cs typeface="ＭＳ Ｐゴシック" charset="0"/>
              </a:rPr>
              <a:t>/evx168</a:t>
            </a:r>
          </a:p>
          <a:p>
            <a:pPr fontAlgn="base">
              <a:spcBef>
                <a:spcPct val="0"/>
              </a:spcBef>
              <a:spcAft>
                <a:spcPct val="0"/>
              </a:spcAft>
            </a:pPr>
            <a:r>
              <a:rPr lang="en-US" sz="1200" dirty="0">
                <a:solidFill>
                  <a:srgbClr val="000000"/>
                </a:solidFill>
                <a:latin typeface="Arial" charset="0"/>
                <a:ea typeface="ＭＳ Ｐゴシック" charset="0"/>
                <a:cs typeface="ＭＳ Ｐゴシック" charset="0"/>
              </a:rPr>
              <a:t>Genome </a:t>
            </a:r>
            <a:r>
              <a:rPr lang="en-US" sz="1200" dirty="0" err="1">
                <a:solidFill>
                  <a:srgbClr val="000000"/>
                </a:solidFill>
                <a:latin typeface="Arial" charset="0"/>
                <a:ea typeface="ＭＳ Ｐゴシック" charset="0"/>
                <a:cs typeface="ＭＳ Ｐゴシック" charset="0"/>
              </a:rPr>
              <a:t>Biol</a:t>
            </a:r>
            <a:r>
              <a:rPr lang="en-US" sz="1200" dirty="0">
                <a:solidFill>
                  <a:srgbClr val="000000"/>
                </a:solidFill>
                <a:latin typeface="Arial" charset="0"/>
                <a:ea typeface="ＭＳ Ｐゴシック" charset="0"/>
                <a:cs typeface="ＭＳ Ｐゴシック" charset="0"/>
              </a:rPr>
              <a:t> </a:t>
            </a:r>
            <a:r>
              <a:rPr lang="en-US" sz="1200" dirty="0" err="1">
                <a:solidFill>
                  <a:srgbClr val="000000"/>
                </a:solidFill>
                <a:latin typeface="Arial" charset="0"/>
                <a:ea typeface="ＭＳ Ｐゴシック" charset="0"/>
                <a:cs typeface="ＭＳ Ｐゴシック" charset="0"/>
              </a:rPr>
              <a:t>Evol</a:t>
            </a:r>
            <a:r>
              <a:rPr lang="en-US" sz="1200" dirty="0">
                <a:solidFill>
                  <a:srgbClr val="000000"/>
                </a:solidFill>
                <a:latin typeface="Arial" charset="0"/>
                <a:ea typeface="ＭＳ Ｐゴシック" charset="0"/>
                <a:cs typeface="ＭＳ Ｐゴシック" charset="0"/>
              </a:rPr>
              <a:t> | © The Author 2017. Published by Oxford University Press on behalf of the Society for Molecular Biology and </a:t>
            </a:r>
            <a:r>
              <a:rPr lang="en-US" sz="1200" dirty="0" err="1">
                <a:solidFill>
                  <a:srgbClr val="000000"/>
                </a:solidFill>
                <a:latin typeface="Arial" charset="0"/>
                <a:ea typeface="ＭＳ Ｐゴシック" charset="0"/>
                <a:cs typeface="ＭＳ Ｐゴシック" charset="0"/>
              </a:rPr>
              <a:t>Evolution.This</a:t>
            </a:r>
            <a:r>
              <a:rPr lang="en-US" sz="1200" dirty="0">
                <a:solidFill>
                  <a:srgbClr val="000000"/>
                </a:solidFill>
                <a:latin typeface="Arial" charset="0"/>
                <a:ea typeface="ＭＳ Ｐゴシック" charset="0"/>
                <a:cs typeface="ＭＳ Ｐゴシック" charset="0"/>
              </a:rPr>
              <a:t> is an Open Access article distributed under the terms of the Creative Commons Attribution Non-Commercial License (http://</a:t>
            </a:r>
            <a:r>
              <a:rPr lang="en-US" sz="1200" dirty="0" err="1">
                <a:solidFill>
                  <a:srgbClr val="000000"/>
                </a:solidFill>
                <a:latin typeface="Arial" charset="0"/>
                <a:ea typeface="ＭＳ Ｐゴシック" charset="0"/>
                <a:cs typeface="ＭＳ Ｐゴシック" charset="0"/>
              </a:rPr>
              <a:t>creativecommons.org</a:t>
            </a:r>
            <a:r>
              <a:rPr lang="en-US" sz="1200" dirty="0">
                <a:solidFill>
                  <a:srgbClr val="000000"/>
                </a:solidFill>
                <a:latin typeface="Arial" charset="0"/>
                <a:ea typeface="ＭＳ Ｐゴシック" charset="0"/>
                <a:cs typeface="ＭＳ Ｐゴシック" charset="0"/>
              </a:rPr>
              <a:t>/licenses/by-</a:t>
            </a:r>
            <a:r>
              <a:rPr lang="en-US" sz="1200" dirty="0" err="1">
                <a:solidFill>
                  <a:srgbClr val="000000"/>
                </a:solidFill>
                <a:latin typeface="Arial" charset="0"/>
                <a:ea typeface="ＭＳ Ｐゴシック" charset="0"/>
                <a:cs typeface="ＭＳ Ｐゴシック" charset="0"/>
              </a:rPr>
              <a:t>nc</a:t>
            </a:r>
            <a:r>
              <a:rPr lang="en-US" sz="1200" dirty="0">
                <a:solidFill>
                  <a:srgbClr val="000000"/>
                </a:solidFill>
                <a:latin typeface="Arial" charset="0"/>
                <a:ea typeface="ＭＳ Ｐゴシック" charset="0"/>
                <a:cs typeface="ＭＳ Ｐゴシック" charset="0"/>
              </a:rPr>
              <a:t>/4.0/).</a:t>
            </a:r>
          </a:p>
        </p:txBody>
      </p:sp>
      <p:sp>
        <p:nvSpPr>
          <p:cNvPr id="16387" name="Rectangle 2"/>
          <p:cNvSpPr>
            <a:spLocks noChangeArrowheads="1"/>
          </p:cNvSpPr>
          <p:nvPr/>
        </p:nvSpPr>
        <p:spPr bwMode="auto">
          <a:xfrm>
            <a:off x="0" y="0"/>
            <a:ext cx="9144000" cy="6858000"/>
          </a:xfrm>
          <a:prstGeom prst="rect">
            <a:avLst/>
          </a:prstGeom>
          <a:noFill/>
          <a:ln w="25400">
            <a:solidFill>
              <a:srgbClr val="F2F2F2"/>
            </a:solidFill>
            <a:miter lim="800000"/>
            <a:headEnd/>
            <a:tailEnd/>
          </a:ln>
          <a:extLst>
            <a:ext uri="{909E8E84-426E-40dd-AFC4-6F175D3DCCD1}">
              <a14:hiddenFill xmlns="" xmlns:a14="http://schemas.microsoft.com/office/drawing/2010/main">
                <a:solidFill>
                  <a:srgbClr val="FFFFFF"/>
                </a:solidFill>
              </a14:hiddenFill>
            </a:ext>
          </a:extLst>
        </p:spPr>
        <p:txBody>
          <a:bodyPr anchor="ctr"/>
          <a:lstStyle/>
          <a:p>
            <a:pPr algn="ctr"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6389" name="TextBox 3"/>
          <p:cNvSpPr txBox="1">
            <a:spLocks noChangeArrowheads="1"/>
          </p:cNvSpPr>
          <p:nvPr/>
        </p:nvSpPr>
        <p:spPr bwMode="auto">
          <a:xfrm>
            <a:off x="0" y="231775"/>
            <a:ext cx="9144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vl2pPr/>
            <a:lvl3pPr/>
            <a:lvl4pPr/>
            <a:lvl5pPr/>
            <a:lvl6pPr/>
            <a:lvl7pPr/>
            <a:lvl8pPr/>
            <a:lvl9pPr/>
          </a:lstStyle>
          <a:p>
            <a:pPr algn="ctr" eaLnBrk="0" fontAlgn="base" hangingPunct="0">
              <a:spcBef>
                <a:spcPct val="0"/>
              </a:spcBef>
              <a:spcAft>
                <a:spcPct val="0"/>
              </a:spcAft>
            </a:pPr>
            <a:endParaRPr lang="en-US" sz="1400">
              <a:solidFill>
                <a:srgbClr val="000000"/>
              </a:solidFill>
              <a:latin typeface="Arial" charset="0"/>
              <a:ea typeface="ＭＳ Ｐゴシック" charset="0"/>
              <a:cs typeface="ＭＳ Ｐゴシック" charset="0"/>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073" y="0"/>
            <a:ext cx="4428387" cy="5573693"/>
          </a:xfrm>
          <a:prstGeom prst="rect">
            <a:avLst/>
          </a:prstGeom>
          <a:noFill/>
          <a:extLst>
            <a:ext uri="{909E8E84-426E-40dd-AFC4-6F175D3DCCD1}">
              <a14:hiddenFill xmlns="" xmlns:a14="http://schemas.microsoft.com/office/drawing/2010/main">
                <a:solidFill>
                  <a:srgbClr val="FFFFFF"/>
                </a:solidFill>
              </a14:hiddenFill>
            </a:ext>
          </a:extLst>
        </p:spPr>
      </p:pic>
      <p:sp>
        <p:nvSpPr>
          <p:cNvPr id="3" name="Left Arrow 2"/>
          <p:cNvSpPr/>
          <p:nvPr/>
        </p:nvSpPr>
        <p:spPr bwMode="auto">
          <a:xfrm rot="20794905">
            <a:off x="5105134" y="2577818"/>
            <a:ext cx="1608115" cy="140576"/>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4" name="TextBox 3"/>
          <p:cNvSpPr txBox="1"/>
          <p:nvPr/>
        </p:nvSpPr>
        <p:spPr>
          <a:xfrm>
            <a:off x="6790436" y="2208482"/>
            <a:ext cx="1044201" cy="369332"/>
          </a:xfrm>
          <a:prstGeom prst="rect">
            <a:avLst/>
          </a:prstGeom>
          <a:noFill/>
        </p:spPr>
        <p:txBody>
          <a:bodyPr wrap="none" rtlCol="0">
            <a:spAutoFit/>
          </a:bodyPr>
          <a:lstStyle/>
          <a:p>
            <a:r>
              <a:rPr lang="en-US" dirty="0"/>
              <a:t>Humans</a:t>
            </a:r>
          </a:p>
        </p:txBody>
      </p:sp>
      <p:sp>
        <p:nvSpPr>
          <p:cNvPr id="9" name="Left Arrow 8"/>
          <p:cNvSpPr/>
          <p:nvPr/>
        </p:nvSpPr>
        <p:spPr bwMode="auto">
          <a:xfrm rot="20794905">
            <a:off x="5105134" y="4772857"/>
            <a:ext cx="1608115" cy="140576"/>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2" name="TextBox 1"/>
          <p:cNvSpPr txBox="1"/>
          <p:nvPr/>
        </p:nvSpPr>
        <p:spPr>
          <a:xfrm>
            <a:off x="6707611" y="4392892"/>
            <a:ext cx="761860" cy="369332"/>
          </a:xfrm>
          <a:prstGeom prst="rect">
            <a:avLst/>
          </a:prstGeom>
          <a:noFill/>
        </p:spPr>
        <p:txBody>
          <a:bodyPr wrap="none" rtlCol="0">
            <a:spAutoFit/>
          </a:bodyPr>
          <a:lstStyle/>
          <a:p>
            <a:r>
              <a:rPr lang="en-US" dirty="0"/>
              <a:t>Cows</a:t>
            </a:r>
          </a:p>
        </p:txBody>
      </p:sp>
      <p:sp>
        <p:nvSpPr>
          <p:cNvPr id="11" name="Left Arrow 10"/>
          <p:cNvSpPr/>
          <p:nvPr/>
        </p:nvSpPr>
        <p:spPr bwMode="auto">
          <a:xfrm rot="20794905">
            <a:off x="5257535" y="3249987"/>
            <a:ext cx="1608115" cy="140576"/>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5" name="TextBox 4"/>
          <p:cNvSpPr txBox="1"/>
          <p:nvPr/>
        </p:nvSpPr>
        <p:spPr>
          <a:xfrm>
            <a:off x="7000197" y="2938956"/>
            <a:ext cx="646556" cy="369332"/>
          </a:xfrm>
          <a:prstGeom prst="rect">
            <a:avLst/>
          </a:prstGeom>
          <a:noFill/>
        </p:spPr>
        <p:txBody>
          <a:bodyPr wrap="none" rtlCol="0">
            <a:spAutoFit/>
          </a:bodyPr>
          <a:lstStyle/>
          <a:p>
            <a:r>
              <a:rPr lang="en-US" dirty="0"/>
              <a:t>Bats</a:t>
            </a:r>
          </a:p>
        </p:txBody>
      </p:sp>
      <p:sp>
        <p:nvSpPr>
          <p:cNvPr id="7" name="TextBox 6"/>
          <p:cNvSpPr txBox="1"/>
          <p:nvPr/>
        </p:nvSpPr>
        <p:spPr>
          <a:xfrm>
            <a:off x="6692383" y="4762224"/>
            <a:ext cx="954370" cy="369332"/>
          </a:xfrm>
          <a:prstGeom prst="rect">
            <a:avLst/>
          </a:prstGeom>
          <a:noFill/>
        </p:spPr>
        <p:txBody>
          <a:bodyPr wrap="none" rtlCol="0">
            <a:spAutoFit/>
          </a:bodyPr>
          <a:lstStyle/>
          <a:p>
            <a:r>
              <a:rPr lang="en-US" dirty="0"/>
              <a:t>Whales</a:t>
            </a:r>
          </a:p>
        </p:txBody>
      </p:sp>
      <p:sp>
        <p:nvSpPr>
          <p:cNvPr id="16" name="Left Arrow 15"/>
          <p:cNvSpPr/>
          <p:nvPr/>
        </p:nvSpPr>
        <p:spPr bwMode="auto">
          <a:xfrm rot="20794905">
            <a:off x="5005646" y="5103289"/>
            <a:ext cx="1608115" cy="140576"/>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p:txBody>
      </p:sp>
      <p:sp>
        <p:nvSpPr>
          <p:cNvPr id="19" name="TextBox 18"/>
          <p:cNvSpPr txBox="1"/>
          <p:nvPr/>
        </p:nvSpPr>
        <p:spPr>
          <a:xfrm>
            <a:off x="1944597" y="5538578"/>
            <a:ext cx="2202083" cy="369332"/>
          </a:xfrm>
          <a:prstGeom prst="rect">
            <a:avLst/>
          </a:prstGeom>
          <a:noFill/>
        </p:spPr>
        <p:txBody>
          <a:bodyPr wrap="none" rtlCol="0">
            <a:spAutoFit/>
          </a:bodyPr>
          <a:lstStyle/>
          <a:p>
            <a:r>
              <a:rPr lang="en-US" dirty="0" err="1">
                <a:latin typeface="+mj-lt"/>
                <a:cs typeface="Corbel"/>
              </a:rPr>
              <a:t>Esselstyn</a:t>
            </a:r>
            <a:r>
              <a:rPr lang="en-US" dirty="0">
                <a:latin typeface="+mj-lt"/>
                <a:cs typeface="Corbel"/>
              </a:rPr>
              <a:t> et al. (2017)</a:t>
            </a:r>
          </a:p>
        </p:txBody>
      </p:sp>
    </p:spTree>
    <p:extLst>
      <p:ext uri="{BB962C8B-B14F-4D97-AF65-F5344CB8AC3E}">
        <p14:creationId xmlns:p14="http://schemas.microsoft.com/office/powerpoint/2010/main" val="636564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473570"/>
            <a:ext cx="8229600" cy="1143000"/>
          </a:xfrm>
        </p:spPr>
        <p:txBody>
          <a:bodyPr/>
          <a:lstStyle/>
          <a:p>
            <a:r>
              <a:rPr lang="en-US" dirty="0"/>
              <a:t>Bats</a:t>
            </a:r>
          </a:p>
        </p:txBody>
      </p:sp>
      <p:sp>
        <p:nvSpPr>
          <p:cNvPr id="3" name="Content Placeholder 2"/>
          <p:cNvSpPr>
            <a:spLocks noGrp="1"/>
          </p:cNvSpPr>
          <p:nvPr>
            <p:ph idx="1"/>
          </p:nvPr>
        </p:nvSpPr>
        <p:spPr>
          <a:xfrm>
            <a:off x="804566" y="1366946"/>
            <a:ext cx="7823200" cy="4525963"/>
          </a:xfrm>
        </p:spPr>
        <p:txBody>
          <a:bodyPr>
            <a:normAutofit/>
          </a:bodyPr>
          <a:lstStyle/>
          <a:p>
            <a:r>
              <a:rPr lang="en-US" sz="2000" dirty="0"/>
              <a:t>Bat pups may reach about 70% of maternal weight before they are weaned.</a:t>
            </a:r>
          </a:p>
          <a:p>
            <a:r>
              <a:rPr lang="en-US" sz="2000" dirty="0"/>
              <a:t>Strong bones and  muscles are required to deal with forces of flight (torque, pressure, and wind resistance).</a:t>
            </a:r>
            <a:br>
              <a:rPr lang="en-US" sz="2000" dirty="0"/>
            </a:br>
            <a:br>
              <a:rPr lang="en-US" sz="2000" dirty="0"/>
            </a:br>
            <a:br>
              <a:rPr lang="en-US" sz="2000" dirty="0"/>
            </a:br>
            <a:endParaRPr lang="en-US" sz="2000" i="1" dirty="0"/>
          </a:p>
        </p:txBody>
      </p:sp>
      <p:pic>
        <p:nvPicPr>
          <p:cNvPr id="6" name="Picture 5" descr="Fotolia_43134376_XS.jpg"/>
          <p:cNvPicPr>
            <a:picLocks noChangeAspect="1"/>
          </p:cNvPicPr>
          <p:nvPr/>
        </p:nvPicPr>
        <p:blipFill rotWithShape="1">
          <a:blip r:embed="rId2">
            <a:extLst>
              <a:ext uri="{28A0092B-C50C-407E-A947-70E740481C1C}">
                <a14:useLocalDpi xmlns:a14="http://schemas.microsoft.com/office/drawing/2010/main" val="0"/>
              </a:ext>
            </a:extLst>
          </a:blip>
          <a:srcRect l="15240" t="5466"/>
          <a:stretch/>
        </p:blipFill>
        <p:spPr>
          <a:xfrm>
            <a:off x="2750183" y="3177834"/>
            <a:ext cx="3388447" cy="2762085"/>
          </a:xfrm>
          <a:prstGeom prst="rect">
            <a:avLst/>
          </a:prstGeom>
        </p:spPr>
      </p:pic>
      <p:sp>
        <p:nvSpPr>
          <p:cNvPr id="9" name="TextBox 8"/>
          <p:cNvSpPr txBox="1"/>
          <p:nvPr/>
        </p:nvSpPr>
        <p:spPr>
          <a:xfrm>
            <a:off x="2658743" y="5939473"/>
            <a:ext cx="1586886" cy="369332"/>
          </a:xfrm>
          <a:prstGeom prst="rect">
            <a:avLst/>
          </a:prstGeom>
          <a:noFill/>
        </p:spPr>
        <p:txBody>
          <a:bodyPr wrap="none" rtlCol="0">
            <a:spAutoFit/>
          </a:bodyPr>
          <a:lstStyle/>
          <a:p>
            <a:r>
              <a:rPr lang="en-US" i="1" dirty="0" err="1"/>
              <a:t>Pipistrellus</a:t>
            </a:r>
            <a:r>
              <a:rPr lang="en-US" i="1" dirty="0"/>
              <a:t> </a:t>
            </a:r>
            <a:r>
              <a:rPr lang="en-US" dirty="0"/>
              <a:t>Bat</a:t>
            </a:r>
          </a:p>
        </p:txBody>
      </p:sp>
      <p:sp>
        <p:nvSpPr>
          <p:cNvPr id="10" name="TextBox 9"/>
          <p:cNvSpPr txBox="1"/>
          <p:nvPr/>
        </p:nvSpPr>
        <p:spPr>
          <a:xfrm>
            <a:off x="1206171" y="6401932"/>
            <a:ext cx="1544012" cy="369332"/>
          </a:xfrm>
          <a:prstGeom prst="rect">
            <a:avLst/>
          </a:prstGeom>
          <a:noFill/>
        </p:spPr>
        <p:txBody>
          <a:bodyPr wrap="none" rtlCol="0">
            <a:spAutoFit/>
          </a:bodyPr>
          <a:lstStyle/>
          <a:p>
            <a:r>
              <a:rPr lang="en-US" dirty="0" err="1"/>
              <a:t>Oftedal</a:t>
            </a:r>
            <a:r>
              <a:rPr lang="en-US" dirty="0"/>
              <a:t>, 2012</a:t>
            </a:r>
          </a:p>
        </p:txBody>
      </p:sp>
    </p:spTree>
    <p:extLst>
      <p:ext uri="{BB962C8B-B14F-4D97-AF65-F5344CB8AC3E}">
        <p14:creationId xmlns:p14="http://schemas.microsoft.com/office/powerpoint/2010/main" val="123329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lue Whal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72" y="0"/>
            <a:ext cx="9288874" cy="6858000"/>
          </a:xfrm>
          <a:prstGeom prst="rect">
            <a:avLst/>
          </a:prstGeom>
        </p:spPr>
      </p:pic>
      <p:sp>
        <p:nvSpPr>
          <p:cNvPr id="13" name="TextBox 12"/>
          <p:cNvSpPr txBox="1"/>
          <p:nvPr/>
        </p:nvSpPr>
        <p:spPr>
          <a:xfrm>
            <a:off x="1" y="6030496"/>
            <a:ext cx="9144000" cy="677108"/>
          </a:xfrm>
          <a:prstGeom prst="rect">
            <a:avLst/>
          </a:prstGeom>
          <a:noFill/>
        </p:spPr>
        <p:txBody>
          <a:bodyPr wrap="square" rtlCol="0">
            <a:spAutoFit/>
          </a:bodyPr>
          <a:lstStyle/>
          <a:p>
            <a:pPr algn="r"/>
            <a:r>
              <a:rPr lang="en-US" sz="2400" dirty="0">
                <a:solidFill>
                  <a:prstClr val="white"/>
                </a:solidFill>
              </a:rPr>
              <a:t>Blue whales can produce about 220 kg of milk/day  (</a:t>
            </a:r>
            <a:r>
              <a:rPr lang="en-US" sz="2400" dirty="0" err="1">
                <a:solidFill>
                  <a:prstClr val="white"/>
                </a:solidFill>
              </a:rPr>
              <a:t>Oftedal</a:t>
            </a:r>
            <a:r>
              <a:rPr lang="en-US" sz="2400" dirty="0">
                <a:solidFill>
                  <a:prstClr val="white"/>
                </a:solidFill>
              </a:rPr>
              <a:t>, 2012) </a:t>
            </a:r>
          </a:p>
          <a:p>
            <a:pPr algn="r"/>
            <a:r>
              <a:rPr lang="en-US" sz="1400" dirty="0">
                <a:solidFill>
                  <a:prstClr val="white"/>
                </a:solidFill>
              </a:rPr>
              <a:t>Image: </a:t>
            </a:r>
            <a:r>
              <a:rPr lang="en-US" sz="1400" dirty="0" err="1">
                <a:solidFill>
                  <a:prstClr val="white"/>
                </a:solidFill>
              </a:rPr>
              <a:t>InSapphoWeTrust</a:t>
            </a:r>
            <a:r>
              <a:rPr lang="en-US" sz="1400" dirty="0">
                <a:solidFill>
                  <a:prstClr val="white"/>
                </a:solidFill>
              </a:rPr>
              <a:t>, 2012</a:t>
            </a:r>
          </a:p>
        </p:txBody>
      </p:sp>
      <p:sp>
        <p:nvSpPr>
          <p:cNvPr id="2" name="TextBox 1"/>
          <p:cNvSpPr txBox="1"/>
          <p:nvPr/>
        </p:nvSpPr>
        <p:spPr>
          <a:xfrm>
            <a:off x="3446991" y="138889"/>
            <a:ext cx="2554606" cy="707886"/>
          </a:xfrm>
          <a:prstGeom prst="rect">
            <a:avLst/>
          </a:prstGeom>
          <a:noFill/>
        </p:spPr>
        <p:txBody>
          <a:bodyPr wrap="none" rtlCol="0">
            <a:spAutoFit/>
          </a:bodyPr>
          <a:lstStyle/>
          <a:p>
            <a:r>
              <a:rPr lang="en-US" sz="4000" dirty="0"/>
              <a:t>Blue Whale</a:t>
            </a:r>
          </a:p>
        </p:txBody>
      </p:sp>
    </p:spTree>
    <p:extLst>
      <p:ext uri="{BB962C8B-B14F-4D97-AF65-F5344CB8AC3E}">
        <p14:creationId xmlns:p14="http://schemas.microsoft.com/office/powerpoint/2010/main" val="386921868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wilight">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reeze">
  <a:themeElements>
    <a:clrScheme name="Advantage">
      <a:dk1>
        <a:srgbClr val="3E9EA5"/>
      </a:dk1>
      <a:lt1>
        <a:srgbClr val="FFFFFF"/>
      </a:lt1>
      <a:dk2>
        <a:srgbClr val="3E9EA5"/>
      </a:dk2>
      <a:lt2>
        <a:srgbClr val="C3AFCC"/>
      </a:lt2>
      <a:accent1>
        <a:srgbClr val="3E9EA5"/>
      </a:accent1>
      <a:accent2>
        <a:srgbClr val="D73F77"/>
      </a:accent2>
      <a:accent3>
        <a:srgbClr val="666699"/>
      </a:accent3>
      <a:accent4>
        <a:srgbClr val="999966"/>
      </a:accent4>
      <a:accent5>
        <a:srgbClr val="F7901E"/>
      </a:accent5>
      <a:accent6>
        <a:srgbClr val="A3A101"/>
      </a:accent6>
      <a:hlink>
        <a:srgbClr val="F664A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ircuit">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5.xml><?xml version="1.0" encoding="utf-8"?>
<a:theme xmlns:a="http://schemas.openxmlformats.org/drawingml/2006/main" name="Fra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Circuit</Template>
  <TotalTime>351</TotalTime>
  <Words>3561</Words>
  <Application>Microsoft Office PowerPoint</Application>
  <PresentationFormat>On-screen Show (4:3)</PresentationFormat>
  <Paragraphs>616</Paragraphs>
  <Slides>63</Slides>
  <Notes>19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63</vt:i4>
      </vt:variant>
    </vt:vector>
  </HeadingPairs>
  <TitlesOfParts>
    <vt:vector size="80" baseType="lpstr">
      <vt:lpstr>Abadi MT Condensed Extra Bold</vt:lpstr>
      <vt:lpstr>Arial</vt:lpstr>
      <vt:lpstr>Avenir Next Demi Bold</vt:lpstr>
      <vt:lpstr>Calibri</vt:lpstr>
      <vt:lpstr>Century Gothic</vt:lpstr>
      <vt:lpstr>Corbel</vt:lpstr>
      <vt:lpstr>Noto Sans Symbols</vt:lpstr>
      <vt:lpstr>Quicksand</vt:lpstr>
      <vt:lpstr>Source Sans Pro</vt:lpstr>
      <vt:lpstr>Tw Cen MT</vt:lpstr>
      <vt:lpstr>Wingdings</vt:lpstr>
      <vt:lpstr>Wingdings 2</vt:lpstr>
      <vt:lpstr>Twilight</vt:lpstr>
      <vt:lpstr>2_Breeze</vt:lpstr>
      <vt:lpstr>Office Theme</vt:lpstr>
      <vt:lpstr>Circuit</vt:lpstr>
      <vt:lpstr>Frame</vt:lpstr>
      <vt:lpstr>Donor milk: Science and Clinical insights</vt:lpstr>
      <vt:lpstr>disclosures</vt:lpstr>
      <vt:lpstr>Objectives</vt:lpstr>
      <vt:lpstr>PowerPoint Presentation</vt:lpstr>
      <vt:lpstr>Mammalian Evolution</vt:lpstr>
      <vt:lpstr>PowerPoint Presentation</vt:lpstr>
      <vt:lpstr>PowerPoint Presentation</vt:lpstr>
      <vt:lpstr>Bats</vt:lpstr>
      <vt:lpstr>PowerPoint Presentation</vt:lpstr>
      <vt:lpstr>PowerPoint Presentation</vt:lpstr>
      <vt:lpstr>PowerPoint Presentation</vt:lpstr>
      <vt:lpstr>Macromolecules of life</vt:lpstr>
      <vt:lpstr>Human milk Macromolecules</vt:lpstr>
      <vt:lpstr>Carbohydrates</vt:lpstr>
      <vt:lpstr>Proteins</vt:lpstr>
      <vt:lpstr>Antibodies recognize antigens</vt:lpstr>
      <vt:lpstr>Antibody Classes</vt:lpstr>
      <vt:lpstr>Secretory Immunoglobulin A (sIgA)</vt:lpstr>
      <vt:lpstr>Secretory Immunoglobulin A (sIgA)</vt:lpstr>
      <vt:lpstr>Secretory Immunoglobulin A (sIgA)</vt:lpstr>
      <vt:lpstr>Microbiome definition</vt:lpstr>
      <vt:lpstr>Ecosystem homeostasis</vt:lpstr>
      <vt:lpstr>Ecosystem homeostasis</vt:lpstr>
      <vt:lpstr>PowerPoint Presentation</vt:lpstr>
      <vt:lpstr>PowerPoint Presentation</vt:lpstr>
      <vt:lpstr>Human milk microbiome</vt:lpstr>
      <vt:lpstr>ECOSYSTEM HOMEOSTASIS</vt:lpstr>
      <vt:lpstr>PowerPoint Presentation</vt:lpstr>
      <vt:lpstr>PowerPoint Presentation</vt:lpstr>
      <vt:lpstr>PowerPoint Presentation</vt:lpstr>
      <vt:lpstr>PowerPoint Presentation</vt:lpstr>
      <vt:lpstr>PowerPoint Presentation</vt:lpstr>
      <vt:lpstr>PowerPoint Presentation</vt:lpstr>
      <vt:lpstr>Bioactive factors</vt:lpstr>
      <vt:lpstr>Nutrition shapes the microbiome</vt:lpstr>
      <vt:lpstr>Human milk IgA may protect against NEC</vt:lpstr>
      <vt:lpstr>PowerPoint Presentation</vt:lpstr>
      <vt:lpstr>PowerPoint Presentation</vt:lpstr>
      <vt:lpstr>PowerPoint Presentation</vt:lpstr>
      <vt:lpstr>Donor Milk on the Mother Baby Unit</vt:lpstr>
      <vt:lpstr>Donor milk on mother baby unit</vt:lpstr>
      <vt:lpstr>Donor milk for hypoglycemia</vt:lpstr>
      <vt:lpstr>Donor milk for hypoglycemia</vt:lpstr>
      <vt:lpstr>Outpatient Indications  </vt:lpstr>
      <vt:lpstr>Outpatient Accessibility</vt:lpstr>
      <vt:lpstr>Milk Dispensaries</vt:lpstr>
      <vt:lpstr> Milk Donors Needed!</vt:lpstr>
      <vt:lpstr>PowerPoint Presentation</vt:lpstr>
      <vt:lpstr>Milk Depots</vt:lpstr>
      <vt:lpstr>Bereavement Milk Donation</vt:lpstr>
      <vt:lpstr>Bereavement donation Themes</vt:lpstr>
      <vt:lpstr>Adopting a Donor Identity</vt:lpstr>
      <vt:lpstr>Important considerations</vt:lpstr>
      <vt:lpstr>Voices of Mothers who Continue to Express milk after their infant’s death for donation to a milk bank   Article QR Code </vt:lpstr>
      <vt:lpstr>7 Major themes from Qualitative data analysis</vt:lpstr>
      <vt:lpstr>An Outlet to Grieve</vt:lpstr>
      <vt:lpstr>A Meaningful life</vt:lpstr>
      <vt:lpstr>Discussion </vt:lpstr>
      <vt:lpstr>Donor Milk Equity</vt:lpstr>
      <vt:lpstr>Donor Milk Equity </vt:lpstr>
      <vt:lpstr>Wisconsin and Human Milk Feeding</vt:lpstr>
      <vt:lpstr>PowerPoint Presentation</vt:lpstr>
      <vt:lpstr>Donor Safety: Controlling  Biological and Chemical Hazards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Donor milk: Science and Clinical insight</dc:title>
  <dc:creator>Summer Kelly</dc:creator>
  <cp:lastModifiedBy>Sarah Stover</cp:lastModifiedBy>
  <cp:revision>14</cp:revision>
  <dcterms:created xsi:type="dcterms:W3CDTF">2023-10-02T21:34:22Z</dcterms:created>
  <dcterms:modified xsi:type="dcterms:W3CDTF">2023-11-15T15:50:37Z</dcterms:modified>
</cp:coreProperties>
</file>