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5"/>
  </p:notesMasterIdLst>
  <p:sldIdLst>
    <p:sldId id="256" r:id="rId2"/>
    <p:sldId id="328" r:id="rId3"/>
    <p:sldId id="258" r:id="rId4"/>
    <p:sldId id="257" r:id="rId5"/>
    <p:sldId id="288" r:id="rId6"/>
    <p:sldId id="326" r:id="rId7"/>
    <p:sldId id="289" r:id="rId8"/>
    <p:sldId id="293" r:id="rId9"/>
    <p:sldId id="290" r:id="rId10"/>
    <p:sldId id="319" r:id="rId11"/>
    <p:sldId id="320" r:id="rId12"/>
    <p:sldId id="321" r:id="rId13"/>
    <p:sldId id="261" r:id="rId14"/>
    <p:sldId id="308" r:id="rId15"/>
    <p:sldId id="306" r:id="rId16"/>
    <p:sldId id="295" r:id="rId17"/>
    <p:sldId id="296" r:id="rId18"/>
    <p:sldId id="294" r:id="rId19"/>
    <p:sldId id="318" r:id="rId20"/>
    <p:sldId id="310" r:id="rId21"/>
    <p:sldId id="311" r:id="rId22"/>
    <p:sldId id="312" r:id="rId23"/>
    <p:sldId id="313" r:id="rId24"/>
    <p:sldId id="262" r:id="rId25"/>
    <p:sldId id="297" r:id="rId26"/>
    <p:sldId id="298" r:id="rId27"/>
    <p:sldId id="299" r:id="rId28"/>
    <p:sldId id="291" r:id="rId29"/>
    <p:sldId id="327" r:id="rId30"/>
    <p:sldId id="307" r:id="rId31"/>
    <p:sldId id="330" r:id="rId32"/>
    <p:sldId id="331" r:id="rId33"/>
    <p:sldId id="286" r:id="rId34"/>
    <p:sldId id="314" r:id="rId35"/>
    <p:sldId id="302" r:id="rId36"/>
    <p:sldId id="300" r:id="rId37"/>
    <p:sldId id="315" r:id="rId38"/>
    <p:sldId id="263" r:id="rId39"/>
    <p:sldId id="304" r:id="rId40"/>
    <p:sldId id="316" r:id="rId41"/>
    <p:sldId id="303" r:id="rId42"/>
    <p:sldId id="305" r:id="rId43"/>
    <p:sldId id="317" r:id="rId44"/>
    <p:sldId id="260" r:id="rId45"/>
    <p:sldId id="264" r:id="rId46"/>
    <p:sldId id="265" r:id="rId47"/>
    <p:sldId id="266" r:id="rId48"/>
    <p:sldId id="322" r:id="rId49"/>
    <p:sldId id="323" r:id="rId50"/>
    <p:sldId id="324" r:id="rId51"/>
    <p:sldId id="325" r:id="rId52"/>
    <p:sldId id="329" r:id="rId53"/>
    <p:sldId id="26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07FE-4751-44BA-A65A-F1AE7B46ABE8}" v="4" dt="2026-04-24T02:53:27.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3" autoAdjust="0"/>
    <p:restoredTop sz="94633" autoAdjust="0"/>
  </p:normalViewPr>
  <p:slideViewPr>
    <p:cSldViewPr snapToGrid="0">
      <p:cViewPr>
        <p:scale>
          <a:sx n="69" d="100"/>
          <a:sy n="69" d="100"/>
        </p:scale>
        <p:origin x="672"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6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Zimmerman" userId="c72ab98619267420" providerId="LiveId" clId="{4FBC49EF-3685-4D70-AD0E-B9F20BABC67D}"/>
    <pc:docChg chg="custSel addSld modSld">
      <pc:chgData name="Julie Zimmerman" userId="c72ab98619267420" providerId="LiveId" clId="{4FBC49EF-3685-4D70-AD0E-B9F20BABC67D}" dt="2026-04-24T02:53:47.034" v="1099" actId="255"/>
      <pc:docMkLst>
        <pc:docMk/>
      </pc:docMkLst>
      <pc:sldChg chg="modSp mod">
        <pc:chgData name="Julie Zimmerman" userId="c72ab98619267420" providerId="LiveId" clId="{4FBC49EF-3685-4D70-AD0E-B9F20BABC67D}" dt="2026-04-24T02:16:27.910" v="48" actId="6549"/>
        <pc:sldMkLst>
          <pc:docMk/>
          <pc:sldMk cId="1718262580" sldId="263"/>
        </pc:sldMkLst>
        <pc:spChg chg="mod">
          <ac:chgData name="Julie Zimmerman" userId="c72ab98619267420" providerId="LiveId" clId="{4FBC49EF-3685-4D70-AD0E-B9F20BABC67D}" dt="2026-04-24T02:16:27.910" v="48" actId="6549"/>
          <ac:spMkLst>
            <pc:docMk/>
            <pc:sldMk cId="1718262580" sldId="263"/>
            <ac:spMk id="3" creationId="{A6276C25-B294-6B9B-1F34-80B94E0CBCFD}"/>
          </ac:spMkLst>
        </pc:spChg>
      </pc:sldChg>
      <pc:sldChg chg="modSp mod">
        <pc:chgData name="Julie Zimmerman" userId="c72ab98619267420" providerId="LiveId" clId="{4FBC49EF-3685-4D70-AD0E-B9F20BABC67D}" dt="2026-04-24T02:19:04.439" v="93" actId="6549"/>
        <pc:sldMkLst>
          <pc:docMk/>
          <pc:sldMk cId="1222443429" sldId="268"/>
        </pc:sldMkLst>
        <pc:spChg chg="mod">
          <ac:chgData name="Julie Zimmerman" userId="c72ab98619267420" providerId="LiveId" clId="{4FBC49EF-3685-4D70-AD0E-B9F20BABC67D}" dt="2026-04-24T02:18:59.438" v="92" actId="313"/>
          <ac:spMkLst>
            <pc:docMk/>
            <pc:sldMk cId="1222443429" sldId="268"/>
            <ac:spMk id="6" creationId="{06E1C165-3415-DBD8-073D-784511B83485}"/>
          </ac:spMkLst>
        </pc:spChg>
        <pc:spChg chg="mod">
          <ac:chgData name="Julie Zimmerman" userId="c72ab98619267420" providerId="LiveId" clId="{4FBC49EF-3685-4D70-AD0E-B9F20BABC67D}" dt="2026-04-24T02:19:04.439" v="93" actId="6549"/>
          <ac:spMkLst>
            <pc:docMk/>
            <pc:sldMk cId="1222443429" sldId="268"/>
            <ac:spMk id="7" creationId="{FCBFF179-0B81-5D01-3BF6-6994AB39C3D7}"/>
          </ac:spMkLst>
        </pc:spChg>
      </pc:sldChg>
      <pc:sldChg chg="modSp mod">
        <pc:chgData name="Julie Zimmerman" userId="c72ab98619267420" providerId="LiveId" clId="{4FBC49EF-3685-4D70-AD0E-B9F20BABC67D}" dt="2026-04-24T02:12:54.032" v="47" actId="113"/>
        <pc:sldMkLst>
          <pc:docMk/>
          <pc:sldMk cId="1677105772" sldId="288"/>
        </pc:sldMkLst>
        <pc:spChg chg="mod">
          <ac:chgData name="Julie Zimmerman" userId="c72ab98619267420" providerId="LiveId" clId="{4FBC49EF-3685-4D70-AD0E-B9F20BABC67D}" dt="2026-04-24T02:12:54.032" v="47" actId="113"/>
          <ac:spMkLst>
            <pc:docMk/>
            <pc:sldMk cId="1677105772" sldId="288"/>
            <ac:spMk id="3" creationId="{E1855ED7-8EF0-B199-0628-E2BA2AFEAED8}"/>
          </ac:spMkLst>
        </pc:spChg>
      </pc:sldChg>
      <pc:sldChg chg="modSp mod">
        <pc:chgData name="Julie Zimmerman" userId="c72ab98619267420" providerId="LiveId" clId="{4FBC49EF-3685-4D70-AD0E-B9F20BABC67D}" dt="2026-04-24T02:48:59.844" v="1063" actId="20577"/>
        <pc:sldMkLst>
          <pc:docMk/>
          <pc:sldMk cId="2525996527" sldId="305"/>
        </pc:sldMkLst>
        <pc:spChg chg="mod">
          <ac:chgData name="Julie Zimmerman" userId="c72ab98619267420" providerId="LiveId" clId="{4FBC49EF-3685-4D70-AD0E-B9F20BABC67D}" dt="2026-04-24T02:48:59.844" v="1063" actId="20577"/>
          <ac:spMkLst>
            <pc:docMk/>
            <pc:sldMk cId="2525996527" sldId="305"/>
            <ac:spMk id="3" creationId="{2523FDCF-6B94-D69F-C4B8-B0E7C96D2EF1}"/>
          </ac:spMkLst>
        </pc:spChg>
      </pc:sldChg>
      <pc:sldChg chg="modSp new mod">
        <pc:chgData name="Julie Zimmerman" userId="c72ab98619267420" providerId="LiveId" clId="{4FBC49EF-3685-4D70-AD0E-B9F20BABC67D}" dt="2026-04-19T02:39:39.268" v="27" actId="20577"/>
        <pc:sldMkLst>
          <pc:docMk/>
          <pc:sldMk cId="4082691115" sldId="328"/>
        </pc:sldMkLst>
        <pc:spChg chg="mod">
          <ac:chgData name="Julie Zimmerman" userId="c72ab98619267420" providerId="LiveId" clId="{4FBC49EF-3685-4D70-AD0E-B9F20BABC67D}" dt="2026-04-19T02:39:39.268" v="27" actId="20577"/>
          <ac:spMkLst>
            <pc:docMk/>
            <pc:sldMk cId="4082691115" sldId="328"/>
            <ac:spMk id="3" creationId="{5049DD3B-2725-94F8-3946-4CF611285E13}"/>
          </ac:spMkLst>
        </pc:spChg>
      </pc:sldChg>
      <pc:sldChg chg="modSp new mod">
        <pc:chgData name="Julie Zimmerman" userId="c72ab98619267420" providerId="LiveId" clId="{4FBC49EF-3685-4D70-AD0E-B9F20BABC67D}" dt="2026-04-24T02:53:47.034" v="1099" actId="255"/>
        <pc:sldMkLst>
          <pc:docMk/>
          <pc:sldMk cId="91551179" sldId="329"/>
        </pc:sldMkLst>
        <pc:spChg chg="mod">
          <ac:chgData name="Julie Zimmerman" userId="c72ab98619267420" providerId="LiveId" clId="{4FBC49EF-3685-4D70-AD0E-B9F20BABC67D}" dt="2026-04-19T02:39:53.140" v="38" actId="20577"/>
          <ac:spMkLst>
            <pc:docMk/>
            <pc:sldMk cId="91551179" sldId="329"/>
            <ac:spMk id="2" creationId="{F808FB4D-A30A-6374-43CA-4D67E04E7736}"/>
          </ac:spMkLst>
        </pc:spChg>
        <pc:spChg chg="mod">
          <ac:chgData name="Julie Zimmerman" userId="c72ab98619267420" providerId="LiveId" clId="{4FBC49EF-3685-4D70-AD0E-B9F20BABC67D}" dt="2026-04-24T02:53:47.034" v="1099" actId="255"/>
          <ac:spMkLst>
            <pc:docMk/>
            <pc:sldMk cId="91551179" sldId="329"/>
            <ac:spMk id="3" creationId="{024C449A-84C5-8FF4-397E-3A2CEF431848}"/>
          </ac:spMkLst>
        </pc:spChg>
      </pc:sldChg>
      <pc:sldChg chg="addSp delSp modSp new mod modClrScheme chgLayout">
        <pc:chgData name="Julie Zimmerman" userId="c72ab98619267420" providerId="LiveId" clId="{4FBC49EF-3685-4D70-AD0E-B9F20BABC67D}" dt="2026-04-24T02:31:49.016" v="783" actId="20577"/>
        <pc:sldMkLst>
          <pc:docMk/>
          <pc:sldMk cId="4248402118" sldId="330"/>
        </pc:sldMkLst>
        <pc:spChg chg="del mod ord">
          <ac:chgData name="Julie Zimmerman" userId="c72ab98619267420" providerId="LiveId" clId="{4FBC49EF-3685-4D70-AD0E-B9F20BABC67D}" dt="2026-04-24T02:21:31.933" v="95" actId="700"/>
          <ac:spMkLst>
            <pc:docMk/>
            <pc:sldMk cId="4248402118" sldId="330"/>
            <ac:spMk id="2" creationId="{E9B9597D-3164-9C90-E77F-CA5CBF90AE24}"/>
          </ac:spMkLst>
        </pc:spChg>
        <pc:spChg chg="del">
          <ac:chgData name="Julie Zimmerman" userId="c72ab98619267420" providerId="LiveId" clId="{4FBC49EF-3685-4D70-AD0E-B9F20BABC67D}" dt="2026-04-24T02:21:31.933" v="95" actId="700"/>
          <ac:spMkLst>
            <pc:docMk/>
            <pc:sldMk cId="4248402118" sldId="330"/>
            <ac:spMk id="3" creationId="{F56DA0C9-115B-BFFE-E4CD-14E2C21997B7}"/>
          </ac:spMkLst>
        </pc:spChg>
        <pc:spChg chg="del mod ord">
          <ac:chgData name="Julie Zimmerman" userId="c72ab98619267420" providerId="LiveId" clId="{4FBC49EF-3685-4D70-AD0E-B9F20BABC67D}" dt="2026-04-24T02:21:31.933" v="95" actId="700"/>
          <ac:spMkLst>
            <pc:docMk/>
            <pc:sldMk cId="4248402118" sldId="330"/>
            <ac:spMk id="4" creationId="{4440C754-626C-A9E6-5B5A-6B19BD9E5420}"/>
          </ac:spMkLst>
        </pc:spChg>
        <pc:spChg chg="del">
          <ac:chgData name="Julie Zimmerman" userId="c72ab98619267420" providerId="LiveId" clId="{4FBC49EF-3685-4D70-AD0E-B9F20BABC67D}" dt="2026-04-24T02:21:31.933" v="95" actId="700"/>
          <ac:spMkLst>
            <pc:docMk/>
            <pc:sldMk cId="4248402118" sldId="330"/>
            <ac:spMk id="5" creationId="{30C547C3-22FC-F55F-D931-8C3ABEBB2D1D}"/>
          </ac:spMkLst>
        </pc:spChg>
        <pc:spChg chg="del">
          <ac:chgData name="Julie Zimmerman" userId="c72ab98619267420" providerId="LiveId" clId="{4FBC49EF-3685-4D70-AD0E-B9F20BABC67D}" dt="2026-04-24T02:21:31.933" v="95" actId="700"/>
          <ac:spMkLst>
            <pc:docMk/>
            <pc:sldMk cId="4248402118" sldId="330"/>
            <ac:spMk id="6" creationId="{834354E2-BFC9-7CB7-18DB-9184F6FA0ADF}"/>
          </ac:spMkLst>
        </pc:spChg>
        <pc:spChg chg="add mod ord">
          <ac:chgData name="Julie Zimmerman" userId="c72ab98619267420" providerId="LiveId" clId="{4FBC49EF-3685-4D70-AD0E-B9F20BABC67D}" dt="2026-04-24T02:31:49.016" v="783" actId="20577"/>
          <ac:spMkLst>
            <pc:docMk/>
            <pc:sldMk cId="4248402118" sldId="330"/>
            <ac:spMk id="7" creationId="{13B54587-7442-FF7F-9377-D3A3EA73B8BC}"/>
          </ac:spMkLst>
        </pc:spChg>
        <pc:spChg chg="add mod ord">
          <ac:chgData name="Julie Zimmerman" userId="c72ab98619267420" providerId="LiveId" clId="{4FBC49EF-3685-4D70-AD0E-B9F20BABC67D}" dt="2026-04-24T02:31:39.043" v="777" actId="6549"/>
          <ac:spMkLst>
            <pc:docMk/>
            <pc:sldMk cId="4248402118" sldId="330"/>
            <ac:spMk id="8" creationId="{743F9B57-EFF4-3455-D49A-A7B61E7ED73B}"/>
          </ac:spMkLst>
        </pc:spChg>
      </pc:sldChg>
      <pc:sldChg chg="modSp new mod">
        <pc:chgData name="Julie Zimmerman" userId="c72ab98619267420" providerId="LiveId" clId="{4FBC49EF-3685-4D70-AD0E-B9F20BABC67D}" dt="2026-04-24T02:34:40.109" v="984" actId="27636"/>
        <pc:sldMkLst>
          <pc:docMk/>
          <pc:sldMk cId="2468489668" sldId="331"/>
        </pc:sldMkLst>
        <pc:spChg chg="mod">
          <ac:chgData name="Julie Zimmerman" userId="c72ab98619267420" providerId="LiveId" clId="{4FBC49EF-3685-4D70-AD0E-B9F20BABC67D}" dt="2026-04-24T02:34:27.575" v="982" actId="20577"/>
          <ac:spMkLst>
            <pc:docMk/>
            <pc:sldMk cId="2468489668" sldId="331"/>
            <ac:spMk id="2" creationId="{2BD7E95E-8C3C-9FD1-388F-75A313871F8B}"/>
          </ac:spMkLst>
        </pc:spChg>
        <pc:spChg chg="mod">
          <ac:chgData name="Julie Zimmerman" userId="c72ab98619267420" providerId="LiveId" clId="{4FBC49EF-3685-4D70-AD0E-B9F20BABC67D}" dt="2026-04-24T02:34:40.109" v="984" actId="27636"/>
          <ac:spMkLst>
            <pc:docMk/>
            <pc:sldMk cId="2468489668" sldId="331"/>
            <ac:spMk id="3" creationId="{AFB782C2-A807-E48F-A469-0F5234828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2E5D6-8851-48C6-9543-7B6F1964E7DA}"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3A33F-7665-43DC-96C2-82C1A2EAD4AD}" type="slidenum">
              <a:rPr lang="en-US" smtClean="0"/>
              <a:t>‹#›</a:t>
            </a:fld>
            <a:endParaRPr lang="en-US"/>
          </a:p>
        </p:txBody>
      </p:sp>
    </p:spTree>
    <p:extLst>
      <p:ext uri="{BB962C8B-B14F-4D97-AF65-F5344CB8AC3E}">
        <p14:creationId xmlns:p14="http://schemas.microsoft.com/office/powerpoint/2010/main" val="294953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iencedirect.com/journal/blood-review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sciencedirect.com/journal/blood-reviews/vol/23/issue/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omjunction.com/articles/safe-sleeping-positions-for-babies-and-newborns_009420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ciencedirect.com/topics/psychology/healthcar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health-care" TargetMode="External"/><Relationship Id="rId5" Type="http://schemas.openxmlformats.org/officeDocument/2006/relationships/hyperlink" Target="https://www.sciencedirect.com/topics/medicine-and-dentistry/pediatrics" TargetMode="External"/><Relationship Id="rId4" Type="http://schemas.openxmlformats.org/officeDocument/2006/relationships/hyperlink" Target="https://www.sciencedirect.com/topics/medicine-and-dentistry/neonatal-infan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15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1</a:t>
            </a:fld>
            <a:endParaRPr lang="en-US"/>
          </a:p>
        </p:txBody>
      </p:sp>
    </p:spTree>
    <p:extLst>
      <p:ext uri="{BB962C8B-B14F-4D97-AF65-F5344CB8AC3E}">
        <p14:creationId xmlns:p14="http://schemas.microsoft.com/office/powerpoint/2010/main" val="92918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16</a:t>
            </a:fld>
            <a:endParaRPr lang="en-US"/>
          </a:p>
        </p:txBody>
      </p:sp>
    </p:spTree>
    <p:extLst>
      <p:ext uri="{BB962C8B-B14F-4D97-AF65-F5344CB8AC3E}">
        <p14:creationId xmlns:p14="http://schemas.microsoft.com/office/powerpoint/2010/main" val="30416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505457"/>
                </a:solidFill>
                <a:effectLst/>
                <a:latin typeface="Open Sans" panose="020B0606030504020204" pitchFamily="34" charset="0"/>
              </a:rPr>
              <a:t>Promotion of harmful products – SMIs often endorse unhealthy or dangerous products such as diet pills, detox teas, and alcohol without full disclosure, influencing consumption habits, particularly among younger audiences.</a:t>
            </a:r>
          </a:p>
          <a:p>
            <a:pPr algn="l">
              <a:buFont typeface="+mj-lt"/>
              <a:buAutoNum type="arabicPeriod"/>
            </a:pPr>
            <a:r>
              <a:rPr lang="en-US" b="0" i="0" dirty="0">
                <a:solidFill>
                  <a:srgbClr val="505457"/>
                </a:solidFill>
                <a:effectLst/>
                <a:latin typeface="Open Sans" panose="020B0606030504020204" pitchFamily="34" charset="0"/>
              </a:rPr>
              <a:t>Dissemination of misinformation – many influencers, despite lacking expertise, spread false information about health, politics, and social issues, leading to widespread disinformation.</a:t>
            </a:r>
          </a:p>
          <a:p>
            <a:pPr algn="l">
              <a:buFont typeface="+mj-lt"/>
              <a:buAutoNum type="arabicPeriod"/>
            </a:pPr>
            <a:r>
              <a:rPr lang="en-US" b="0" i="0" dirty="0">
                <a:solidFill>
                  <a:srgbClr val="505457"/>
                </a:solidFill>
                <a:effectLst/>
                <a:latin typeface="Open Sans" panose="020B0606030504020204" pitchFamily="34" charset="0"/>
              </a:rPr>
              <a:t>Reinforcement of unrealistic beauty standards – by presenting filtered and curated images, influencers contribute to body dissatisfaction, low self-esteem, and harmful beauty practices.</a:t>
            </a:r>
          </a:p>
          <a:p>
            <a:pPr algn="l">
              <a:buFont typeface="+mj-lt"/>
              <a:buAutoNum type="arabicPeriod"/>
            </a:pPr>
            <a:r>
              <a:rPr lang="en-US" b="0" i="0" dirty="0">
                <a:solidFill>
                  <a:srgbClr val="505457"/>
                </a:solidFill>
                <a:effectLst/>
                <a:latin typeface="Open Sans" panose="020B0606030504020204" pitchFamily="34" charset="0"/>
              </a:rPr>
              <a:t>Fostering of comparison culture – influencer-driven content fuels lifestyle envy and social anxiety, leading to negative self-comparison and diminished wellbeing.</a:t>
            </a:r>
          </a:p>
          <a:p>
            <a:pPr algn="l">
              <a:buFont typeface="+mj-lt"/>
              <a:buAutoNum type="arabicPeriod"/>
            </a:pPr>
            <a:r>
              <a:rPr lang="en-US" b="0" i="0" dirty="0">
                <a:solidFill>
                  <a:srgbClr val="505457"/>
                </a:solidFill>
                <a:effectLst/>
                <a:latin typeface="Open Sans" panose="020B0606030504020204" pitchFamily="34" charset="0"/>
              </a:rPr>
              <a:t>Deceptive consumption practices – some influencers engage in unethical </a:t>
            </a:r>
            <a:r>
              <a:rPr lang="en-US" b="0" i="0" dirty="0" err="1">
                <a:solidFill>
                  <a:srgbClr val="505457"/>
                </a:solidFill>
                <a:effectLst/>
                <a:latin typeface="Open Sans" panose="020B0606030504020204" pitchFamily="34" charset="0"/>
              </a:rPr>
              <a:t>behaviours</a:t>
            </a:r>
            <a:r>
              <a:rPr lang="en-US" b="0" i="0" dirty="0">
                <a:solidFill>
                  <a:srgbClr val="505457"/>
                </a:solidFill>
                <a:effectLst/>
                <a:latin typeface="Open Sans" panose="020B0606030504020204" pitchFamily="34" charset="0"/>
              </a:rPr>
              <a:t> such as undisclosed sponsorships, promotion of counterfeit goods, and misleading advertisements, undermining consumer trust.</a:t>
            </a:r>
          </a:p>
          <a:p>
            <a:pPr algn="l">
              <a:buFont typeface="+mj-lt"/>
              <a:buAutoNum type="arabicPeriod"/>
            </a:pPr>
            <a:r>
              <a:rPr lang="en-US" b="0" i="0" dirty="0">
                <a:solidFill>
                  <a:srgbClr val="505457"/>
                </a:solidFill>
                <a:effectLst/>
                <a:latin typeface="Open Sans" panose="020B0606030504020204" pitchFamily="34" charset="0"/>
              </a:rPr>
              <a:t>Privacy concerns – the extensive data collection and sharing by influencers raise significant security and regulatory issues, posing risks for both influencers and followers.</a:t>
            </a:r>
          </a:p>
          <a:p>
            <a:pPr algn="l">
              <a:buFont typeface="+mj-lt"/>
              <a:buAutoNum type="arabicPeriod"/>
            </a:pPr>
            <a:r>
              <a:rPr lang="en-US" dirty="0">
                <a:solidFill>
                  <a:srgbClr val="505457"/>
                </a:solidFill>
                <a:latin typeface="Open Sans" panose="020B0606030504020204" pitchFamily="34" charset="0"/>
              </a:rPr>
              <a:t>Australian nurse research study  NIH in Australia</a:t>
            </a:r>
            <a:r>
              <a:rPr lang="en-US" b="0" i="0" dirty="0">
                <a:solidFill>
                  <a:srgbClr val="212121"/>
                </a:solidFill>
                <a:effectLst/>
                <a:latin typeface="BlinkMacSystemFont"/>
              </a:rPr>
              <a:t> Information sought from influencers may substitute for face-to-face education by clinicians. Health professionals who are also influencers may possess the ability to provide evidence-based information. This content, however, is not without risk for bias or incompleteness.</a:t>
            </a:r>
            <a:endParaRPr lang="en-US" b="0" i="0" dirty="0">
              <a:solidFill>
                <a:srgbClr val="505457"/>
              </a:solidFill>
              <a:effectLst/>
              <a:latin typeface="Open Sans" panose="020B0606030504020204" pitchFamily="34" charset="0"/>
            </a:endParaRPr>
          </a:p>
          <a:p>
            <a:pPr algn="l">
              <a:buFont typeface="+mj-lt"/>
              <a:buAutoNum type="arabicPeriod"/>
            </a:pPr>
            <a:endParaRPr lang="en-US" b="0" i="0" dirty="0">
              <a:solidFill>
                <a:srgbClr val="505457"/>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17</a:t>
            </a:fld>
            <a:endParaRPr lang="en-US"/>
          </a:p>
        </p:txBody>
      </p:sp>
    </p:spTree>
    <p:extLst>
      <p:ext uri="{BB962C8B-B14F-4D97-AF65-F5344CB8AC3E}">
        <p14:creationId xmlns:p14="http://schemas.microsoft.com/office/powerpoint/2010/main" val="136530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18</a:t>
            </a:fld>
            <a:endParaRPr lang="en-US"/>
          </a:p>
        </p:txBody>
      </p:sp>
    </p:spTree>
    <p:extLst>
      <p:ext uri="{BB962C8B-B14F-4D97-AF65-F5344CB8AC3E}">
        <p14:creationId xmlns:p14="http://schemas.microsoft.com/office/powerpoint/2010/main" val="387870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20</a:t>
            </a:fld>
            <a:endParaRPr lang="en-US"/>
          </a:p>
        </p:txBody>
      </p:sp>
    </p:spTree>
    <p:extLst>
      <p:ext uri="{BB962C8B-B14F-4D97-AF65-F5344CB8AC3E}">
        <p14:creationId xmlns:p14="http://schemas.microsoft.com/office/powerpoint/2010/main" val="4053482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21</a:t>
            </a:fld>
            <a:endParaRPr lang="en-US"/>
          </a:p>
        </p:txBody>
      </p:sp>
    </p:spTree>
    <p:extLst>
      <p:ext uri="{BB962C8B-B14F-4D97-AF65-F5344CB8AC3E}">
        <p14:creationId xmlns:p14="http://schemas.microsoft.com/office/powerpoint/2010/main" val="48515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23</a:t>
            </a:fld>
            <a:endParaRPr lang="en-US"/>
          </a:p>
        </p:txBody>
      </p:sp>
    </p:spTree>
    <p:extLst>
      <p:ext uri="{BB962C8B-B14F-4D97-AF65-F5344CB8AC3E}">
        <p14:creationId xmlns:p14="http://schemas.microsoft.com/office/powerpoint/2010/main" val="16138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24</a:t>
            </a:fld>
            <a:endParaRPr lang="en-US"/>
          </a:p>
        </p:txBody>
      </p:sp>
    </p:spTree>
    <p:extLst>
      <p:ext uri="{BB962C8B-B14F-4D97-AF65-F5344CB8AC3E}">
        <p14:creationId xmlns:p14="http://schemas.microsoft.com/office/powerpoint/2010/main" val="265730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25</a:t>
            </a:fld>
            <a:endParaRPr lang="en-US"/>
          </a:p>
        </p:txBody>
      </p:sp>
    </p:spTree>
    <p:extLst>
      <p:ext uri="{BB962C8B-B14F-4D97-AF65-F5344CB8AC3E}">
        <p14:creationId xmlns:p14="http://schemas.microsoft.com/office/powerpoint/2010/main" val="339867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2400"/>
              </a:lnSpc>
              <a:buNone/>
            </a:pPr>
            <a:r>
              <a:rPr lang="en-US" b="0" i="0" u="none" strike="noStrike" dirty="0">
                <a:solidFill>
                  <a:srgbClr val="1F1F1F"/>
                </a:solidFill>
                <a:effectLst/>
                <a:latin typeface="ElsevierSans"/>
                <a:hlinkClick r:id="rId3" tooltip="Go to Blood Reviews on ScienceDirect"/>
              </a:rPr>
              <a:t>Blood Reviews</a:t>
            </a:r>
            <a:endParaRPr lang="en-US" b="0" i="0" dirty="0">
              <a:solidFill>
                <a:srgbClr val="1F1F1F"/>
              </a:solidFill>
              <a:effectLst/>
              <a:latin typeface="ElsevierSans"/>
            </a:endParaRPr>
          </a:p>
          <a:p>
            <a:pPr algn="ctr">
              <a:lnSpc>
                <a:spcPts val="1650"/>
              </a:lnSpc>
            </a:pPr>
            <a:r>
              <a:rPr lang="en-US" b="0" i="0" u="none" strike="noStrike" dirty="0">
                <a:solidFill>
                  <a:srgbClr val="0272B1"/>
                </a:solidFill>
                <a:effectLst/>
                <a:latin typeface="ElsevierSans"/>
                <a:hlinkClick r:id="rId4" tooltip="Go to table of contents for this volume/issue"/>
              </a:rPr>
              <a:t>Volume 23, Issue 2</a:t>
            </a:r>
            <a:r>
              <a:rPr lang="en-US" b="0" i="0" dirty="0">
                <a:solidFill>
                  <a:srgbClr val="1F1F1F"/>
                </a:solidFill>
                <a:effectLst/>
                <a:latin typeface="ElsevierSans"/>
              </a:rPr>
              <a:t>, March 2009</a:t>
            </a:r>
          </a:p>
          <a:p>
            <a:r>
              <a:rPr lang="en-US" b="0" i="0" dirty="0">
                <a:solidFill>
                  <a:srgbClr val="1F1F1F"/>
                </a:solidFill>
                <a:effectLst/>
                <a:latin typeface="ElsevierGulliver"/>
              </a:rPr>
              <a:t>he events that led to the ‘vitamin K and childhood cancer’ scare are a typically British story. On August 2nd 1990 the </a:t>
            </a:r>
            <a:r>
              <a:rPr lang="en-US" b="0" i="1" dirty="0">
                <a:solidFill>
                  <a:srgbClr val="1F1F1F"/>
                </a:solidFill>
                <a:effectLst/>
                <a:latin typeface="ElsevierGulliver"/>
              </a:rPr>
              <a:t>Guardian</a:t>
            </a:r>
            <a:r>
              <a:rPr lang="en-US" b="0" i="0" dirty="0">
                <a:solidFill>
                  <a:srgbClr val="1F1F1F"/>
                </a:solidFill>
                <a:effectLst/>
                <a:latin typeface="ElsevierGulliver"/>
              </a:rPr>
              <a:t> newspaper reported on an epidemiological study of Jean Golding and colleagues into factors associated with childhood cancer and particularly on an unexpected association with VK, which in the investigators words, ‘fitted no prior hypothesis’.</a:t>
            </a:r>
            <a:r>
              <a:rPr lang="en-US" b="0" i="0" baseline="30000" dirty="0">
                <a:solidFill>
                  <a:srgbClr val="1F1F1F"/>
                </a:solidFill>
                <a:effectLst/>
                <a:latin typeface="ElsevierGulliver"/>
              </a:rPr>
              <a:t>73</a:t>
            </a:r>
            <a:r>
              <a:rPr lang="en-US" b="0" i="0" dirty="0">
                <a:solidFill>
                  <a:srgbClr val="1F1F1F"/>
                </a:solidFill>
                <a:effectLst/>
                <a:latin typeface="ElsevierGulliver"/>
              </a:rPr>
              <a:t> The </a:t>
            </a:r>
            <a:r>
              <a:rPr lang="en-US" b="0" i="1" dirty="0">
                <a:solidFill>
                  <a:srgbClr val="1F1F1F"/>
                </a:solidFill>
                <a:effectLst/>
                <a:latin typeface="ElsevierGulliver"/>
              </a:rPr>
              <a:t>Guardian</a:t>
            </a:r>
            <a:r>
              <a:rPr lang="en-US" b="0" i="0" dirty="0">
                <a:solidFill>
                  <a:srgbClr val="1F1F1F"/>
                </a:solidFill>
                <a:effectLst/>
                <a:latin typeface="ElsevierGulliver"/>
              </a:rPr>
              <a:t> was the only paper to give this re</a:t>
            </a:r>
          </a:p>
          <a:p>
            <a:r>
              <a:rPr lang="en-US" b="0" i="0" dirty="0">
                <a:solidFill>
                  <a:srgbClr val="1F1F1F"/>
                </a:solidFill>
                <a:effectLst/>
                <a:latin typeface="ElsevierGulliver"/>
              </a:rPr>
              <a:t>port any prominence; the article itself being a fair synopsis of Golding’s</a:t>
            </a:r>
          </a:p>
          <a:p>
            <a:endParaRPr lang="en-US" dirty="0">
              <a:solidFill>
                <a:srgbClr val="1F1F1F"/>
              </a:solidFill>
              <a:latin typeface="ElsevierGulliver"/>
            </a:endParaRPr>
          </a:p>
          <a:p>
            <a:r>
              <a:rPr lang="en-US" b="0" i="0" dirty="0">
                <a:solidFill>
                  <a:srgbClr val="1F1F1F"/>
                </a:solidFill>
                <a:effectLst/>
                <a:latin typeface="ElsevierGulliver"/>
              </a:rPr>
              <a:t>There is little accurate national data on the incidence of classical VKDB, even in industrialized countries. In a two-year prospective survey in the British Isles</a:t>
            </a:r>
            <a:r>
              <a:rPr lang="en-US" b="0" i="0" baseline="30000" dirty="0">
                <a:solidFill>
                  <a:srgbClr val="1F1F1F"/>
                </a:solidFill>
                <a:effectLst/>
                <a:latin typeface="ElsevierGulliver"/>
              </a:rPr>
              <a:t>56</a:t>
            </a:r>
            <a:r>
              <a:rPr lang="en-US" b="0" i="0" dirty="0">
                <a:solidFill>
                  <a:srgbClr val="1F1F1F"/>
                </a:solidFill>
                <a:effectLst/>
                <a:latin typeface="ElsevierGulliver"/>
              </a:rPr>
              <a:t> during 1988–1990 the incidence rate of 5.4 per 10</a:t>
            </a:r>
            <a:r>
              <a:rPr lang="en-US" b="0" i="0" baseline="30000" dirty="0">
                <a:solidFill>
                  <a:srgbClr val="1F1F1F"/>
                </a:solidFill>
                <a:effectLst/>
                <a:latin typeface="ElsevierGulliver"/>
              </a:rPr>
              <a:t>5</a:t>
            </a:r>
            <a:r>
              <a:rPr lang="en-US" b="0" i="0" dirty="0">
                <a:solidFill>
                  <a:srgbClr val="1F1F1F"/>
                </a:solidFill>
                <a:effectLst/>
                <a:latin typeface="ElsevierGulliver"/>
              </a:rPr>
              <a:t> births for classical VKDB</a:t>
            </a:r>
            <a:r>
              <a:rPr lang="en-US" b="0" i="0" baseline="30000" dirty="0">
                <a:solidFill>
                  <a:srgbClr val="1F1F1F"/>
                </a:solidFill>
                <a:effectLst/>
                <a:latin typeface="ElsevierGulliver"/>
              </a:rPr>
              <a:t>57</a:t>
            </a:r>
            <a:r>
              <a:rPr lang="en-US" b="0" i="0" dirty="0">
                <a:solidFill>
                  <a:srgbClr val="1F1F1F"/>
                </a:solidFill>
                <a:effectLst/>
                <a:latin typeface="ElsevierGulliver"/>
              </a:rPr>
              <a:t> was similar to that of 4.4 per 10</a:t>
            </a:r>
            <a:r>
              <a:rPr lang="en-US" b="0" i="0" baseline="30000" dirty="0">
                <a:solidFill>
                  <a:srgbClr val="1F1F1F"/>
                </a:solidFill>
                <a:effectLst/>
                <a:latin typeface="ElsevierGulliver"/>
              </a:rPr>
              <a:t>5</a:t>
            </a:r>
            <a:r>
              <a:rPr lang="en-US" b="0" i="0" dirty="0">
                <a:solidFill>
                  <a:srgbClr val="1F1F1F"/>
                </a:solidFill>
                <a:effectLst/>
                <a:latin typeface="ElsevierGulliver"/>
              </a:rPr>
              <a:t> births for late VKDB.</a:t>
            </a:r>
            <a:r>
              <a:rPr lang="en-US" b="0" i="0" baseline="30000" dirty="0">
                <a:solidFill>
                  <a:srgbClr val="1F1F1F"/>
                </a:solidFill>
                <a:effectLst/>
                <a:latin typeface="ElsevierGulliver"/>
              </a:rPr>
              <a:t>57</a:t>
            </a:r>
            <a:r>
              <a:rPr lang="en-US" b="0" i="0" dirty="0">
                <a:solidFill>
                  <a:srgbClr val="1F1F1F"/>
                </a:solidFill>
                <a:effectLst/>
                <a:latin typeface="ElsevierGulliver"/>
              </a:rPr>
              <a:t> Earlier studies had suggested a higher incidence for classical VKDB with Salomonsen</a:t>
            </a:r>
            <a:r>
              <a:rPr lang="en-US" b="0" i="0" baseline="30000" dirty="0">
                <a:solidFill>
                  <a:srgbClr val="1F1F1F"/>
                </a:solidFill>
                <a:effectLst/>
                <a:latin typeface="ElsevierGulliver"/>
              </a:rPr>
              <a:t>6</a:t>
            </a:r>
            <a:r>
              <a:rPr lang="en-US" b="0" i="0" dirty="0">
                <a:solidFill>
                  <a:srgbClr val="1F1F1F"/>
                </a:solidFill>
                <a:effectLst/>
                <a:latin typeface="ElsevierGulliver"/>
              </a:rPr>
              <a:t> reporting that the incidence of classical VKDB in Oslo during 1934–1939 was 0.8%.</a:t>
            </a:r>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27</a:t>
            </a:fld>
            <a:endParaRPr lang="en-US"/>
          </a:p>
        </p:txBody>
      </p:sp>
    </p:spTree>
    <p:extLst>
      <p:ext uri="{BB962C8B-B14F-4D97-AF65-F5344CB8AC3E}">
        <p14:creationId xmlns:p14="http://schemas.microsoft.com/office/powerpoint/2010/main" val="335335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28</a:t>
            </a:fld>
            <a:endParaRPr lang="en-US"/>
          </a:p>
        </p:txBody>
      </p:sp>
    </p:spTree>
    <p:extLst>
      <p:ext uri="{BB962C8B-B14F-4D97-AF65-F5344CB8AC3E}">
        <p14:creationId xmlns:p14="http://schemas.microsoft.com/office/powerpoint/2010/main" val="20603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3 billion users, Instagram 2 billion users</a:t>
            </a:r>
          </a:p>
        </p:txBody>
      </p:sp>
      <p:sp>
        <p:nvSpPr>
          <p:cNvPr id="4" name="Slide Number Placeholder 3"/>
          <p:cNvSpPr>
            <a:spLocks noGrp="1"/>
          </p:cNvSpPr>
          <p:nvPr>
            <p:ph type="sldNum" sz="quarter" idx="5"/>
          </p:nvPr>
        </p:nvSpPr>
        <p:spPr/>
        <p:txBody>
          <a:bodyPr/>
          <a:lstStyle/>
          <a:p>
            <a:fld id="{8EC3A33F-7665-43DC-96C2-82C1A2EAD4AD}" type="slidenum">
              <a:rPr lang="en-US" smtClean="0"/>
              <a:t>3</a:t>
            </a:fld>
            <a:endParaRPr lang="en-US"/>
          </a:p>
        </p:txBody>
      </p:sp>
    </p:spTree>
    <p:extLst>
      <p:ext uri="{BB962C8B-B14F-4D97-AF65-F5344CB8AC3E}">
        <p14:creationId xmlns:p14="http://schemas.microsoft.com/office/powerpoint/2010/main" val="4283834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30</a:t>
            </a:fld>
            <a:endParaRPr lang="en-US"/>
          </a:p>
        </p:txBody>
      </p:sp>
    </p:spTree>
    <p:extLst>
      <p:ext uri="{BB962C8B-B14F-4D97-AF65-F5344CB8AC3E}">
        <p14:creationId xmlns:p14="http://schemas.microsoft.com/office/powerpoint/2010/main" val="407729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33</a:t>
            </a:fld>
            <a:endParaRPr lang="en-US"/>
          </a:p>
        </p:txBody>
      </p:sp>
    </p:spTree>
    <p:extLst>
      <p:ext uri="{BB962C8B-B14F-4D97-AF65-F5344CB8AC3E}">
        <p14:creationId xmlns:p14="http://schemas.microsoft.com/office/powerpoint/2010/main" val="408441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34</a:t>
            </a:fld>
            <a:endParaRPr lang="en-US"/>
          </a:p>
        </p:txBody>
      </p:sp>
    </p:spTree>
    <p:extLst>
      <p:ext uri="{BB962C8B-B14F-4D97-AF65-F5344CB8AC3E}">
        <p14:creationId xmlns:p14="http://schemas.microsoft.com/office/powerpoint/2010/main" val="70083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855663"/>
            <a:ext cx="5486400" cy="3086100"/>
          </a:xfrm>
        </p:spPr>
      </p:sp>
      <p:sp>
        <p:nvSpPr>
          <p:cNvPr id="3" name="Notes Placeholder 2"/>
          <p:cNvSpPr>
            <a:spLocks noGrp="1"/>
          </p:cNvSpPr>
          <p:nvPr>
            <p:ph type="body" idx="1"/>
          </p:nvPr>
        </p:nvSpPr>
        <p:spPr/>
        <p:txBody>
          <a:bodyPr/>
          <a:lstStyle/>
          <a:p>
            <a:r>
              <a:rPr lang="en-US" b="0" i="0" dirty="0">
                <a:solidFill>
                  <a:srgbClr val="264299"/>
                </a:solidFill>
                <a:effectLst/>
                <a:latin typeface="Andes"/>
              </a:rPr>
              <a:t>Today, laws in many U.S. states still mandate the use of erythromycin eye ointment with all newborns even though the erythromycin eye ointment may not be effective and even though other options are available. Given the fact that other options can be used to safely prevent and treat newborn eye infections, the mandatory nature of these erythromycin state laws should be re-evaluated.</a:t>
            </a:r>
          </a:p>
          <a:p>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35</a:t>
            </a:fld>
            <a:endParaRPr lang="en-US"/>
          </a:p>
        </p:txBody>
      </p:sp>
    </p:spTree>
    <p:extLst>
      <p:ext uri="{BB962C8B-B14F-4D97-AF65-F5344CB8AC3E}">
        <p14:creationId xmlns:p14="http://schemas.microsoft.com/office/powerpoint/2010/main" val="109291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4299"/>
                </a:solidFill>
                <a:effectLst/>
                <a:latin typeface="Andes"/>
              </a:rPr>
              <a:t>Newborns receive erythromycin eye ointment after birth to prevent pink eye in the first month of life, also called ophthalmia neonatorum (ON). The most common cause of ON is chlamydia, a sexually transmitted infection. A less common but more serious cause of ON and the reason for mandatory erythromycin eye ointment is gonorrhea, another sexually transmitted infection, that now accounts for less than 1% of reported ON cases in the U.S. A newborn can only get ON from chlamydia or gonorrhea if the mother is infected at the time of the birth. Pseudomonas aeruginosa can also cause rare, severe ON infection, but we did not find any evidence that routine eye ointment offers any protection. Other bacteria account for 30%-50% of ON infections, and these are not considered serious.</a:t>
            </a:r>
            <a:endParaRPr lang="en-US" dirty="0"/>
          </a:p>
          <a:p>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36</a:t>
            </a:fld>
            <a:endParaRPr lang="en-US"/>
          </a:p>
        </p:txBody>
      </p:sp>
    </p:spTree>
    <p:extLst>
      <p:ext uri="{BB962C8B-B14F-4D97-AF65-F5344CB8AC3E}">
        <p14:creationId xmlns:p14="http://schemas.microsoft.com/office/powerpoint/2010/main" val="2928865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37</a:t>
            </a:fld>
            <a:endParaRPr lang="en-US"/>
          </a:p>
        </p:txBody>
      </p:sp>
    </p:spTree>
    <p:extLst>
      <p:ext uri="{BB962C8B-B14F-4D97-AF65-F5344CB8AC3E}">
        <p14:creationId xmlns:p14="http://schemas.microsoft.com/office/powerpoint/2010/main" val="3626958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2626"/>
                </a:solidFill>
                <a:effectLst/>
                <a:latin typeface="Segoe UI" panose="020B0502040204020203" pitchFamily="34" charset="0"/>
              </a:rPr>
              <a:t>In a PRAMS survey conducted in 2022, an overwhelming majority of healthcare workers recommended placing a baby on their back while sleeping. Since 2016, consistently, more than 95% of healthcare workers have been recommending the back-to-sleep position for babies. The survey also noted, on its sidelines, that 90% of parents received advice from healthcare workers about placing the baby on the back for sleep. It shows that sleeping on the back is widely acknowledged as the safest </a:t>
            </a:r>
            <a:r>
              <a:rPr lang="en-US" b="0" i="0" u="none" strike="noStrike" dirty="0">
                <a:solidFill>
                  <a:srgbClr val="0072C9"/>
                </a:solidFill>
                <a:effectLst/>
                <a:latin typeface="Segoe UI" panose="020B0502040204020203" pitchFamily="34" charset="0"/>
                <a:hlinkClick r:id="rId3"/>
              </a:rPr>
              <a:t>sleeping position for babies</a:t>
            </a:r>
            <a:r>
              <a:rPr lang="en-US" b="0" i="0" dirty="0">
                <a:solidFill>
                  <a:srgbClr val="262626"/>
                </a:solidFill>
                <a:effectLst/>
                <a:latin typeface="Segoe UI" panose="020B0502040204020203" pitchFamily="34" charset="0"/>
              </a:rPr>
              <a:t>.</a:t>
            </a:r>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38</a:t>
            </a:fld>
            <a:endParaRPr lang="en-US"/>
          </a:p>
        </p:txBody>
      </p:sp>
    </p:spTree>
    <p:extLst>
      <p:ext uri="{BB962C8B-B14F-4D97-AF65-F5344CB8AC3E}">
        <p14:creationId xmlns:p14="http://schemas.microsoft.com/office/powerpoint/2010/main" val="312234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41</a:t>
            </a:fld>
            <a:endParaRPr lang="en-US"/>
          </a:p>
        </p:txBody>
      </p:sp>
    </p:spTree>
    <p:extLst>
      <p:ext uri="{BB962C8B-B14F-4D97-AF65-F5344CB8AC3E}">
        <p14:creationId xmlns:p14="http://schemas.microsoft.com/office/powerpoint/2010/main" val="360097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Merriweather" panose="00000500000000000000" pitchFamily="2" charset="0"/>
              </a:rPr>
              <a:t>The most common risk factors for sleep-related infant deaths can be modeled in hospitals. This effort has the potential to reduce sleep-related infant deaths and ultimately infant mortality.</a:t>
            </a:r>
          </a:p>
          <a:p>
            <a:r>
              <a:rPr lang="en-US" dirty="0">
                <a:solidFill>
                  <a:srgbClr val="222222"/>
                </a:solidFill>
                <a:latin typeface="Merriweather" panose="00000500000000000000" pitchFamily="2" charset="0"/>
              </a:rPr>
              <a:t>Tennessee study, 2017, Maternal and Child Health Journal 2017</a:t>
            </a:r>
          </a:p>
          <a:p>
            <a:endParaRPr lang="en-US" dirty="0">
              <a:solidFill>
                <a:srgbClr val="222222"/>
              </a:solidFill>
              <a:latin typeface="Merriweather" panose="00000500000000000000" pitchFamily="2" charset="0"/>
            </a:endParaRPr>
          </a:p>
          <a:p>
            <a:r>
              <a:rPr lang="en-US" b="0" i="0" dirty="0">
                <a:solidFill>
                  <a:srgbClr val="1F1F1F"/>
                </a:solidFill>
                <a:effectLst/>
                <a:latin typeface="ElsevierGulliver"/>
              </a:rPr>
              <a:t>The Internet contains much information about infant sleep safety that is inconsistent with AAP recommendations. </a:t>
            </a:r>
            <a:r>
              <a:rPr lang="en-US" b="0" i="0" dirty="0">
                <a:solidFill>
                  <a:srgbClr val="1F1F1F"/>
                </a:solidFill>
                <a:effectLst/>
                <a:latin typeface="ElsevierGulliver"/>
                <a:hlinkClick r:id="rId3" tooltip="Learn more about Health care from ScienceDirect's AI-generated Topic Pages"/>
              </a:rPr>
              <a:t>Health care</a:t>
            </a:r>
            <a:r>
              <a:rPr lang="en-US" b="0" i="0" dirty="0">
                <a:solidFill>
                  <a:srgbClr val="1F1F1F"/>
                </a:solidFill>
                <a:effectLst/>
                <a:latin typeface="ElsevierGulliver"/>
              </a:rPr>
              <a:t> providers should realize the extent to which parents may turn to the Internet for information about infant sleep safety.</a:t>
            </a:r>
          </a:p>
          <a:p>
            <a:r>
              <a:rPr lang="en-US" dirty="0">
                <a:solidFill>
                  <a:srgbClr val="1F1F1F"/>
                </a:solidFill>
                <a:latin typeface="ElsevierGulliver"/>
              </a:rPr>
              <a:t>2012 study of web pages  Journal of Pediatrics</a:t>
            </a:r>
          </a:p>
          <a:p>
            <a:endParaRPr lang="en-US" dirty="0">
              <a:solidFill>
                <a:srgbClr val="1F1F1F"/>
              </a:solidFill>
              <a:latin typeface="ElsevierGulliver"/>
            </a:endParaRPr>
          </a:p>
          <a:p>
            <a:pPr algn="l">
              <a:spcAft>
                <a:spcPts val="1200"/>
              </a:spcAft>
              <a:buNone/>
            </a:pPr>
            <a:r>
              <a:rPr lang="en-US" b="0" i="0" dirty="0">
                <a:solidFill>
                  <a:srgbClr val="1F1F1F"/>
                </a:solidFill>
                <a:effectLst/>
                <a:latin typeface="ElsevierGulliver"/>
              </a:rPr>
              <a:t>Results  JOGNN  Deborah Raines, Factors that influence parents adherence to safe sleep guidelines, 2018</a:t>
            </a:r>
          </a:p>
          <a:p>
            <a:pPr algn="l">
              <a:spcAft>
                <a:spcPts val="1200"/>
              </a:spcAft>
              <a:buNone/>
            </a:pPr>
            <a:r>
              <a:rPr lang="en-US" b="0" i="0" dirty="0">
                <a:solidFill>
                  <a:srgbClr val="1F1F1F"/>
                </a:solidFill>
                <a:effectLst/>
                <a:latin typeface="ElsevierGulliver"/>
              </a:rPr>
              <a:t>Participants described three consistent factors that influenced how the </a:t>
            </a:r>
            <a:r>
              <a:rPr lang="en-US" b="0" i="0" dirty="0">
                <a:solidFill>
                  <a:srgbClr val="1F1F1F"/>
                </a:solidFill>
                <a:effectLst/>
                <a:latin typeface="ElsevierGulliver"/>
                <a:hlinkClick r:id="rId4" tooltip="Learn more about newborn from ScienceDirect's AI-generated Topic Pages"/>
              </a:rPr>
              <a:t>newborn</a:t>
            </a:r>
            <a:r>
              <a:rPr lang="en-US" b="0" i="0" dirty="0">
                <a:solidFill>
                  <a:srgbClr val="1F1F1F"/>
                </a:solidFill>
                <a:effectLst/>
                <a:latin typeface="ElsevierGulliver"/>
              </a:rPr>
              <a:t> slept at home. The most frequently mentioned influence was </a:t>
            </a:r>
            <a:r>
              <a:rPr lang="en-US" b="0" i="1" dirty="0">
                <a:solidFill>
                  <a:srgbClr val="1F1F1F"/>
                </a:solidFill>
                <a:effectLst/>
                <a:latin typeface="ElsevierGulliver"/>
              </a:rPr>
              <a:t>Other People</a:t>
            </a:r>
            <a:r>
              <a:rPr lang="en-US" b="0" i="0" dirty="0">
                <a:solidFill>
                  <a:srgbClr val="1F1F1F"/>
                </a:solidFill>
                <a:effectLst/>
                <a:latin typeface="ElsevierGulliver"/>
              </a:rPr>
              <a:t> followed by </a:t>
            </a:r>
            <a:r>
              <a:rPr lang="en-US" b="0" i="1" dirty="0">
                <a:solidFill>
                  <a:srgbClr val="1F1F1F"/>
                </a:solidFill>
                <a:effectLst/>
                <a:latin typeface="ElsevierGulliver"/>
              </a:rPr>
              <a:t>Nobody/No One</a:t>
            </a:r>
            <a:r>
              <a:rPr lang="en-US" b="0" i="0" dirty="0">
                <a:solidFill>
                  <a:srgbClr val="1F1F1F"/>
                </a:solidFill>
                <a:effectLst/>
                <a:latin typeface="ElsevierGulliver"/>
              </a:rPr>
              <a:t> and </a:t>
            </a:r>
            <a:r>
              <a:rPr lang="en-US" b="0" i="1" dirty="0">
                <a:solidFill>
                  <a:srgbClr val="1F1F1F"/>
                </a:solidFill>
                <a:effectLst/>
                <a:latin typeface="ElsevierGulliver"/>
              </a:rPr>
              <a:t>Images</a:t>
            </a:r>
            <a:r>
              <a:rPr lang="en-US" b="0" i="0" dirty="0">
                <a:solidFill>
                  <a:srgbClr val="1F1F1F"/>
                </a:solidFill>
                <a:effectLst/>
                <a:latin typeface="ElsevierGulliver"/>
              </a:rPr>
              <a:t> from sources such as books, pictures, television, and the Internet.</a:t>
            </a:r>
          </a:p>
          <a:p>
            <a:pPr algn="l">
              <a:lnSpc>
                <a:spcPts val="2250"/>
              </a:lnSpc>
              <a:spcBef>
                <a:spcPts val="1800"/>
              </a:spcBef>
              <a:spcAft>
                <a:spcPts val="600"/>
              </a:spcAft>
              <a:buNone/>
            </a:pPr>
            <a:r>
              <a:rPr lang="en-US" b="0" i="0" dirty="0">
                <a:solidFill>
                  <a:srgbClr val="1F1F1F"/>
                </a:solidFill>
                <a:effectLst/>
                <a:latin typeface="ElsevierGulliver"/>
              </a:rPr>
              <a:t>Conclusion</a:t>
            </a:r>
          </a:p>
          <a:p>
            <a:pPr algn="l">
              <a:spcAft>
                <a:spcPts val="1200"/>
              </a:spcAft>
            </a:pPr>
            <a:r>
              <a:rPr lang="en-US" b="0" i="0" dirty="0">
                <a:solidFill>
                  <a:srgbClr val="1F1F1F"/>
                </a:solidFill>
                <a:effectLst/>
                <a:latin typeface="ElsevierGulliver"/>
              </a:rPr>
              <a:t>New parents need education about the rationale for the safe sleep guidelines from the American Academy of </a:t>
            </a:r>
            <a:r>
              <a:rPr lang="en-US" b="0" i="0" dirty="0">
                <a:solidFill>
                  <a:srgbClr val="1F1F1F"/>
                </a:solidFill>
                <a:effectLst/>
                <a:latin typeface="ElsevierGulliver"/>
                <a:hlinkClick r:id="rId5" tooltip="Learn more about Pediatrics from ScienceDirect's AI-generated Topic Pages"/>
              </a:rPr>
              <a:t>Pediatrics</a:t>
            </a:r>
            <a:r>
              <a:rPr lang="en-US" b="0" i="0" dirty="0">
                <a:solidFill>
                  <a:srgbClr val="1F1F1F"/>
                </a:solidFill>
                <a:effectLst/>
                <a:latin typeface="ElsevierGulliver"/>
              </a:rPr>
              <a:t> (AAP) as well as knowledge of the potential harm of behaviors such as bed sharing and prone or side-lying positions for sleeping. The images to which parents are exposed send mixed messages. </a:t>
            </a:r>
            <a:r>
              <a:rPr lang="en-US" b="0" i="0" dirty="0">
                <a:solidFill>
                  <a:srgbClr val="1F1F1F"/>
                </a:solidFill>
                <a:effectLst/>
                <a:latin typeface="ElsevierGulliver"/>
                <a:hlinkClick r:id="rId6" tooltip="Learn more about Health care from ScienceDirect's AI-generated Topic Pages"/>
              </a:rPr>
              <a:t>Health care</a:t>
            </a:r>
            <a:r>
              <a:rPr lang="en-US" b="0" i="0" dirty="0">
                <a:solidFill>
                  <a:srgbClr val="1F1F1F"/>
                </a:solidFill>
                <a:effectLst/>
                <a:latin typeface="ElsevierGulliver"/>
              </a:rPr>
              <a:t> professionals should portray safe sleep for infants in media, marketing materials, and other graphic representations. Nurses should help parents understand the AAP's recommendations for safe sleep position and environment for infants so that they can become advocates for their newborns' well-being.</a:t>
            </a:r>
          </a:p>
          <a:p>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42</a:t>
            </a:fld>
            <a:endParaRPr lang="en-US"/>
          </a:p>
        </p:txBody>
      </p:sp>
    </p:spTree>
    <p:extLst>
      <p:ext uri="{BB962C8B-B14F-4D97-AF65-F5344CB8AC3E}">
        <p14:creationId xmlns:p14="http://schemas.microsoft.com/office/powerpoint/2010/main" val="30622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43</a:t>
            </a:fld>
            <a:endParaRPr lang="en-US"/>
          </a:p>
        </p:txBody>
      </p:sp>
    </p:spTree>
    <p:extLst>
      <p:ext uri="{BB962C8B-B14F-4D97-AF65-F5344CB8AC3E}">
        <p14:creationId xmlns:p14="http://schemas.microsoft.com/office/powerpoint/2010/main" val="152032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Iowa 5.2</a:t>
            </a:r>
          </a:p>
          <a:p>
            <a:r>
              <a:rPr lang="en-US" dirty="0"/>
              <a:t>California 4.1</a:t>
            </a:r>
          </a:p>
          <a:p>
            <a:r>
              <a:rPr lang="en-US" dirty="0"/>
              <a:t>Texas 5.7</a:t>
            </a:r>
          </a:p>
          <a:p>
            <a:r>
              <a:rPr lang="en-US" dirty="0"/>
              <a:t>Oklahoma 6.89</a:t>
            </a:r>
          </a:p>
          <a:p>
            <a:r>
              <a:rPr lang="en-US" dirty="0"/>
              <a:t>Arizona 6.17</a:t>
            </a:r>
          </a:p>
          <a:p>
            <a:r>
              <a:rPr lang="en-US" dirty="0"/>
              <a:t>Alaska 6.62</a:t>
            </a:r>
          </a:p>
        </p:txBody>
      </p:sp>
      <p:sp>
        <p:nvSpPr>
          <p:cNvPr id="4" name="Slide Number Placeholder 3"/>
          <p:cNvSpPr>
            <a:spLocks noGrp="1"/>
          </p:cNvSpPr>
          <p:nvPr>
            <p:ph type="sldNum" sz="quarter" idx="5"/>
          </p:nvPr>
        </p:nvSpPr>
        <p:spPr/>
        <p:txBody>
          <a:bodyPr/>
          <a:lstStyle/>
          <a:p>
            <a:fld id="{8EC3A33F-7665-43DC-96C2-82C1A2EAD4AD}" type="slidenum">
              <a:rPr lang="en-US" smtClean="0"/>
              <a:t>5</a:t>
            </a:fld>
            <a:endParaRPr lang="en-US"/>
          </a:p>
        </p:txBody>
      </p:sp>
    </p:spTree>
    <p:extLst>
      <p:ext uri="{BB962C8B-B14F-4D97-AF65-F5344CB8AC3E}">
        <p14:creationId xmlns:p14="http://schemas.microsoft.com/office/powerpoint/2010/main" val="1252015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44</a:t>
            </a:fld>
            <a:endParaRPr lang="en-US"/>
          </a:p>
        </p:txBody>
      </p:sp>
    </p:spTree>
    <p:extLst>
      <p:ext uri="{BB962C8B-B14F-4D97-AF65-F5344CB8AC3E}">
        <p14:creationId xmlns:p14="http://schemas.microsoft.com/office/powerpoint/2010/main" val="1439265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 </a:t>
            </a:r>
            <a:r>
              <a:rPr lang="en-US" dirty="0" err="1"/>
              <a:t>Schemmels</a:t>
            </a:r>
            <a:r>
              <a:rPr lang="en-US" dirty="0"/>
              <a:t>’ example of baby in bed under covers when doing vitals</a:t>
            </a:r>
          </a:p>
          <a:p>
            <a:endParaRPr lang="en-US" dirty="0"/>
          </a:p>
          <a:p>
            <a:r>
              <a:rPr lang="en-US" b="0" i="0" dirty="0">
                <a:solidFill>
                  <a:srgbClr val="2E2E2E"/>
                </a:solidFill>
                <a:effectLst/>
                <a:latin typeface="Elsevier Sans"/>
              </a:rPr>
              <a:t>clinicians and patients should work together to make decisions about which preventive services are most appropriate for individual patients, according to a new paper on the need for shared decision making published by a working group of the U.S. Preventive Services Task Force. </a:t>
            </a:r>
            <a:r>
              <a:rPr lang="en-US" b="0" i="0">
                <a:solidFill>
                  <a:srgbClr val="2E2E2E"/>
                </a:solidFill>
                <a:effectLst/>
                <a:latin typeface="Elsevier Sans"/>
              </a:rPr>
              <a:t>The working group’s paper is published in the January issue of the </a:t>
            </a:r>
            <a:r>
              <a:rPr lang="en-US" b="0" i="1">
                <a:solidFill>
                  <a:srgbClr val="2E2E2E"/>
                </a:solidFill>
                <a:effectLst/>
                <a:latin typeface="Elsevier Sans"/>
              </a:rPr>
              <a:t>American Journal of Preventive Medicine (AJPM)</a:t>
            </a:r>
            <a:r>
              <a:rPr lang="en-US" b="0" i="0">
                <a:solidFill>
                  <a:srgbClr val="2E2E2E"/>
                </a:solidFill>
                <a:effectLst/>
                <a:latin typeface="Elsevier Sans"/>
              </a:rPr>
              <a:t>.</a:t>
            </a:r>
            <a:endParaRPr lang="en-US" dirty="0"/>
          </a:p>
        </p:txBody>
      </p:sp>
      <p:sp>
        <p:nvSpPr>
          <p:cNvPr id="4" name="Slide Number Placeholder 3"/>
          <p:cNvSpPr>
            <a:spLocks noGrp="1"/>
          </p:cNvSpPr>
          <p:nvPr>
            <p:ph type="sldNum" sz="quarter" idx="5"/>
          </p:nvPr>
        </p:nvSpPr>
        <p:spPr/>
        <p:txBody>
          <a:bodyPr/>
          <a:lstStyle/>
          <a:p>
            <a:fld id="{8EC3A33F-7665-43DC-96C2-82C1A2EAD4AD}" type="slidenum">
              <a:rPr lang="en-US" smtClean="0"/>
              <a:t>45</a:t>
            </a:fld>
            <a:endParaRPr lang="en-US"/>
          </a:p>
        </p:txBody>
      </p:sp>
    </p:spTree>
    <p:extLst>
      <p:ext uri="{BB962C8B-B14F-4D97-AF65-F5344CB8AC3E}">
        <p14:creationId xmlns:p14="http://schemas.microsoft.com/office/powerpoint/2010/main" val="3580108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46</a:t>
            </a:fld>
            <a:endParaRPr lang="en-US"/>
          </a:p>
        </p:txBody>
      </p:sp>
    </p:spTree>
    <p:extLst>
      <p:ext uri="{BB962C8B-B14F-4D97-AF65-F5344CB8AC3E}">
        <p14:creationId xmlns:p14="http://schemas.microsoft.com/office/powerpoint/2010/main" val="480305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47</a:t>
            </a:fld>
            <a:endParaRPr lang="en-US"/>
          </a:p>
        </p:txBody>
      </p:sp>
    </p:spTree>
    <p:extLst>
      <p:ext uri="{BB962C8B-B14F-4D97-AF65-F5344CB8AC3E}">
        <p14:creationId xmlns:p14="http://schemas.microsoft.com/office/powerpoint/2010/main" val="3418795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53</a:t>
            </a:fld>
            <a:endParaRPr lang="en-US"/>
          </a:p>
        </p:txBody>
      </p:sp>
    </p:spTree>
    <p:extLst>
      <p:ext uri="{BB962C8B-B14F-4D97-AF65-F5344CB8AC3E}">
        <p14:creationId xmlns:p14="http://schemas.microsoft.com/office/powerpoint/2010/main" val="359299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Flu:Vaccinated</a:t>
            </a:r>
            <a:r>
              <a:rPr lang="en-US" dirty="0"/>
              <a:t> pregnant women have a 40% decreased risk of hospitalization for flu complications. Less likely to have preterm, low birthweight or stillbirth</a:t>
            </a:r>
          </a:p>
          <a:p>
            <a:r>
              <a:rPr lang="en-US" dirty="0"/>
              <a:t>Babies get advantage for 6 months after birth</a:t>
            </a:r>
          </a:p>
        </p:txBody>
      </p:sp>
      <p:sp>
        <p:nvSpPr>
          <p:cNvPr id="4" name="Slide Number Placeholder 3"/>
          <p:cNvSpPr>
            <a:spLocks noGrp="1"/>
          </p:cNvSpPr>
          <p:nvPr>
            <p:ph type="sldNum" sz="quarter" idx="5"/>
          </p:nvPr>
        </p:nvSpPr>
        <p:spPr/>
        <p:txBody>
          <a:bodyPr/>
          <a:lstStyle/>
          <a:p>
            <a:fld id="{8EC3A33F-7665-43DC-96C2-82C1A2EAD4AD}" type="slidenum">
              <a:rPr lang="en-US" smtClean="0"/>
              <a:t>7</a:t>
            </a:fld>
            <a:endParaRPr lang="en-US"/>
          </a:p>
        </p:txBody>
      </p:sp>
    </p:spTree>
    <p:extLst>
      <p:ext uri="{BB962C8B-B14F-4D97-AF65-F5344CB8AC3E}">
        <p14:creationId xmlns:p14="http://schemas.microsoft.com/office/powerpoint/2010/main" val="411430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8</a:t>
            </a:fld>
            <a:endParaRPr lang="en-US"/>
          </a:p>
        </p:txBody>
      </p:sp>
    </p:spTree>
    <p:extLst>
      <p:ext uri="{BB962C8B-B14F-4D97-AF65-F5344CB8AC3E}">
        <p14:creationId xmlns:p14="http://schemas.microsoft.com/office/powerpoint/2010/main" val="216171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9</a:t>
            </a:fld>
            <a:endParaRPr lang="en-US"/>
          </a:p>
        </p:txBody>
      </p:sp>
    </p:spTree>
    <p:extLst>
      <p:ext uri="{BB962C8B-B14F-4D97-AF65-F5344CB8AC3E}">
        <p14:creationId xmlns:p14="http://schemas.microsoft.com/office/powerpoint/2010/main" val="342729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13</a:t>
            </a:fld>
            <a:endParaRPr lang="en-US"/>
          </a:p>
        </p:txBody>
      </p:sp>
    </p:spTree>
    <p:extLst>
      <p:ext uri="{BB962C8B-B14F-4D97-AF65-F5344CB8AC3E}">
        <p14:creationId xmlns:p14="http://schemas.microsoft.com/office/powerpoint/2010/main" val="216546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3A33F-7665-43DC-96C2-82C1A2EAD4AD}" type="slidenum">
              <a:rPr lang="en-US" smtClean="0"/>
              <a:t>14</a:t>
            </a:fld>
            <a:endParaRPr lang="en-US"/>
          </a:p>
        </p:txBody>
      </p:sp>
    </p:spTree>
    <p:extLst>
      <p:ext uri="{BB962C8B-B14F-4D97-AF65-F5344CB8AC3E}">
        <p14:creationId xmlns:p14="http://schemas.microsoft.com/office/powerpoint/2010/main" val="212742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clinicians may believe that they practice shared decision making when they obtain informed consent from their patients. However, obtaining informed consent does not inherently encompass the principles and processes integral to shared decision making. Through informed consent, clinicians are required to discuss the potential risks, benefits, and alternatives to a medical treatment, intervention, or procedure, and the patient provides legal authorization to proceed (American College of Obstetrics &amp; Gynecology, 2021; American Medical Association, n.d.). Informed consent is one essential component of shared decision making, which also ensures that the care provided is centered on the patient’s in dividual preferences. Consequently, the </a:t>
            </a:r>
            <a:r>
              <a:rPr lang="en-US" dirty="0" err="1"/>
              <a:t>advan</a:t>
            </a:r>
            <a:r>
              <a:rPr lang="en-US" dirty="0"/>
              <a:t> </a:t>
            </a:r>
            <a:r>
              <a:rPr lang="en-US" dirty="0" err="1"/>
              <a:t>tages</a:t>
            </a:r>
            <a:r>
              <a:rPr lang="en-US" dirty="0"/>
              <a:t> of this process may include increased autonomy, confidence in decisions made during childbirth, and sense of personal control (Leahy Warren &amp; </a:t>
            </a:r>
            <a:r>
              <a:rPr lang="en-US" dirty="0" err="1"/>
              <a:t>Nieuwenhuijze</a:t>
            </a:r>
            <a:r>
              <a:rPr lang="en-US" dirty="0"/>
              <a:t>, 2023; </a:t>
            </a:r>
            <a:r>
              <a:rPr lang="en-US" dirty="0" err="1"/>
              <a:t>Megregian</a:t>
            </a:r>
            <a:r>
              <a:rPr lang="en-US" dirty="0"/>
              <a:t> et al., 2020; </a:t>
            </a:r>
            <a:r>
              <a:rPr lang="en-US" dirty="0" err="1"/>
              <a:t>Nieuwenhuijze</a:t>
            </a:r>
            <a:r>
              <a:rPr lang="en-US" dirty="0"/>
              <a:t> &amp; Leahy-Warren, 2019; Watkins et al., 2022). Multiple opportunities for shared decision</a:t>
            </a:r>
          </a:p>
          <a:p>
            <a:r>
              <a:rPr lang="en-US" dirty="0"/>
              <a:t>JOGNN, 2024, vol 2</a:t>
            </a:r>
          </a:p>
        </p:txBody>
      </p:sp>
      <p:sp>
        <p:nvSpPr>
          <p:cNvPr id="4" name="Slide Number Placeholder 3"/>
          <p:cNvSpPr>
            <a:spLocks noGrp="1"/>
          </p:cNvSpPr>
          <p:nvPr>
            <p:ph type="sldNum" sz="quarter" idx="5"/>
          </p:nvPr>
        </p:nvSpPr>
        <p:spPr/>
        <p:txBody>
          <a:bodyPr/>
          <a:lstStyle/>
          <a:p>
            <a:fld id="{8EC3A33F-7665-43DC-96C2-82C1A2EAD4AD}" type="slidenum">
              <a:rPr lang="en-US" smtClean="0"/>
              <a:t>15</a:t>
            </a:fld>
            <a:endParaRPr lang="en-US"/>
          </a:p>
        </p:txBody>
      </p:sp>
    </p:spTree>
    <p:extLst>
      <p:ext uri="{BB962C8B-B14F-4D97-AF65-F5344CB8AC3E}">
        <p14:creationId xmlns:p14="http://schemas.microsoft.com/office/powerpoint/2010/main" val="89601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423927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DBE15-DE83-4B0D-93E6-792424012EA3}"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149326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370703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2268739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617112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55750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3318844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46597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250090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69845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DBE15-DE83-4B0D-93E6-792424012EA3}"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187296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0DBE15-DE83-4B0D-93E6-792424012EA3}"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211245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0DBE15-DE83-4B0D-93E6-792424012EA3}"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427165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0DBE15-DE83-4B0D-93E6-792424012EA3}"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30420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DBE15-DE83-4B0D-93E6-792424012EA3}"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412199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DBE15-DE83-4B0D-93E6-792424012EA3}"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345080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DBE15-DE83-4B0D-93E6-792424012EA3}"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755738-AF06-4861-99D9-EAE506563341}" type="slidenum">
              <a:rPr lang="en-US" smtClean="0"/>
              <a:t>‹#›</a:t>
            </a:fld>
            <a:endParaRPr lang="en-US"/>
          </a:p>
        </p:txBody>
      </p:sp>
    </p:spTree>
    <p:extLst>
      <p:ext uri="{BB962C8B-B14F-4D97-AF65-F5344CB8AC3E}">
        <p14:creationId xmlns:p14="http://schemas.microsoft.com/office/powerpoint/2010/main" val="37195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0DBE15-DE83-4B0D-93E6-792424012EA3}" type="datetimeFigureOut">
              <a:rPr lang="en-US" smtClean="0"/>
              <a:t>4/23/2026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755738-AF06-4861-99D9-EAE506563341}" type="slidenum">
              <a:rPr lang="en-US" smtClean="0"/>
              <a:t>‹#›</a:t>
            </a:fld>
            <a:endParaRPr lang="en-US"/>
          </a:p>
        </p:txBody>
      </p:sp>
    </p:spTree>
    <p:extLst>
      <p:ext uri="{BB962C8B-B14F-4D97-AF65-F5344CB8AC3E}">
        <p14:creationId xmlns:p14="http://schemas.microsoft.com/office/powerpoint/2010/main" val="34449012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full/10.1002/nur.22350#nur22350-bib-0015" TargetMode="External"/><Relationship Id="rId2" Type="http://schemas.openxmlformats.org/officeDocument/2006/relationships/hyperlink" Target="https://onlinelibrary.wiley.com/doi/full/10.1002/nur.22350#nur22350-bib-0029" TargetMode="External"/><Relationship Id="rId1" Type="http://schemas.openxmlformats.org/officeDocument/2006/relationships/slideLayout" Target="../slideLayouts/slideLayout2.xml"/><Relationship Id="rId4" Type="http://schemas.openxmlformats.org/officeDocument/2006/relationships/hyperlink" Target="https://onlinelibrary.wiley.com/doi/full/10.1002/nur.22350#nur22350-bib-003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eepngimg.com/png/64023-green-symbol-dollar-sign-free-clipart-hq"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thehotmesscorner.com/2016/11/los-looks-de-belleza-mas-destacados-de.html" TargetMode="External"/><Relationship Id="rId5" Type="http://schemas.openxmlformats.org/officeDocument/2006/relationships/image" Target="../media/image11.jpg"/><Relationship Id="rId4" Type="http://schemas.openxmlformats.org/officeDocument/2006/relationships/hyperlink" Target="https://transgriot.blogspot.com/2015/0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nursingclio.org/2017/07/20/handmaids-hospitals-and-the-pageantry-of-the-newborn-nursery-window/"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vgsilh.com/image/145002.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ychildren.org/English/tips-tools/ask-the-pediatrician/Pages/Can-probiotics-help-prevent-tummy-trouble.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File:Instagram_logo_2016.svg" TargetMode="External"/><Relationship Id="rId13" Type="http://schemas.openxmlformats.org/officeDocument/2006/relationships/hyperlink" Target="https://ijessr.com/"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ixabay.com/es/logo-de-twitter-p%C3%A1jaro-de-twitter-1788039/" TargetMode="External"/><Relationship Id="rId11" Type="http://schemas.openxmlformats.org/officeDocument/2006/relationships/hyperlink" Target="https://www.peoplemattersglobal.com/news/leadership/tiktok-appoints-ex-disney-executive-as-new-ceo-25723" TargetMode="External"/><Relationship Id="rId5" Type="http://schemas.openxmlformats.org/officeDocument/2006/relationships/image" Target="../media/image3.jpg"/><Relationship Id="rId10" Type="http://schemas.openxmlformats.org/officeDocument/2006/relationships/image" Target="../media/image5.jpg"/><Relationship Id="rId4" Type="http://schemas.openxmlformats.org/officeDocument/2006/relationships/hyperlink" Target="https://pixabay.com/fr/facebook-logo-r%C3%A9seau-social-r%C3%A9seau-770688/" TargetMode="External"/><Relationship Id="rId9"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uspreventiveservicestaskforce.org/uspstf/document/evidence-summary/ocular-prophylaxis-for-gonococcal-ophthalmia-neonatorum-preventive-medication#citation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vgsilh.com/image/296486.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digitaldoorway.blogspot.com/2018/12/nurse-specialist-or-nurse-generalist.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E11F-B225-0BBB-9F3F-75A409F38810}"/>
              </a:ext>
            </a:extLst>
          </p:cNvPr>
          <p:cNvSpPr>
            <a:spLocks noGrp="1"/>
          </p:cNvSpPr>
          <p:nvPr>
            <p:ph type="ctrTitle"/>
          </p:nvPr>
        </p:nvSpPr>
        <p:spPr/>
        <p:txBody>
          <a:bodyPr/>
          <a:lstStyle/>
          <a:p>
            <a:r>
              <a:rPr lang="en-US" dirty="0"/>
              <a:t>Debunking Social Media Myths</a:t>
            </a:r>
          </a:p>
        </p:txBody>
      </p:sp>
      <p:sp>
        <p:nvSpPr>
          <p:cNvPr id="3" name="Subtitle 2">
            <a:extLst>
              <a:ext uri="{FF2B5EF4-FFF2-40B4-BE49-F238E27FC236}">
                <a16:creationId xmlns:a16="http://schemas.microsoft.com/office/drawing/2014/main" id="{19497927-5B2D-97E0-79F0-4C9034A7822C}"/>
              </a:ext>
            </a:extLst>
          </p:cNvPr>
          <p:cNvSpPr>
            <a:spLocks noGrp="1"/>
          </p:cNvSpPr>
          <p:nvPr>
            <p:ph type="subTitle" idx="1"/>
          </p:nvPr>
        </p:nvSpPr>
        <p:spPr/>
        <p:txBody>
          <a:bodyPr/>
          <a:lstStyle/>
          <a:p>
            <a:r>
              <a:rPr lang="en-US"/>
              <a:t>Julie Zimmerman MSN RNC-OB, C-EFM</a:t>
            </a:r>
          </a:p>
        </p:txBody>
      </p:sp>
    </p:spTree>
    <p:extLst>
      <p:ext uri="{BB962C8B-B14F-4D97-AF65-F5344CB8AC3E}">
        <p14:creationId xmlns:p14="http://schemas.microsoft.com/office/powerpoint/2010/main" val="234707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F4D3-9E31-C1B9-22C6-83ED60A5518B}"/>
              </a:ext>
            </a:extLst>
          </p:cNvPr>
          <p:cNvSpPr>
            <a:spLocks noGrp="1"/>
          </p:cNvSpPr>
          <p:nvPr>
            <p:ph type="title"/>
          </p:nvPr>
        </p:nvSpPr>
        <p:spPr/>
        <p:txBody>
          <a:bodyPr>
            <a:normAutofit fontScale="90000"/>
          </a:bodyPr>
          <a:lstStyle/>
          <a:p>
            <a:r>
              <a:rPr lang="en-US" dirty="0"/>
              <a:t>AWHONN’s NWH journal, </a:t>
            </a:r>
            <a:br>
              <a:rPr lang="en-US" dirty="0"/>
            </a:br>
            <a:r>
              <a:rPr lang="en-US" dirty="0"/>
              <a:t>Social Media Influence on Vaccinations</a:t>
            </a:r>
            <a:br>
              <a:rPr lang="en-US" dirty="0"/>
            </a:br>
            <a:r>
              <a:rPr lang="en-US" dirty="0"/>
              <a:t>2/2018</a:t>
            </a:r>
            <a:br>
              <a:rPr lang="en-US" dirty="0"/>
            </a:br>
            <a:endParaRPr lang="en-US" dirty="0"/>
          </a:p>
        </p:txBody>
      </p:sp>
      <p:sp>
        <p:nvSpPr>
          <p:cNvPr id="3" name="Content Placeholder 2">
            <a:extLst>
              <a:ext uri="{FF2B5EF4-FFF2-40B4-BE49-F238E27FC236}">
                <a16:creationId xmlns:a16="http://schemas.microsoft.com/office/drawing/2014/main" id="{767F0A89-2335-FB05-F954-92AAA9E704B5}"/>
              </a:ext>
            </a:extLst>
          </p:cNvPr>
          <p:cNvSpPr>
            <a:spLocks noGrp="1"/>
          </p:cNvSpPr>
          <p:nvPr>
            <p:ph idx="1"/>
          </p:nvPr>
        </p:nvSpPr>
        <p:spPr/>
        <p:txBody>
          <a:bodyPr>
            <a:normAutofit fontScale="70000" lnSpcReduction="20000"/>
          </a:bodyPr>
          <a:lstStyle/>
          <a:p>
            <a:r>
              <a:rPr lang="en-US" dirty="0"/>
              <a:t>Pregnant women who were provided with Web-based information on vaccines that allowed social media interaction were more likely to vaccinate their infants on time, according to researchers publishing in Pediatrics. They enrolled 888 Colorado women in the third trimester of pregnancy and assigned them randomly to one of three groups. One group was provided a Web site with factual vaccine information and interactive social media components, the second group was provided a Web site with vaccine information but no social media, and the third received usual care. Infants of the study participants were followed from birth to age 200 days. Researchers found that 92.5% of infants who were among the first group were up to date with their vaccinations compared with 86.6% of infants whose mothers received usual care. The study found that 91.3% of infants from the Web site–only group were vaccinated on time. </a:t>
            </a:r>
            <a:r>
              <a:rPr lang="en-US" b="1" dirty="0"/>
              <a:t>Parents were more likely to use social media to ask experts to address their specific vaccination concerns rather than to interact with other parents. The authors conclude that interactive, informational interventions administered outside the physician’s office during pregnancy can improve vaccine acceptance</a:t>
            </a:r>
          </a:p>
        </p:txBody>
      </p:sp>
    </p:spTree>
    <p:extLst>
      <p:ext uri="{BB962C8B-B14F-4D97-AF65-F5344CB8AC3E}">
        <p14:creationId xmlns:p14="http://schemas.microsoft.com/office/powerpoint/2010/main" val="102284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2092-6F8F-3566-1EFD-0B3D5B4187DB}"/>
              </a:ext>
            </a:extLst>
          </p:cNvPr>
          <p:cNvSpPr>
            <a:spLocks noGrp="1"/>
          </p:cNvSpPr>
          <p:nvPr>
            <p:ph type="title"/>
          </p:nvPr>
        </p:nvSpPr>
        <p:spPr/>
        <p:txBody>
          <a:bodyPr/>
          <a:lstStyle/>
          <a:p>
            <a:r>
              <a:rPr lang="en-US" dirty="0"/>
              <a:t>The Effect of Social Media on Breastfeeding</a:t>
            </a:r>
            <a:br>
              <a:rPr lang="en-US" dirty="0"/>
            </a:br>
            <a:r>
              <a:rPr lang="en-US" dirty="0"/>
              <a:t>7/2023  JOGNN</a:t>
            </a:r>
          </a:p>
        </p:txBody>
      </p:sp>
      <p:sp>
        <p:nvSpPr>
          <p:cNvPr id="3" name="Content Placeholder 2">
            <a:extLst>
              <a:ext uri="{FF2B5EF4-FFF2-40B4-BE49-F238E27FC236}">
                <a16:creationId xmlns:a16="http://schemas.microsoft.com/office/drawing/2014/main" id="{38A29791-46F6-9ACF-E446-4572FEFD5587}"/>
              </a:ext>
            </a:extLst>
          </p:cNvPr>
          <p:cNvSpPr>
            <a:spLocks noGrp="1"/>
          </p:cNvSpPr>
          <p:nvPr>
            <p:ph idx="1"/>
          </p:nvPr>
        </p:nvSpPr>
        <p:spPr/>
        <p:txBody>
          <a:bodyPr/>
          <a:lstStyle/>
          <a:p>
            <a:r>
              <a:rPr lang="en-US" b="0" i="0" dirty="0">
                <a:solidFill>
                  <a:srgbClr val="2E2E2E"/>
                </a:solidFill>
                <a:effectLst/>
                <a:latin typeface="Elsevier Sans"/>
              </a:rPr>
              <a:t>Results demonstrated that social media has a positive effect on the breastfeeding relationship overall and provides emotional and peer support for postpartum women. The majority of quantitative studies showed a significant relationship between social media use and breastfeeding attitudes, knowledge, support, and confidence. Themes related to community, support, shared experiences, and knowledge in the qualitative studies supported the quantitative findings.</a:t>
            </a:r>
            <a:endParaRPr lang="en-US" dirty="0"/>
          </a:p>
        </p:txBody>
      </p:sp>
    </p:spTree>
    <p:extLst>
      <p:ext uri="{BB962C8B-B14F-4D97-AF65-F5344CB8AC3E}">
        <p14:creationId xmlns:p14="http://schemas.microsoft.com/office/powerpoint/2010/main" val="35626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F-8AE5-3576-A34B-F853A5D9AF2E}"/>
              </a:ext>
            </a:extLst>
          </p:cNvPr>
          <p:cNvSpPr>
            <a:spLocks noGrp="1"/>
          </p:cNvSpPr>
          <p:nvPr>
            <p:ph type="title"/>
          </p:nvPr>
        </p:nvSpPr>
        <p:spPr/>
        <p:txBody>
          <a:bodyPr>
            <a:normAutofit/>
          </a:bodyPr>
          <a:lstStyle/>
          <a:p>
            <a:r>
              <a:rPr lang="en-US" sz="2400" b="1" i="0" dirty="0">
                <a:solidFill>
                  <a:srgbClr val="1C1D1E"/>
                </a:solidFill>
                <a:effectLst/>
                <a:latin typeface="Open Sans" panose="020B0606030504020204" pitchFamily="34" charset="0"/>
              </a:rPr>
              <a:t>Social media influencers' impact during pregnancy and parenting: A qualitative descriptive study</a:t>
            </a:r>
            <a:br>
              <a:rPr lang="en-US" b="1" i="0" dirty="0">
                <a:solidFill>
                  <a:srgbClr val="1C1D1E"/>
                </a:solidFill>
                <a:effectLst/>
                <a:latin typeface="Open Sans" panose="020B0606030504020204" pitchFamily="34" charset="0"/>
              </a:rPr>
            </a:br>
            <a:r>
              <a:rPr lang="en-US" sz="2400" b="1" i="0" dirty="0">
                <a:solidFill>
                  <a:srgbClr val="1C1D1E"/>
                </a:solidFill>
                <a:effectLst/>
                <a:latin typeface="Open Sans" panose="020B0606030504020204" pitchFamily="34" charset="0"/>
              </a:rPr>
              <a:t>Nursing Research  10/2023</a:t>
            </a:r>
            <a:endParaRPr lang="en-US" sz="2400" dirty="0"/>
          </a:p>
        </p:txBody>
      </p:sp>
      <p:sp>
        <p:nvSpPr>
          <p:cNvPr id="3" name="Content Placeholder 2">
            <a:extLst>
              <a:ext uri="{FF2B5EF4-FFF2-40B4-BE49-F238E27FC236}">
                <a16:creationId xmlns:a16="http://schemas.microsoft.com/office/drawing/2014/main" id="{5C060ACD-C40E-C8BA-3DF4-188D060CDF5B}"/>
              </a:ext>
            </a:extLst>
          </p:cNvPr>
          <p:cNvSpPr>
            <a:spLocks noGrp="1"/>
          </p:cNvSpPr>
          <p:nvPr>
            <p:ph idx="1"/>
          </p:nvPr>
        </p:nvSpPr>
        <p:spPr/>
        <p:txBody>
          <a:bodyPr>
            <a:normAutofit fontScale="92500"/>
          </a:bodyPr>
          <a:lstStyle/>
          <a:p>
            <a:r>
              <a:rPr lang="en-US" b="0" i="0" dirty="0">
                <a:solidFill>
                  <a:srgbClr val="000000"/>
                </a:solidFill>
                <a:effectLst/>
                <a:latin typeface="Open Sans" panose="020B0606030504020204" pitchFamily="34" charset="0"/>
              </a:rPr>
              <a:t>For clinicians providing maternity and early childhood services, these findings may provide context for the ways in which modern parents seek health information and subsequently make health-related decisions</a:t>
            </a:r>
          </a:p>
          <a:p>
            <a:r>
              <a:rPr lang="en-US" dirty="0">
                <a:solidFill>
                  <a:srgbClr val="000000"/>
                </a:solidFill>
                <a:latin typeface="Open Sans" panose="020B0606030504020204" pitchFamily="34" charset="0"/>
              </a:rPr>
              <a:t>P</a:t>
            </a:r>
            <a:r>
              <a:rPr lang="en-US" b="0" i="0" dirty="0">
                <a:solidFill>
                  <a:srgbClr val="000000"/>
                </a:solidFill>
                <a:effectLst/>
                <a:latin typeface="Open Sans" panose="020B0606030504020204" pitchFamily="34" charset="0"/>
              </a:rPr>
              <a:t>arents value several convenient aspects of consuming information via social media, including the immediacy of response (Lupton, </a:t>
            </a:r>
            <a:r>
              <a:rPr lang="en-US" b="1" i="0" dirty="0">
                <a:solidFill>
                  <a:srgbClr val="123D80"/>
                </a:solidFill>
                <a:effectLst/>
                <a:latin typeface="Open Sans" panose="020B0606030504020204" pitchFamily="34" charset="0"/>
                <a:hlinkClick r:id="rId2"/>
              </a:rPr>
              <a:t>2017</a:t>
            </a:r>
            <a:r>
              <a:rPr lang="en-US" b="0" i="0" dirty="0">
                <a:solidFill>
                  <a:srgbClr val="000000"/>
                </a:solidFill>
                <a:effectLst/>
                <a:latin typeface="Open Sans" panose="020B0606030504020204" pitchFamily="34" charset="0"/>
              </a:rPr>
              <a:t>), unconstrained duration of accessibility (Hay et al., </a:t>
            </a:r>
            <a:r>
              <a:rPr lang="en-US" b="1" i="0" dirty="0">
                <a:solidFill>
                  <a:srgbClr val="123D80"/>
                </a:solidFill>
                <a:effectLst/>
                <a:latin typeface="Open Sans" panose="020B0606030504020204" pitchFamily="34" charset="0"/>
                <a:hlinkClick r:id="rId3"/>
              </a:rPr>
              <a:t>2022</a:t>
            </a:r>
            <a:r>
              <a:rPr lang="en-US" b="0" i="0" dirty="0">
                <a:solidFill>
                  <a:srgbClr val="000000"/>
                </a:solidFill>
                <a:effectLst/>
                <a:latin typeface="Open Sans" panose="020B0606030504020204" pitchFamily="34" charset="0"/>
              </a:rPr>
              <a:t>; Moon et al., </a:t>
            </a:r>
            <a:r>
              <a:rPr lang="en-US" b="1" i="0" dirty="0">
                <a:solidFill>
                  <a:srgbClr val="123D80"/>
                </a:solidFill>
                <a:effectLst/>
                <a:latin typeface="Open Sans" panose="020B0606030504020204" pitchFamily="34" charset="0"/>
                <a:hlinkClick r:id="rId4"/>
              </a:rPr>
              <a:t>2019</a:t>
            </a:r>
            <a:r>
              <a:rPr lang="en-US" b="0" i="0" dirty="0">
                <a:solidFill>
                  <a:srgbClr val="000000"/>
                </a:solidFill>
                <a:effectLst/>
                <a:latin typeface="Open Sans" panose="020B0606030504020204" pitchFamily="34" charset="0"/>
              </a:rPr>
              <a:t>), the ability to access opinions from numerous sources (Moon et al., </a:t>
            </a:r>
            <a:r>
              <a:rPr lang="en-US" b="1" i="0" dirty="0">
                <a:solidFill>
                  <a:srgbClr val="123D80"/>
                </a:solidFill>
                <a:effectLst/>
                <a:latin typeface="Open Sans" panose="020B0606030504020204" pitchFamily="34" charset="0"/>
                <a:hlinkClick r:id="rId4"/>
              </a:rPr>
              <a:t>2019</a:t>
            </a:r>
            <a:r>
              <a:rPr lang="en-US" b="0" i="0" dirty="0">
                <a:solidFill>
                  <a:srgbClr val="000000"/>
                </a:solidFill>
                <a:effectLst/>
                <a:latin typeface="Open Sans" panose="020B0606030504020204" pitchFamily="34" charset="0"/>
              </a:rPr>
              <a:t>) and to do so at no cost</a:t>
            </a:r>
            <a:endParaRPr lang="en-US" dirty="0"/>
          </a:p>
        </p:txBody>
      </p:sp>
    </p:spTree>
    <p:extLst>
      <p:ext uri="{BB962C8B-B14F-4D97-AF65-F5344CB8AC3E}">
        <p14:creationId xmlns:p14="http://schemas.microsoft.com/office/powerpoint/2010/main" val="263852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1142-7F37-BC11-3952-A8B8D4FAF167}"/>
              </a:ext>
            </a:extLst>
          </p:cNvPr>
          <p:cNvSpPr>
            <a:spLocks noGrp="1"/>
          </p:cNvSpPr>
          <p:nvPr>
            <p:ph type="title"/>
          </p:nvPr>
        </p:nvSpPr>
        <p:spPr/>
        <p:txBody>
          <a:bodyPr/>
          <a:lstStyle/>
          <a:p>
            <a:r>
              <a:rPr lang="en-US" dirty="0"/>
              <a:t>What is my responsibility?</a:t>
            </a:r>
          </a:p>
        </p:txBody>
      </p:sp>
      <p:sp>
        <p:nvSpPr>
          <p:cNvPr id="3" name="Content Placeholder 2">
            <a:extLst>
              <a:ext uri="{FF2B5EF4-FFF2-40B4-BE49-F238E27FC236}">
                <a16:creationId xmlns:a16="http://schemas.microsoft.com/office/drawing/2014/main" id="{73281B80-F827-0D2F-EAAD-673D26F65D4E}"/>
              </a:ext>
            </a:extLst>
          </p:cNvPr>
          <p:cNvSpPr>
            <a:spLocks noGrp="1"/>
          </p:cNvSpPr>
          <p:nvPr>
            <p:ph idx="1"/>
          </p:nvPr>
        </p:nvSpPr>
        <p:spPr/>
        <p:txBody>
          <a:bodyPr/>
          <a:lstStyle/>
          <a:p>
            <a:r>
              <a:rPr lang="en-US" dirty="0"/>
              <a:t>RN – what does it mean</a:t>
            </a:r>
          </a:p>
          <a:p>
            <a:r>
              <a:rPr lang="en-US" dirty="0"/>
              <a:t>Licensure responsibilities</a:t>
            </a:r>
          </a:p>
          <a:p>
            <a:pPr lvl="1"/>
            <a:r>
              <a:rPr lang="en-US" dirty="0"/>
              <a:t>Wisconsin: </a:t>
            </a:r>
            <a:r>
              <a:rPr lang="en-US" b="0" i="0" dirty="0">
                <a:effectLst/>
                <a:latin typeface="Times New Roman" panose="02020603050405020304" pitchFamily="18" charset="0"/>
              </a:rPr>
              <a:t>Designing and implementing teaching plans based on patient needs</a:t>
            </a:r>
            <a:endParaRPr lang="en-US" dirty="0"/>
          </a:p>
          <a:p>
            <a:r>
              <a:rPr lang="en-US" dirty="0"/>
              <a:t>Professional organizations – AWHONN    ANA</a:t>
            </a:r>
          </a:p>
          <a:p>
            <a:r>
              <a:rPr lang="en-US" dirty="0"/>
              <a:t>Liability – Risk management</a:t>
            </a:r>
          </a:p>
        </p:txBody>
      </p:sp>
    </p:spTree>
    <p:extLst>
      <p:ext uri="{BB962C8B-B14F-4D97-AF65-F5344CB8AC3E}">
        <p14:creationId xmlns:p14="http://schemas.microsoft.com/office/powerpoint/2010/main" val="83761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DEE2-A7F7-93F3-8E4D-0AF01E59FB1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7651CCA-B06C-4F93-A77E-0812EA206B4A}"/>
              </a:ext>
            </a:extLst>
          </p:cNvPr>
          <p:cNvSpPr>
            <a:spLocks noGrp="1"/>
          </p:cNvSpPr>
          <p:nvPr>
            <p:ph idx="1"/>
          </p:nvPr>
        </p:nvSpPr>
        <p:spPr/>
        <p:txBody>
          <a:bodyPr>
            <a:normAutofit/>
          </a:bodyPr>
          <a:lstStyle/>
          <a:p>
            <a:r>
              <a:rPr lang="en-US" sz="7200" dirty="0"/>
              <a:t>Credibility</a:t>
            </a:r>
          </a:p>
          <a:p>
            <a:r>
              <a:rPr lang="en-US" sz="7200" dirty="0"/>
              <a:t>Integrity</a:t>
            </a:r>
          </a:p>
        </p:txBody>
      </p:sp>
      <p:pic>
        <p:nvPicPr>
          <p:cNvPr id="5" name="Picture 4">
            <a:extLst>
              <a:ext uri="{FF2B5EF4-FFF2-40B4-BE49-F238E27FC236}">
                <a16:creationId xmlns:a16="http://schemas.microsoft.com/office/drawing/2014/main" id="{541D9A2E-1D23-8B7F-B91A-81A70B565F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5729" y="1066800"/>
            <a:ext cx="3468130" cy="4528300"/>
          </a:xfrm>
          <a:prstGeom prst="rect">
            <a:avLst/>
          </a:prstGeom>
        </p:spPr>
      </p:pic>
      <p:cxnSp>
        <p:nvCxnSpPr>
          <p:cNvPr id="8" name="Straight Connector 7">
            <a:extLst>
              <a:ext uri="{FF2B5EF4-FFF2-40B4-BE49-F238E27FC236}">
                <a16:creationId xmlns:a16="http://schemas.microsoft.com/office/drawing/2014/main" id="{CE50A823-F1B9-0EBD-B80A-3D4E10DFF93F}"/>
              </a:ext>
            </a:extLst>
          </p:cNvPr>
          <p:cNvCxnSpPr>
            <a:cxnSpLocks/>
          </p:cNvCxnSpPr>
          <p:nvPr/>
        </p:nvCxnSpPr>
        <p:spPr>
          <a:xfrm>
            <a:off x="7858898" y="1904999"/>
            <a:ext cx="2067697" cy="21809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06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C3CAB7-0A28-6E6D-BDB3-5C199B365872}"/>
              </a:ext>
            </a:extLst>
          </p:cNvPr>
          <p:cNvSpPr>
            <a:spLocks noGrp="1"/>
          </p:cNvSpPr>
          <p:nvPr>
            <p:ph type="title"/>
          </p:nvPr>
        </p:nvSpPr>
        <p:spPr/>
        <p:txBody>
          <a:bodyPr/>
          <a:lstStyle/>
          <a:p>
            <a:r>
              <a:rPr lang="en-US" dirty="0"/>
              <a:t>Informed Consent</a:t>
            </a:r>
          </a:p>
        </p:txBody>
      </p:sp>
      <p:sp>
        <p:nvSpPr>
          <p:cNvPr id="6" name="Content Placeholder 5">
            <a:extLst>
              <a:ext uri="{FF2B5EF4-FFF2-40B4-BE49-F238E27FC236}">
                <a16:creationId xmlns:a16="http://schemas.microsoft.com/office/drawing/2014/main" id="{45C50179-EFAE-1D88-9767-CC7810332EB8}"/>
              </a:ext>
            </a:extLst>
          </p:cNvPr>
          <p:cNvSpPr>
            <a:spLocks noGrp="1"/>
          </p:cNvSpPr>
          <p:nvPr>
            <p:ph idx="1"/>
          </p:nvPr>
        </p:nvSpPr>
        <p:spPr/>
        <p:txBody>
          <a:bodyPr>
            <a:normAutofit/>
          </a:bodyPr>
          <a:lstStyle/>
          <a:p>
            <a:r>
              <a:rPr lang="en-US" sz="4400" dirty="0"/>
              <a:t>Nursing responsibilities</a:t>
            </a:r>
          </a:p>
          <a:p>
            <a:r>
              <a:rPr lang="en-US" sz="4400" dirty="0"/>
              <a:t>Legal ??</a:t>
            </a:r>
          </a:p>
        </p:txBody>
      </p:sp>
    </p:spTree>
    <p:extLst>
      <p:ext uri="{BB962C8B-B14F-4D97-AF65-F5344CB8AC3E}">
        <p14:creationId xmlns:p14="http://schemas.microsoft.com/office/powerpoint/2010/main" val="105879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619D95-4F53-FE8F-7270-79FCA9099A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2C4633-1EBC-18EB-1AFE-EFE0B0564108}"/>
              </a:ext>
            </a:extLst>
          </p:cNvPr>
          <p:cNvSpPr>
            <a:spLocks noGrp="1"/>
          </p:cNvSpPr>
          <p:nvPr>
            <p:ph type="body" sz="half" idx="2"/>
          </p:nvPr>
        </p:nvSpPr>
        <p:spPr/>
        <p:txBody>
          <a:bodyPr>
            <a:normAutofit fontScale="92500" lnSpcReduction="10000"/>
          </a:bodyPr>
          <a:lstStyle/>
          <a:p>
            <a:r>
              <a:rPr lang="en-US" b="0" i="0" dirty="0">
                <a:solidFill>
                  <a:srgbClr val="040C28"/>
                </a:solidFill>
                <a:effectLst/>
                <a:latin typeface="Google Sans"/>
              </a:rPr>
              <a:t>Chrissy Teigen</a:t>
            </a:r>
            <a:r>
              <a:rPr lang="en-US" b="0" i="0" dirty="0">
                <a:solidFill>
                  <a:srgbClr val="1F1F1F"/>
                </a:solidFill>
                <a:effectLst/>
                <a:latin typeface="Google Sans"/>
              </a:rPr>
              <a:t> – Model and author known for her candid discussions about pregnancy and postpartum. Serena Williams – Tennis star and advocate for maternal health awareness, particularly around childbirth complications. Gisele Bündchen – Supermodel and advocate for natural childbirth and holistic health</a:t>
            </a:r>
            <a:endParaRPr lang="en-US" dirty="0"/>
          </a:p>
        </p:txBody>
      </p:sp>
      <p:pic>
        <p:nvPicPr>
          <p:cNvPr id="20" name="Content Placeholder 19">
            <a:extLst>
              <a:ext uri="{FF2B5EF4-FFF2-40B4-BE49-F238E27FC236}">
                <a16:creationId xmlns:a16="http://schemas.microsoft.com/office/drawing/2014/main" id="{AAD59890-72CF-DC94-1135-D720F08D3CA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5147" y="756851"/>
            <a:ext cx="3265081" cy="5105400"/>
          </a:xfrm>
        </p:spPr>
      </p:pic>
      <p:pic>
        <p:nvPicPr>
          <p:cNvPr id="23" name="Picture 22">
            <a:extLst>
              <a:ext uri="{FF2B5EF4-FFF2-40B4-BE49-F238E27FC236}">
                <a16:creationId xmlns:a16="http://schemas.microsoft.com/office/drawing/2014/main" id="{8ACCACC2-114A-5F13-6B68-5EC5990CBC4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86392" y="155131"/>
            <a:ext cx="3342819" cy="4801601"/>
          </a:xfrm>
          <a:prstGeom prst="rect">
            <a:avLst/>
          </a:prstGeom>
        </p:spPr>
      </p:pic>
    </p:spTree>
    <p:extLst>
      <p:ext uri="{BB962C8B-B14F-4D97-AF65-F5344CB8AC3E}">
        <p14:creationId xmlns:p14="http://schemas.microsoft.com/office/powerpoint/2010/main" val="270885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0178-2E84-FBD9-9BC2-9418FB6E19C0}"/>
              </a:ext>
            </a:extLst>
          </p:cNvPr>
          <p:cNvSpPr>
            <a:spLocks noGrp="1"/>
          </p:cNvSpPr>
          <p:nvPr>
            <p:ph type="title"/>
          </p:nvPr>
        </p:nvSpPr>
        <p:spPr/>
        <p:txBody>
          <a:bodyPr/>
          <a:lstStyle/>
          <a:p>
            <a:r>
              <a:rPr lang="en-US" dirty="0"/>
              <a:t>What is being said?</a:t>
            </a:r>
          </a:p>
        </p:txBody>
      </p:sp>
      <p:sp>
        <p:nvSpPr>
          <p:cNvPr id="3" name="Content Placeholder 2">
            <a:extLst>
              <a:ext uri="{FF2B5EF4-FFF2-40B4-BE49-F238E27FC236}">
                <a16:creationId xmlns:a16="http://schemas.microsoft.com/office/drawing/2014/main" id="{B50105F2-B5F5-D72D-939F-544F01C057E4}"/>
              </a:ext>
            </a:extLst>
          </p:cNvPr>
          <p:cNvSpPr>
            <a:spLocks noGrp="1"/>
          </p:cNvSpPr>
          <p:nvPr>
            <p:ph idx="1"/>
          </p:nvPr>
        </p:nvSpPr>
        <p:spPr/>
        <p:txBody>
          <a:bodyPr>
            <a:normAutofit fontScale="70000" lnSpcReduction="20000"/>
          </a:bodyPr>
          <a:lstStyle/>
          <a:p>
            <a:r>
              <a:rPr lang="en-US" b="0" i="0" dirty="0">
                <a:solidFill>
                  <a:srgbClr val="001D35"/>
                </a:solidFill>
                <a:effectLst/>
                <a:latin typeface="Google Sans"/>
              </a:rPr>
              <a:t>Social media influencers have a significant impact on </a:t>
            </a:r>
            <a:r>
              <a:rPr lang="en-US" b="1" i="0" dirty="0">
                <a:solidFill>
                  <a:srgbClr val="001D35"/>
                </a:solidFill>
                <a:effectLst/>
                <a:latin typeface="Google Sans"/>
              </a:rPr>
              <a:t>society and maternal health,</a:t>
            </a:r>
            <a:r>
              <a:rPr lang="en-US" b="0" i="0" dirty="0">
                <a:solidFill>
                  <a:srgbClr val="001D35"/>
                </a:solidFill>
                <a:effectLst/>
                <a:latin typeface="Google Sans"/>
              </a:rPr>
              <a:t> </a:t>
            </a:r>
            <a:r>
              <a:rPr lang="en-US" b="1" i="0" dirty="0">
                <a:solidFill>
                  <a:srgbClr val="001D35"/>
                </a:solidFill>
                <a:effectLst/>
                <a:latin typeface="Google Sans"/>
              </a:rPr>
              <a:t>shaping consumer behavior, influencing trends, and impacting mental health, both positively and negatively</a:t>
            </a:r>
            <a:r>
              <a:rPr lang="en-US" b="0" i="0" dirty="0">
                <a:solidFill>
                  <a:srgbClr val="001D35"/>
                </a:solidFill>
                <a:effectLst/>
                <a:latin typeface="Google Sans"/>
              </a:rPr>
              <a:t>. They can drive sales through product recommendations, promote positive messages, and raise awareness about important issues, while also contributing to unrealistic beauty standards, the spread of misinformation, and negative comparisons. They can provide support, information, and community, but also contribute to unrealistic expectations and social comparison. </a:t>
            </a:r>
          </a:p>
          <a:p>
            <a:endParaRPr lang="en-US" dirty="0">
              <a:solidFill>
                <a:srgbClr val="001D35"/>
              </a:solidFill>
              <a:latin typeface="Google Sans"/>
            </a:endParaRPr>
          </a:p>
          <a:p>
            <a:r>
              <a:rPr lang="en-US" dirty="0">
                <a:solidFill>
                  <a:srgbClr val="001D35"/>
                </a:solidFill>
                <a:latin typeface="Google Sans"/>
              </a:rPr>
              <a:t>University of Portsmouth, UK, 2/2025</a:t>
            </a:r>
          </a:p>
          <a:p>
            <a:r>
              <a:rPr lang="en-US" b="1" i="0" dirty="0">
                <a:solidFill>
                  <a:srgbClr val="212121"/>
                </a:solidFill>
                <a:effectLst/>
                <a:latin typeface="BlinkMacSystemFont"/>
              </a:rPr>
              <a:t>Conclusion: </a:t>
            </a:r>
            <a:r>
              <a:rPr lang="en-US" b="0" i="0" dirty="0">
                <a:solidFill>
                  <a:srgbClr val="212121"/>
                </a:solidFill>
                <a:effectLst/>
                <a:latin typeface="BlinkMacSystemFont"/>
              </a:rPr>
              <a:t>Existing research suggests that engaging with social media influencers can be both beneficial and harmful for pregnant and new parents. At the current time, it is unclear how exposure to the benefits or harm impacts personal experiences and decision-making. American Journal of Nurse Midwives 2023</a:t>
            </a:r>
            <a:endParaRPr lang="en-US" dirty="0"/>
          </a:p>
          <a:p>
            <a:endParaRPr lang="en-US" b="0" i="0" dirty="0">
              <a:solidFill>
                <a:srgbClr val="001D35"/>
              </a:solidFill>
              <a:effectLst/>
              <a:latin typeface="Google Sans"/>
            </a:endParaRPr>
          </a:p>
        </p:txBody>
      </p:sp>
    </p:spTree>
    <p:extLst>
      <p:ext uri="{BB962C8B-B14F-4D97-AF65-F5344CB8AC3E}">
        <p14:creationId xmlns:p14="http://schemas.microsoft.com/office/powerpoint/2010/main" val="152840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B76E-576F-38CD-4333-46CD81E2D180}"/>
              </a:ext>
            </a:extLst>
          </p:cNvPr>
          <p:cNvSpPr>
            <a:spLocks noGrp="1"/>
          </p:cNvSpPr>
          <p:nvPr>
            <p:ph type="title"/>
          </p:nvPr>
        </p:nvSpPr>
        <p:spPr/>
        <p:txBody>
          <a:bodyPr>
            <a:normAutofit/>
          </a:bodyPr>
          <a:lstStyle/>
          <a:p>
            <a:r>
              <a:rPr lang="en-US" dirty="0"/>
              <a:t>Who are they? </a:t>
            </a:r>
          </a:p>
        </p:txBody>
      </p:sp>
      <p:sp>
        <p:nvSpPr>
          <p:cNvPr id="3" name="Content Placeholder 2">
            <a:extLst>
              <a:ext uri="{FF2B5EF4-FFF2-40B4-BE49-F238E27FC236}">
                <a16:creationId xmlns:a16="http://schemas.microsoft.com/office/drawing/2014/main" id="{FDF64F72-867E-063B-BEFD-625E152182D9}"/>
              </a:ext>
            </a:extLst>
          </p:cNvPr>
          <p:cNvSpPr>
            <a:spLocks noGrp="1"/>
          </p:cNvSpPr>
          <p:nvPr>
            <p:ph sz="half" idx="1"/>
          </p:nvPr>
        </p:nvSpPr>
        <p:spPr/>
        <p:txBody>
          <a:bodyPr>
            <a:normAutofit fontScale="92500" lnSpcReduction="10000"/>
          </a:bodyPr>
          <a:lstStyle/>
          <a:p>
            <a:r>
              <a:rPr lang="en-US" dirty="0"/>
              <a:t>Tessa – Being a mommy with a strong mindset with motherhood; It’s not your kids, it’s what you think about them</a:t>
            </a:r>
          </a:p>
          <a:p>
            <a:r>
              <a:rPr lang="en-US" dirty="0"/>
              <a:t>Chrissy – Your big sis through pregnancy and parenting</a:t>
            </a:r>
          </a:p>
          <a:p>
            <a:r>
              <a:rPr lang="en-US" dirty="0"/>
              <a:t>Camilla – Nursing, motherhood, pumping, faith</a:t>
            </a:r>
          </a:p>
          <a:p>
            <a:r>
              <a:rPr lang="en-US" dirty="0"/>
              <a:t>Eryn – Crunchy mom recovering trying to live less toxic</a:t>
            </a:r>
          </a:p>
          <a:p>
            <a:r>
              <a:rPr lang="en-US" dirty="0"/>
              <a:t>Empowered Mamas company – Empowering and advocate</a:t>
            </a:r>
          </a:p>
          <a:p>
            <a:endParaRPr lang="en-US" dirty="0"/>
          </a:p>
        </p:txBody>
      </p:sp>
      <p:sp>
        <p:nvSpPr>
          <p:cNvPr id="4" name="Content Placeholder 3">
            <a:extLst>
              <a:ext uri="{FF2B5EF4-FFF2-40B4-BE49-F238E27FC236}">
                <a16:creationId xmlns:a16="http://schemas.microsoft.com/office/drawing/2014/main" id="{8A6EF4DB-F1E0-1C60-508F-4716B62FC36E}"/>
              </a:ext>
            </a:extLst>
          </p:cNvPr>
          <p:cNvSpPr>
            <a:spLocks noGrp="1"/>
          </p:cNvSpPr>
          <p:nvPr>
            <p:ph sz="half" idx="2"/>
          </p:nvPr>
        </p:nvSpPr>
        <p:spPr/>
        <p:txBody>
          <a:bodyPr>
            <a:normAutofit fontScale="92500" lnSpcReduction="10000"/>
          </a:bodyPr>
          <a:lstStyle/>
          <a:p>
            <a:r>
              <a:rPr lang="en-US" dirty="0"/>
              <a:t>Emily – Helping women feel strong, fitness </a:t>
            </a:r>
          </a:p>
          <a:p>
            <a:r>
              <a:rPr lang="en-US" dirty="0"/>
              <a:t>Shayla – Non judgmental motherhood</a:t>
            </a:r>
          </a:p>
          <a:p>
            <a:r>
              <a:rPr lang="en-US" dirty="0"/>
              <a:t>Kelci – Believer, birth doula</a:t>
            </a:r>
          </a:p>
          <a:p>
            <a:r>
              <a:rPr lang="en-US" dirty="0"/>
              <a:t>Sandra RN – Tips for toddlers</a:t>
            </a:r>
          </a:p>
          <a:p>
            <a:r>
              <a:rPr lang="en-US" dirty="0"/>
              <a:t>Ashli – Helping moms ditch extremes</a:t>
            </a:r>
          </a:p>
          <a:p>
            <a:r>
              <a:rPr lang="en-US" dirty="0"/>
              <a:t>Ana – Feel less alone</a:t>
            </a:r>
          </a:p>
          <a:p>
            <a:endParaRPr lang="en-US" dirty="0"/>
          </a:p>
        </p:txBody>
      </p:sp>
    </p:spTree>
    <p:extLst>
      <p:ext uri="{BB962C8B-B14F-4D97-AF65-F5344CB8AC3E}">
        <p14:creationId xmlns:p14="http://schemas.microsoft.com/office/powerpoint/2010/main" val="304706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39AC54-C9F4-A16D-5F4D-B09295977DB2}"/>
              </a:ext>
            </a:extLst>
          </p:cNvPr>
          <p:cNvSpPr>
            <a:spLocks noGrp="1"/>
          </p:cNvSpPr>
          <p:nvPr>
            <p:ph type="title"/>
          </p:nvPr>
        </p:nvSpPr>
        <p:spPr/>
        <p:txBody>
          <a:bodyPr/>
          <a:lstStyle/>
          <a:p>
            <a:r>
              <a:rPr lang="en-US" dirty="0"/>
              <a:t>Does it matter what they say?</a:t>
            </a:r>
          </a:p>
        </p:txBody>
      </p:sp>
      <p:sp>
        <p:nvSpPr>
          <p:cNvPr id="6" name="Content Placeholder 5">
            <a:extLst>
              <a:ext uri="{FF2B5EF4-FFF2-40B4-BE49-F238E27FC236}">
                <a16:creationId xmlns:a16="http://schemas.microsoft.com/office/drawing/2014/main" id="{D64EFE4C-2CD4-4052-1DD4-44FCD39B9942}"/>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895EDFF-5D39-E1B6-774B-67ECB323B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51074" y="2337485"/>
            <a:ext cx="5289851" cy="4022899"/>
          </a:xfrm>
          <a:prstGeom prst="rect">
            <a:avLst/>
          </a:prstGeom>
        </p:spPr>
      </p:pic>
      <p:sp>
        <p:nvSpPr>
          <p:cNvPr id="8" name="TextBox 7">
            <a:extLst>
              <a:ext uri="{FF2B5EF4-FFF2-40B4-BE49-F238E27FC236}">
                <a16:creationId xmlns:a16="http://schemas.microsoft.com/office/drawing/2014/main" id="{7B73D9CF-1041-180A-D638-8A078330A934}"/>
              </a:ext>
            </a:extLst>
          </p:cNvPr>
          <p:cNvSpPr txBox="1"/>
          <p:nvPr/>
        </p:nvSpPr>
        <p:spPr>
          <a:xfrm>
            <a:off x="3451074" y="6321388"/>
            <a:ext cx="5289851" cy="230832"/>
          </a:xfrm>
          <a:prstGeom prst="rect">
            <a:avLst/>
          </a:prstGeom>
          <a:noFill/>
        </p:spPr>
        <p:txBody>
          <a:bodyPr wrap="square" rtlCol="0">
            <a:spAutoFit/>
          </a:bodyPr>
          <a:lstStyle/>
          <a:p>
            <a:r>
              <a:rPr lang="en-US" sz="900">
                <a:hlinkClick r:id="rId3" tooltip="https://nursingclio.org/2017/07/20/handmaids-hospitals-and-the-pageantry-of-the-newborn-nursery-window/"/>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87724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CC96-C097-F1D3-08DE-074FB73E81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49DD3B-2725-94F8-3946-4CF611285E13}"/>
              </a:ext>
            </a:extLst>
          </p:cNvPr>
          <p:cNvSpPr>
            <a:spLocks noGrp="1"/>
          </p:cNvSpPr>
          <p:nvPr>
            <p:ph idx="1"/>
          </p:nvPr>
        </p:nvSpPr>
        <p:spPr/>
        <p:txBody>
          <a:bodyPr/>
          <a:lstStyle/>
          <a:p>
            <a:r>
              <a:rPr lang="en-US" dirty="0"/>
              <a:t>No disclosures by presenter</a:t>
            </a:r>
          </a:p>
        </p:txBody>
      </p:sp>
    </p:spTree>
    <p:extLst>
      <p:ext uri="{BB962C8B-B14F-4D97-AF65-F5344CB8AC3E}">
        <p14:creationId xmlns:p14="http://schemas.microsoft.com/office/powerpoint/2010/main" val="408269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2034-BB08-FBD5-946F-4222B9D607CC}"/>
              </a:ext>
            </a:extLst>
          </p:cNvPr>
          <p:cNvSpPr>
            <a:spLocks noGrp="1"/>
          </p:cNvSpPr>
          <p:nvPr>
            <p:ph type="title"/>
          </p:nvPr>
        </p:nvSpPr>
        <p:spPr/>
        <p:txBody>
          <a:bodyPr/>
          <a:lstStyle/>
          <a:p>
            <a:r>
              <a:rPr lang="en-US" sz="1800" b="0" i="0" u="none" strike="noStrike" baseline="0" dirty="0">
                <a:latin typeface="Lato-Light"/>
              </a:rPr>
              <a:t>AWHONN   Basic, High-Risk, and Critical Care</a:t>
            </a:r>
            <a:br>
              <a:rPr lang="en-US" sz="1800" b="0" i="0" u="none" strike="noStrike" baseline="0" dirty="0">
                <a:latin typeface="Lato-Light"/>
              </a:rPr>
            </a:br>
            <a:r>
              <a:rPr lang="en-US" sz="1800" b="0" i="0" u="none" strike="noStrike" baseline="0" dirty="0">
                <a:latin typeface="Lato-Light"/>
              </a:rPr>
              <a:t>Intrapartum Nursing: Clinical</a:t>
            </a:r>
            <a:br>
              <a:rPr lang="en-US" sz="1800" b="0" i="0" u="none" strike="noStrike" baseline="0" dirty="0">
                <a:latin typeface="Lato-Light"/>
              </a:rPr>
            </a:br>
            <a:r>
              <a:rPr lang="en-US" sz="1800" b="0" i="0" u="none" strike="noStrike" baseline="0" dirty="0">
                <a:latin typeface="Lato-Light"/>
              </a:rPr>
              <a:t>Competencies and Education Guide</a:t>
            </a:r>
            <a:br>
              <a:rPr lang="en-US" sz="1800" b="0" i="0" u="none" strike="noStrike" baseline="0" dirty="0">
                <a:latin typeface="Lato-Light"/>
              </a:rPr>
            </a:br>
            <a:r>
              <a:rPr lang="en-US" sz="1800" b="1" i="0" u="none" strike="noStrike" baseline="0" dirty="0">
                <a:latin typeface="Lato-Bold"/>
              </a:rPr>
              <a:t>SEVENTH EDITION</a:t>
            </a:r>
            <a:endParaRPr lang="en-US" dirty="0"/>
          </a:p>
        </p:txBody>
      </p:sp>
      <p:sp>
        <p:nvSpPr>
          <p:cNvPr id="3" name="Content Placeholder 2">
            <a:extLst>
              <a:ext uri="{FF2B5EF4-FFF2-40B4-BE49-F238E27FC236}">
                <a16:creationId xmlns:a16="http://schemas.microsoft.com/office/drawing/2014/main" id="{767DCA05-4523-526B-9FFE-5F1BA6411613}"/>
              </a:ext>
            </a:extLst>
          </p:cNvPr>
          <p:cNvSpPr>
            <a:spLocks noGrp="1"/>
          </p:cNvSpPr>
          <p:nvPr>
            <p:ph idx="1"/>
          </p:nvPr>
        </p:nvSpPr>
        <p:spPr/>
        <p:txBody>
          <a:bodyPr>
            <a:normAutofit fontScale="92500" lnSpcReduction="20000"/>
          </a:bodyPr>
          <a:lstStyle/>
          <a:p>
            <a:pPr algn="l"/>
            <a:r>
              <a:rPr lang="en-US" sz="1800" b="0" i="0" u="none" strike="noStrike" baseline="0" dirty="0">
                <a:latin typeface="AdvOTaad6c8ab"/>
              </a:rPr>
              <a:t>Initial basic care</a:t>
            </a:r>
          </a:p>
          <a:p>
            <a:pPr algn="l"/>
            <a:r>
              <a:rPr lang="en-US" sz="1800" b="0" i="0" u="none" strike="noStrike" baseline="0" dirty="0">
                <a:latin typeface="AdvOTaad6c8ab"/>
              </a:rPr>
              <a:t>1. Skin-to-skin contact</a:t>
            </a:r>
          </a:p>
          <a:p>
            <a:pPr algn="l"/>
            <a:r>
              <a:rPr lang="en-US" sz="1800" b="0" i="0" u="none" strike="noStrike" baseline="0" dirty="0">
                <a:latin typeface="AdvOTaad6c8ab"/>
              </a:rPr>
              <a:t>2. Routine assessments, including vital signs</a:t>
            </a:r>
          </a:p>
          <a:p>
            <a:pPr algn="l"/>
            <a:r>
              <a:rPr lang="en-US" sz="1800" b="0" i="0" u="none" strike="noStrike" baseline="0" dirty="0">
                <a:latin typeface="AdvOTaad6c8ab"/>
              </a:rPr>
              <a:t>3. Weight and measurements</a:t>
            </a:r>
          </a:p>
          <a:p>
            <a:pPr algn="l"/>
            <a:r>
              <a:rPr lang="en-US" sz="1800" b="0" i="0" u="none" strike="noStrike" baseline="0" dirty="0">
                <a:latin typeface="AdvOTaad6c8ab"/>
              </a:rPr>
              <a:t>4. Infant identi</a:t>
            </a:r>
            <a:r>
              <a:rPr lang="en-US" sz="1800" b="0" i="0" u="none" strike="noStrike" baseline="0" dirty="0">
                <a:latin typeface="AdvOTaad6c8ab+fb"/>
              </a:rPr>
              <a:t>fi</a:t>
            </a:r>
            <a:r>
              <a:rPr lang="en-US" sz="1800" b="0" i="0" u="none" strike="noStrike" baseline="0" dirty="0">
                <a:latin typeface="AdvOTaad6c8ab"/>
              </a:rPr>
              <a:t>cation and security procedures</a:t>
            </a:r>
          </a:p>
          <a:p>
            <a:pPr algn="l"/>
            <a:r>
              <a:rPr lang="en-US" sz="1800" b="0" i="0" u="none" strike="noStrike" baseline="0" dirty="0">
                <a:latin typeface="AdvOTaad6c8ab"/>
              </a:rPr>
              <a:t>5. Prophylaxis</a:t>
            </a:r>
          </a:p>
          <a:p>
            <a:pPr algn="l"/>
            <a:r>
              <a:rPr lang="en-US" sz="1800" b="0" i="0" u="none" strike="noStrike" baseline="0" dirty="0">
                <a:latin typeface="AdvOTaad6c8ab"/>
              </a:rPr>
              <a:t>a. Erythromycin ophthalmic ointment</a:t>
            </a:r>
          </a:p>
          <a:p>
            <a:pPr algn="l"/>
            <a:r>
              <a:rPr lang="en-US" sz="1800" b="0" i="0" u="none" strike="noStrike" baseline="0" dirty="0">
                <a:latin typeface="AdvOTaad6c8ab"/>
              </a:rPr>
              <a:t>b. Vitamin K</a:t>
            </a:r>
          </a:p>
          <a:p>
            <a:pPr algn="l"/>
            <a:r>
              <a:rPr lang="en-US" sz="1800" b="0" i="0" u="none" strike="noStrike" baseline="0" dirty="0">
                <a:latin typeface="AdvOTaad6c8ab"/>
              </a:rPr>
              <a:t>c. Hepatitis B vaccine/hepatitis B immune globulin</a:t>
            </a:r>
            <a:endParaRPr lang="en-US" dirty="0"/>
          </a:p>
        </p:txBody>
      </p:sp>
    </p:spTree>
    <p:extLst>
      <p:ext uri="{BB962C8B-B14F-4D97-AF65-F5344CB8AC3E}">
        <p14:creationId xmlns:p14="http://schemas.microsoft.com/office/powerpoint/2010/main" val="137388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DA4E-B82D-9B73-B1A3-2DF3E2F043C0}"/>
              </a:ext>
            </a:extLst>
          </p:cNvPr>
          <p:cNvSpPr>
            <a:spLocks noGrp="1"/>
          </p:cNvSpPr>
          <p:nvPr>
            <p:ph type="title"/>
          </p:nvPr>
        </p:nvSpPr>
        <p:spPr/>
        <p:txBody>
          <a:bodyPr>
            <a:normAutofit fontScale="90000"/>
          </a:bodyPr>
          <a:lstStyle/>
          <a:p>
            <a:r>
              <a:rPr lang="en-US" dirty="0"/>
              <a:t>STANDARDS FOR PROFESSIONAL NURSING PRACTICE IN THE CARE OF WOMEN, NEWBORNS, AND PEOPLE ACROSS THE LIFE SPAN </a:t>
            </a:r>
            <a:br>
              <a:rPr lang="en-US" dirty="0"/>
            </a:br>
            <a:r>
              <a:rPr lang="en-US" dirty="0"/>
              <a:t>NINTH EDITION-Advocacy</a:t>
            </a:r>
          </a:p>
        </p:txBody>
      </p:sp>
      <p:sp>
        <p:nvSpPr>
          <p:cNvPr id="3" name="Content Placeholder 2">
            <a:extLst>
              <a:ext uri="{FF2B5EF4-FFF2-40B4-BE49-F238E27FC236}">
                <a16:creationId xmlns:a16="http://schemas.microsoft.com/office/drawing/2014/main" id="{6C39A096-EDD2-8BAC-CCF6-C873CA5C4DAB}"/>
              </a:ext>
            </a:extLst>
          </p:cNvPr>
          <p:cNvSpPr>
            <a:spLocks noGrp="1"/>
          </p:cNvSpPr>
          <p:nvPr>
            <p:ph idx="1"/>
          </p:nvPr>
        </p:nvSpPr>
        <p:spPr/>
        <p:txBody>
          <a:bodyPr>
            <a:normAutofit fontScale="55000" lnSpcReduction="20000"/>
          </a:bodyPr>
          <a:lstStyle/>
          <a:p>
            <a:r>
              <a:rPr lang="en-US" dirty="0"/>
              <a:t>Partners with the patient and their supportive network to be the voice expressing needs and desires to promote well-being.</a:t>
            </a:r>
          </a:p>
          <a:p>
            <a:r>
              <a:rPr lang="en-US" dirty="0"/>
              <a:t> a. Champions the patient and family voice by acting as a liaison to facilitate communication with the interprofessional team when questions arise with the plan of care.</a:t>
            </a:r>
          </a:p>
          <a:p>
            <a:r>
              <a:rPr lang="en-US" dirty="0"/>
              <a:t> b. Recommends appropriate levels of care, timely and appropriate transitions, and allocation of resources to optimize patient outcomes. </a:t>
            </a:r>
          </a:p>
          <a:p>
            <a:r>
              <a:rPr lang="en-US" dirty="0"/>
              <a:t>c. Acknowledges patient care decisions, including limitation of treatment and end-of-life choices. </a:t>
            </a:r>
          </a:p>
          <a:p>
            <a:r>
              <a:rPr lang="en-US" dirty="0"/>
              <a:t>d. Seeks to ensure that cost-effective treatment options are provided. </a:t>
            </a:r>
          </a:p>
          <a:p>
            <a:r>
              <a:rPr lang="en-US" dirty="0"/>
              <a:t>e. Provides pertinent information to patients and their supportive network to increase knowledge and inform their decisions, life choices, or general behavior to </a:t>
            </a:r>
            <a:r>
              <a:rPr lang="en-US" b="1" dirty="0"/>
              <a:t>maintain or improve health</a:t>
            </a:r>
            <a:r>
              <a:rPr lang="en-US" dirty="0"/>
              <a:t>. </a:t>
            </a:r>
          </a:p>
          <a:p>
            <a:r>
              <a:rPr lang="en-US" dirty="0"/>
              <a:t>f. Assists with navigation of the complex health care system.</a:t>
            </a:r>
          </a:p>
          <a:p>
            <a:r>
              <a:rPr lang="en-US" dirty="0"/>
              <a:t> g. Embraces diversity, equity, inclusivity, health promotion, and high-quality health care for all patients across the life span, regardless of age, class, culture, special health care needs, education level, ethnicity, family structure, gender, gender diversity, ideologies, political beliefs, race, religion, sexual orientation, lifestyle, and values.</a:t>
            </a:r>
          </a:p>
        </p:txBody>
      </p:sp>
    </p:spTree>
    <p:extLst>
      <p:ext uri="{BB962C8B-B14F-4D97-AF65-F5344CB8AC3E}">
        <p14:creationId xmlns:p14="http://schemas.microsoft.com/office/powerpoint/2010/main" val="41735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882B-7A2F-6D65-17F5-85D679A104A3}"/>
              </a:ext>
            </a:extLst>
          </p:cNvPr>
          <p:cNvSpPr>
            <a:spLocks noGrp="1"/>
          </p:cNvSpPr>
          <p:nvPr>
            <p:ph type="title"/>
          </p:nvPr>
        </p:nvSpPr>
        <p:spPr/>
        <p:txBody>
          <a:bodyPr>
            <a:normAutofit fontScale="90000"/>
          </a:bodyPr>
          <a:lstStyle/>
          <a:p>
            <a:r>
              <a:rPr lang="en-US" dirty="0"/>
              <a:t>STANDARDS FOR PROFESSIONAL NURSING PRACTICE IN THE CARE OF WOMEN, NEWBORNS, AND PEOPLE ACROSS THE LIFE SPAN </a:t>
            </a:r>
            <a:br>
              <a:rPr lang="en-US" dirty="0"/>
            </a:br>
            <a:r>
              <a:rPr lang="en-US" dirty="0"/>
              <a:t>NINTH EDITION-Education</a:t>
            </a:r>
          </a:p>
        </p:txBody>
      </p:sp>
      <p:sp>
        <p:nvSpPr>
          <p:cNvPr id="3" name="Content Placeholder 2">
            <a:extLst>
              <a:ext uri="{FF2B5EF4-FFF2-40B4-BE49-F238E27FC236}">
                <a16:creationId xmlns:a16="http://schemas.microsoft.com/office/drawing/2014/main" id="{68902D23-873F-7FFF-CFD6-F429C47E42B7}"/>
              </a:ext>
            </a:extLst>
          </p:cNvPr>
          <p:cNvSpPr>
            <a:spLocks noGrp="1"/>
          </p:cNvSpPr>
          <p:nvPr>
            <p:ph idx="1"/>
          </p:nvPr>
        </p:nvSpPr>
        <p:spPr/>
        <p:txBody>
          <a:bodyPr>
            <a:normAutofit fontScale="55000" lnSpcReduction="20000"/>
          </a:bodyPr>
          <a:lstStyle/>
          <a:p>
            <a:r>
              <a:rPr lang="en-US" dirty="0"/>
              <a:t>1. Identifies knowledge, skills, and abilities required to provide and promote the care of patients and supportive networks across the life span. </a:t>
            </a:r>
          </a:p>
          <a:p>
            <a:r>
              <a:rPr lang="en-US" dirty="0"/>
              <a:t>2. Identifies modifications and accommodations needed to deliver effective education to patients and their supportive networks. </a:t>
            </a:r>
          </a:p>
          <a:p>
            <a:r>
              <a:rPr lang="en-US" dirty="0"/>
              <a:t>3. Commits to acquiring and maintaining knowledge throughout their nursing career through continuing education activities, self-reflection, and professional development experiences. a. Seeks experiences that reflect relevant practice and evidence-based recommendations from organizations that focus on the delivery of health care services to patients and families. b. Maintains current knowledge and skills relative to the care of patients, newborns, and their families. c. Participates in continuing education activities related to clinical practice, safety, professional development, and interprofessional topics. d. Creates and maintains a professional portfolio to provide evidence of individual competence and lifelong learning. e. Seeks and maintains specialty certification within the area of practice. </a:t>
            </a:r>
          </a:p>
          <a:p>
            <a:r>
              <a:rPr lang="en-US" dirty="0"/>
              <a:t>4. Supports nurse colleagues by role modeling, encouraging, and advocating for the advancement of care of patients, families, and newborns. a. Shares educational findings, experiences, and ideas with peers and interprofessional colleagues. b. Mentors others (nurses new to a role or experienced) for the purpose of ensuring successful enculturation, orientation, competence, and emotional support. c. Leads discussions and debriefs to address issues in nursing practice as an application of educational findings and experiences. </a:t>
            </a:r>
          </a:p>
          <a:p>
            <a:r>
              <a:rPr lang="en-US" dirty="0"/>
              <a:t>5. Facilitates an inclusive work environment supportive of ongoing and interprofessional education that promotes the care of patients, newborns, families, and their supportive networks.</a:t>
            </a:r>
          </a:p>
        </p:txBody>
      </p:sp>
    </p:spTree>
    <p:extLst>
      <p:ext uri="{BB962C8B-B14F-4D97-AF65-F5344CB8AC3E}">
        <p14:creationId xmlns:p14="http://schemas.microsoft.com/office/powerpoint/2010/main" val="182424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4C16-1755-BF31-E94F-66E0FEF1E89F}"/>
              </a:ext>
            </a:extLst>
          </p:cNvPr>
          <p:cNvSpPr>
            <a:spLocks noGrp="1"/>
          </p:cNvSpPr>
          <p:nvPr>
            <p:ph type="title"/>
          </p:nvPr>
        </p:nvSpPr>
        <p:spPr/>
        <p:txBody>
          <a:bodyPr/>
          <a:lstStyle/>
          <a:p>
            <a:r>
              <a:rPr lang="en-US" dirty="0"/>
              <a:t>AWHONN’s Nursing for Women’s Health 8/2020</a:t>
            </a:r>
          </a:p>
        </p:txBody>
      </p:sp>
      <p:sp>
        <p:nvSpPr>
          <p:cNvPr id="3" name="Content Placeholder 2">
            <a:extLst>
              <a:ext uri="{FF2B5EF4-FFF2-40B4-BE49-F238E27FC236}">
                <a16:creationId xmlns:a16="http://schemas.microsoft.com/office/drawing/2014/main" id="{3EAABF35-F5DB-932A-710F-E62DCA71FB39}"/>
              </a:ext>
            </a:extLst>
          </p:cNvPr>
          <p:cNvSpPr>
            <a:spLocks noGrp="1"/>
          </p:cNvSpPr>
          <p:nvPr>
            <p:ph idx="1"/>
          </p:nvPr>
        </p:nvSpPr>
        <p:spPr/>
        <p:txBody>
          <a:bodyPr>
            <a:normAutofit fontScale="85000" lnSpcReduction="20000"/>
          </a:bodyPr>
          <a:lstStyle/>
          <a:p>
            <a:pPr algn="l">
              <a:buNone/>
            </a:pPr>
            <a:br>
              <a:rPr lang="en-US" b="0" i="0" dirty="0">
                <a:solidFill>
                  <a:srgbClr val="2E2E2E"/>
                </a:solidFill>
                <a:effectLst/>
                <a:latin typeface="Elsevier Sans"/>
              </a:rPr>
            </a:br>
            <a:r>
              <a:rPr lang="en-US" b="0" i="0" dirty="0">
                <a:solidFill>
                  <a:srgbClr val="2E2E2E"/>
                </a:solidFill>
                <a:effectLst/>
                <a:latin typeface="Elsevier Sans"/>
              </a:rPr>
              <a:t>Abstract:  Educating Parents on Vitamin K Prophylaxis</a:t>
            </a:r>
          </a:p>
          <a:p>
            <a:pPr algn="l"/>
            <a:r>
              <a:rPr lang="en-US" b="0" i="0" dirty="0">
                <a:solidFill>
                  <a:srgbClr val="2E2E2E"/>
                </a:solidFill>
                <a:effectLst/>
                <a:latin typeface="Elsevier Sans"/>
              </a:rPr>
              <a:t>Vitamin K is important in the clotting cascade, and vitamin K prophylaxis is important in preventing vitamin K deficiency bleeding (VKDB) in newborns. Breastfed newborns have been found to be particularly vulnerable to VKDB. Although oral vitamin K is available, there is no version for newborns approved by the U.S. Food and Drug Administration (FDA), and if a dose is missed, the risk of VKDB may more than double. Therefore, an injection is recommended by the American Academy of Pediatrics to prevent VKDB in newborns. Nurses often administer the newborn vitamin K injection, and they play a key role in educating parents and helping them make informed decisions about vitamin K prophylaxis for their newborns.</a:t>
            </a:r>
          </a:p>
          <a:p>
            <a:endParaRPr lang="en-US" dirty="0"/>
          </a:p>
        </p:txBody>
      </p:sp>
    </p:spTree>
    <p:extLst>
      <p:ext uri="{BB962C8B-B14F-4D97-AF65-F5344CB8AC3E}">
        <p14:creationId xmlns:p14="http://schemas.microsoft.com/office/powerpoint/2010/main" val="194017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67AA-7F8D-C5A8-D2F8-C0ECB96F41CE}"/>
              </a:ext>
            </a:extLst>
          </p:cNvPr>
          <p:cNvSpPr>
            <a:spLocks noGrp="1"/>
          </p:cNvSpPr>
          <p:nvPr>
            <p:ph type="title"/>
          </p:nvPr>
        </p:nvSpPr>
        <p:spPr/>
        <p:txBody>
          <a:bodyPr/>
          <a:lstStyle/>
          <a:p>
            <a:pPr algn="l"/>
            <a:r>
              <a:rPr lang="en-US" dirty="0"/>
              <a:t>Vitamin K</a:t>
            </a:r>
          </a:p>
        </p:txBody>
      </p:sp>
      <p:sp>
        <p:nvSpPr>
          <p:cNvPr id="3" name="Content Placeholder 2">
            <a:extLst>
              <a:ext uri="{FF2B5EF4-FFF2-40B4-BE49-F238E27FC236}">
                <a16:creationId xmlns:a16="http://schemas.microsoft.com/office/drawing/2014/main" id="{57D18420-5A7D-0195-5F6F-6CC8E6D21068}"/>
              </a:ext>
            </a:extLst>
          </p:cNvPr>
          <p:cNvSpPr>
            <a:spLocks noGrp="1"/>
          </p:cNvSpPr>
          <p:nvPr>
            <p:ph idx="1"/>
          </p:nvPr>
        </p:nvSpPr>
        <p:spPr/>
        <p:txBody>
          <a:bodyPr/>
          <a:lstStyle/>
          <a:p>
            <a:r>
              <a:rPr lang="en-US" b="0" i="0" dirty="0">
                <a:solidFill>
                  <a:srgbClr val="1F1F1F"/>
                </a:solidFill>
                <a:effectLst/>
                <a:latin typeface="Google Sans"/>
              </a:rPr>
              <a:t>Vitamin K is needed </a:t>
            </a:r>
            <a:r>
              <a:rPr lang="en-US" b="0" i="0" dirty="0">
                <a:solidFill>
                  <a:srgbClr val="040C28"/>
                </a:solidFill>
                <a:effectLst/>
                <a:latin typeface="Google Sans"/>
              </a:rPr>
              <a:t>to form blood clots and to stop bleeding</a:t>
            </a:r>
            <a:r>
              <a:rPr lang="en-US" b="0" i="0" dirty="0">
                <a:solidFill>
                  <a:srgbClr val="1F1F1F"/>
                </a:solidFill>
                <a:effectLst/>
                <a:latin typeface="Google Sans"/>
              </a:rPr>
              <a:t>. Babies are born with very small amounts of vitamin K stored in their bodies, which can lead to a serious bleeding problem known as vitamin K deficiency bleeding (VKDB). VKDB can lead to brain damage and death</a:t>
            </a:r>
          </a:p>
          <a:p>
            <a:endParaRPr lang="en-US" dirty="0">
              <a:solidFill>
                <a:srgbClr val="1F1F1F"/>
              </a:solidFill>
              <a:latin typeface="Google Sans"/>
            </a:endParaRPr>
          </a:p>
          <a:p>
            <a:r>
              <a:rPr lang="en-US" dirty="0">
                <a:solidFill>
                  <a:srgbClr val="1F1F1F"/>
                </a:solidFill>
                <a:latin typeface="Google Sans"/>
              </a:rPr>
              <a:t>CDC 2025</a:t>
            </a:r>
            <a:endParaRPr lang="en-US" dirty="0"/>
          </a:p>
        </p:txBody>
      </p:sp>
      <p:pic>
        <p:nvPicPr>
          <p:cNvPr id="5" name="Graphic 4">
            <a:extLst>
              <a:ext uri="{FF2B5EF4-FFF2-40B4-BE49-F238E27FC236}">
                <a16:creationId xmlns:a16="http://schemas.microsoft.com/office/drawing/2014/main" id="{949A8909-2A75-005D-C71D-4F44B4A42250}"/>
              </a:ext>
            </a:extLst>
          </p:cNvPr>
          <p:cNvPicPr>
            <a:picLocks noChangeAspect="1"/>
          </p:cNvPicPr>
          <p:nvPr/>
        </p:nvPicPr>
        <p:blipFill>
          <a:blip>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051589" y="0"/>
            <a:ext cx="3571327" cy="2705170"/>
          </a:xfrm>
          <a:prstGeom prst="rect">
            <a:avLst/>
          </a:prstGeom>
        </p:spPr>
      </p:pic>
    </p:spTree>
    <p:extLst>
      <p:ext uri="{BB962C8B-B14F-4D97-AF65-F5344CB8AC3E}">
        <p14:creationId xmlns:p14="http://schemas.microsoft.com/office/powerpoint/2010/main" val="142038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8937-AF9D-08E4-59C1-49DB3526E0F8}"/>
              </a:ext>
            </a:extLst>
          </p:cNvPr>
          <p:cNvSpPr>
            <a:spLocks noGrp="1"/>
          </p:cNvSpPr>
          <p:nvPr>
            <p:ph type="title"/>
          </p:nvPr>
        </p:nvSpPr>
        <p:spPr/>
        <p:txBody>
          <a:bodyPr/>
          <a:lstStyle/>
          <a:p>
            <a:r>
              <a:rPr lang="en-US" b="0" i="0" dirty="0">
                <a:solidFill>
                  <a:srgbClr val="5C4727"/>
                </a:solidFill>
                <a:effectLst/>
                <a:latin typeface="Arvo"/>
              </a:rPr>
              <a:t>What does vitamin K do?</a:t>
            </a:r>
            <a:br>
              <a:rPr lang="en-US" b="0" i="0" dirty="0">
                <a:solidFill>
                  <a:srgbClr val="5C4727"/>
                </a:solidFill>
                <a:effectLst/>
                <a:latin typeface="Arvo"/>
              </a:rPr>
            </a:br>
            <a:endParaRPr lang="en-US" dirty="0"/>
          </a:p>
        </p:txBody>
      </p:sp>
      <p:sp>
        <p:nvSpPr>
          <p:cNvPr id="3" name="Content Placeholder 2">
            <a:extLst>
              <a:ext uri="{FF2B5EF4-FFF2-40B4-BE49-F238E27FC236}">
                <a16:creationId xmlns:a16="http://schemas.microsoft.com/office/drawing/2014/main" id="{AC7EB71C-5E04-FF31-6988-4F33992B3FAA}"/>
              </a:ext>
            </a:extLst>
          </p:cNvPr>
          <p:cNvSpPr>
            <a:spLocks noGrp="1"/>
          </p:cNvSpPr>
          <p:nvPr>
            <p:ph idx="1"/>
          </p:nvPr>
        </p:nvSpPr>
        <p:spPr/>
        <p:txBody>
          <a:bodyPr>
            <a:normAutofit fontScale="62500" lnSpcReduction="20000"/>
          </a:bodyPr>
          <a:lstStyle/>
          <a:p>
            <a:pPr algn="l">
              <a:spcAft>
                <a:spcPts val="1125"/>
              </a:spcAft>
              <a:buNone/>
            </a:pPr>
            <a:r>
              <a:rPr lang="en-US" b="0" i="0" dirty="0">
                <a:solidFill>
                  <a:srgbClr val="564D39"/>
                </a:solidFill>
                <a:effectLst/>
                <a:latin typeface="Arvo"/>
              </a:rPr>
              <a:t>Vitamin K is a fat-soluble nutrient that helps our bodies make blood clots. We need blood clots to stop bleeding. Vitamin K is important for keeping bones healthy too.</a:t>
            </a:r>
          </a:p>
          <a:p>
            <a:pPr algn="l">
              <a:spcAft>
                <a:spcPts val="1125"/>
              </a:spcAft>
              <a:buNone/>
            </a:pPr>
            <a:r>
              <a:rPr lang="en-US" b="0" i="0" dirty="0">
                <a:solidFill>
                  <a:srgbClr val="564D39"/>
                </a:solidFill>
                <a:effectLst/>
                <a:latin typeface="Arvo"/>
              </a:rPr>
              <a:t>Adults and older children get vitamin K from food such as green, leafy vegetables, meat, dairy and eggs. The healthy bacteria in our intestines, which make up our </a:t>
            </a:r>
            <a:r>
              <a:rPr lang="en-US" b="0" i="0" u="none" strike="noStrike" dirty="0">
                <a:solidFill>
                  <a:srgbClr val="DE5D2D"/>
                </a:solidFill>
                <a:effectLst/>
                <a:latin typeface="Arvo"/>
                <a:hlinkClick r:id="rId3"/>
              </a:rPr>
              <a:t>microbiome</a:t>
            </a:r>
            <a:r>
              <a:rPr lang="en-US" b="0" i="0" dirty="0">
                <a:solidFill>
                  <a:srgbClr val="564D39"/>
                </a:solidFill>
                <a:effectLst/>
                <a:latin typeface="Arvo"/>
              </a:rPr>
              <a:t>, also produce some vitamin K.</a:t>
            </a:r>
          </a:p>
          <a:p>
            <a:pPr algn="l">
              <a:spcAft>
                <a:spcPts val="1125"/>
              </a:spcAft>
              <a:buNone/>
            </a:pPr>
            <a:r>
              <a:rPr lang="en-US" b="0" i="0" dirty="0">
                <a:solidFill>
                  <a:srgbClr val="564D39"/>
                </a:solidFill>
                <a:effectLst/>
                <a:latin typeface="Arvo"/>
              </a:rPr>
              <a:t>Babies, though, have very little vitamin K in their bodies at birth. This puts them at risk for bleeding. Fortunately, it's easy to prevent VKDB with a vitamin K shot. The injection is given in your baby's thigh within 6 hours of birth.</a:t>
            </a:r>
          </a:p>
          <a:p>
            <a:pPr algn="l">
              <a:spcBef>
                <a:spcPts val="1875"/>
              </a:spcBef>
              <a:spcAft>
                <a:spcPts val="1875"/>
              </a:spcAft>
              <a:buNone/>
            </a:pPr>
            <a:r>
              <a:rPr lang="en-US" b="0" i="0" dirty="0">
                <a:solidFill>
                  <a:srgbClr val="5C4727"/>
                </a:solidFill>
                <a:effectLst/>
                <a:latin typeface="Arvo"/>
              </a:rPr>
              <a:t>One shot is all it takes to protect your baby from getting vitamin K deficiency bleeding (VKDB). This is why, as pediatricians, we have recommended since 1961 that all newborns get a vitamin K shot at birth.</a:t>
            </a:r>
          </a:p>
          <a:p>
            <a:pPr algn="l">
              <a:buNone/>
            </a:pPr>
            <a:r>
              <a:rPr lang="en-US" b="0" i="0" dirty="0">
                <a:solidFill>
                  <a:srgbClr val="5C4727"/>
                </a:solidFill>
                <a:effectLst/>
                <a:latin typeface="Arvo"/>
              </a:rPr>
              <a:t>Why babies aren't born with enough vitamin K?</a:t>
            </a:r>
            <a:br>
              <a:rPr lang="en-US" b="0" i="0" dirty="0">
                <a:solidFill>
                  <a:srgbClr val="5C4727"/>
                </a:solidFill>
                <a:effectLst/>
                <a:latin typeface="Arvo"/>
              </a:rPr>
            </a:br>
            <a:endParaRPr lang="en-US" b="0" i="0" dirty="0">
              <a:solidFill>
                <a:srgbClr val="5C4727"/>
              </a:solidFill>
              <a:effectLst/>
              <a:latin typeface="Arvo"/>
            </a:endParaRPr>
          </a:p>
          <a:p>
            <a:endParaRPr lang="en-US" dirty="0"/>
          </a:p>
        </p:txBody>
      </p:sp>
    </p:spTree>
    <p:extLst>
      <p:ext uri="{BB962C8B-B14F-4D97-AF65-F5344CB8AC3E}">
        <p14:creationId xmlns:p14="http://schemas.microsoft.com/office/powerpoint/2010/main" val="419856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7DA4-8DFC-7F68-88F8-7FF6CF09DA5E}"/>
              </a:ext>
            </a:extLst>
          </p:cNvPr>
          <p:cNvSpPr>
            <a:spLocks noGrp="1"/>
          </p:cNvSpPr>
          <p:nvPr>
            <p:ph type="title"/>
          </p:nvPr>
        </p:nvSpPr>
        <p:spPr/>
        <p:txBody>
          <a:bodyPr/>
          <a:lstStyle/>
          <a:p>
            <a:r>
              <a:rPr lang="en-US" b="0" i="0" dirty="0">
                <a:solidFill>
                  <a:srgbClr val="E85325"/>
                </a:solidFill>
                <a:effectLst/>
                <a:latin typeface="Arvo"/>
              </a:rPr>
              <a:t>The two big reasons newborns need vitamin K:</a:t>
            </a:r>
            <a:endParaRPr lang="en-US" dirty="0"/>
          </a:p>
        </p:txBody>
      </p:sp>
      <p:sp>
        <p:nvSpPr>
          <p:cNvPr id="3" name="Content Placeholder 2">
            <a:extLst>
              <a:ext uri="{FF2B5EF4-FFF2-40B4-BE49-F238E27FC236}">
                <a16:creationId xmlns:a16="http://schemas.microsoft.com/office/drawing/2014/main" id="{1F0D8562-525E-2B6E-CD97-C83308A1D72E}"/>
              </a:ext>
            </a:extLst>
          </p:cNvPr>
          <p:cNvSpPr>
            <a:spLocks noGrp="1"/>
          </p:cNvSpPr>
          <p:nvPr>
            <p:ph idx="1"/>
          </p:nvPr>
        </p:nvSpPr>
        <p:spPr/>
        <p:txBody>
          <a:bodyPr>
            <a:normAutofit fontScale="77500" lnSpcReduction="20000"/>
          </a:bodyPr>
          <a:lstStyle/>
          <a:p>
            <a:pPr algn="l">
              <a:buNone/>
            </a:pPr>
            <a:br>
              <a:rPr lang="en-US" b="0" i="0" dirty="0">
                <a:solidFill>
                  <a:srgbClr val="E85325"/>
                </a:solidFill>
                <a:effectLst/>
                <a:latin typeface="Arvo"/>
              </a:rPr>
            </a:br>
            <a:endParaRPr lang="en-US" b="0" i="0" dirty="0">
              <a:solidFill>
                <a:srgbClr val="E85325"/>
              </a:solidFill>
              <a:effectLst/>
              <a:latin typeface="Arvo"/>
            </a:endParaRPr>
          </a:p>
          <a:p>
            <a:pPr algn="l">
              <a:spcAft>
                <a:spcPts val="1125"/>
              </a:spcAft>
              <a:buFont typeface="+mj-lt"/>
              <a:buAutoNum type="arabicPeriod"/>
            </a:pPr>
            <a:r>
              <a:rPr lang="en-US" b="0" i="0" dirty="0">
                <a:solidFill>
                  <a:srgbClr val="564D39"/>
                </a:solidFill>
                <a:effectLst/>
                <a:latin typeface="Arvo"/>
              </a:rPr>
              <a:t>They don't get much vitamin K from the mother during pregnancy. Unlike many other nutrients, vitamin K doesn't pass through the placenta very easily.</a:t>
            </a:r>
          </a:p>
          <a:p>
            <a:pPr algn="l">
              <a:spcAft>
                <a:spcPts val="1125"/>
              </a:spcAft>
              <a:buFont typeface="+mj-lt"/>
              <a:buAutoNum type="arabicPeriod"/>
            </a:pPr>
            <a:r>
              <a:rPr lang="en-US" b="0" i="0" dirty="0">
                <a:solidFill>
                  <a:srgbClr val="564D39"/>
                </a:solidFill>
                <a:effectLst/>
                <a:latin typeface="Arvo"/>
              </a:rPr>
              <a:t>Babies' intestines don't have very many bacteria yet, so their bodies can't make enough vitamin K.</a:t>
            </a:r>
          </a:p>
          <a:p>
            <a:pPr algn="l">
              <a:spcAft>
                <a:spcPts val="1125"/>
              </a:spcAft>
              <a:buFont typeface="+mj-lt"/>
              <a:buAutoNum type="arabicPeriod"/>
            </a:pPr>
            <a:endParaRPr lang="en-US" dirty="0">
              <a:solidFill>
                <a:srgbClr val="564D39"/>
              </a:solidFill>
              <a:latin typeface="Arvo"/>
            </a:endParaRPr>
          </a:p>
          <a:p>
            <a:pPr algn="l">
              <a:spcAft>
                <a:spcPts val="1125"/>
              </a:spcAft>
              <a:buFont typeface="+mj-lt"/>
              <a:buAutoNum type="arabicPeriod"/>
            </a:pPr>
            <a:endParaRPr lang="en-US" b="0" i="0" dirty="0">
              <a:solidFill>
                <a:srgbClr val="564D39"/>
              </a:solidFill>
              <a:effectLst/>
              <a:latin typeface="Arvo"/>
            </a:endParaRPr>
          </a:p>
          <a:p>
            <a:pPr marL="0" indent="0" algn="l">
              <a:spcAft>
                <a:spcPts val="1125"/>
              </a:spcAft>
              <a:buNone/>
            </a:pPr>
            <a:r>
              <a:rPr lang="en-US" b="0" i="0" dirty="0">
                <a:solidFill>
                  <a:srgbClr val="564D39"/>
                </a:solidFill>
                <a:effectLst/>
                <a:latin typeface="Arvo"/>
              </a:rPr>
              <a:t>NWH, 8/2020  “Educating Parents on Vitamin </a:t>
            </a:r>
            <a:r>
              <a:rPr lang="en-US" b="0" i="0">
                <a:solidFill>
                  <a:srgbClr val="564D39"/>
                </a:solidFill>
                <a:effectLst/>
                <a:latin typeface="Arvo"/>
              </a:rPr>
              <a:t>K Prophylaxis”</a:t>
            </a:r>
            <a:endParaRPr lang="en-US" b="0" i="0" dirty="0">
              <a:solidFill>
                <a:srgbClr val="564D39"/>
              </a:solidFill>
              <a:effectLst/>
              <a:latin typeface="Arvo"/>
            </a:endParaRPr>
          </a:p>
        </p:txBody>
      </p:sp>
    </p:spTree>
    <p:extLst>
      <p:ext uri="{BB962C8B-B14F-4D97-AF65-F5344CB8AC3E}">
        <p14:creationId xmlns:p14="http://schemas.microsoft.com/office/powerpoint/2010/main" val="107762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A306-36B8-23B6-8BCF-FF2C0EDDCAFB}"/>
              </a:ext>
            </a:extLst>
          </p:cNvPr>
          <p:cNvSpPr>
            <a:spLocks noGrp="1"/>
          </p:cNvSpPr>
          <p:nvPr>
            <p:ph type="title"/>
          </p:nvPr>
        </p:nvSpPr>
        <p:spPr/>
        <p:txBody>
          <a:bodyPr/>
          <a:lstStyle/>
          <a:p>
            <a:r>
              <a:rPr lang="en-US" dirty="0"/>
              <a:t>AAP  American Association of Pediatrics</a:t>
            </a:r>
            <a:br>
              <a:rPr lang="en-US" dirty="0"/>
            </a:br>
            <a:r>
              <a:rPr lang="en-US" dirty="0"/>
              <a:t>11/2022</a:t>
            </a:r>
          </a:p>
        </p:txBody>
      </p:sp>
      <p:sp>
        <p:nvSpPr>
          <p:cNvPr id="3" name="Content Placeholder 2">
            <a:extLst>
              <a:ext uri="{FF2B5EF4-FFF2-40B4-BE49-F238E27FC236}">
                <a16:creationId xmlns:a16="http://schemas.microsoft.com/office/drawing/2014/main" id="{0792165E-E993-28BC-2843-EFC4BBB00625}"/>
              </a:ext>
            </a:extLst>
          </p:cNvPr>
          <p:cNvSpPr>
            <a:spLocks noGrp="1"/>
          </p:cNvSpPr>
          <p:nvPr>
            <p:ph idx="1"/>
          </p:nvPr>
        </p:nvSpPr>
        <p:spPr/>
        <p:txBody>
          <a:bodyPr/>
          <a:lstStyle/>
          <a:p>
            <a:r>
              <a:rPr lang="en-US" b="0" i="0" dirty="0">
                <a:solidFill>
                  <a:srgbClr val="564D39"/>
                </a:solidFill>
                <a:effectLst/>
                <a:latin typeface="Arvo"/>
              </a:rPr>
              <a:t>You may have heard about a study from the 1990s about a possible link between the vitamin K shot and developing childhood cancer. This didn't only worry parents; doctors and scientists were concerned too. Since then, experts have done many different kinds of studies to verify this link. None of the studies have ever been able to find that link again.</a:t>
            </a:r>
          </a:p>
          <a:p>
            <a:r>
              <a:rPr lang="en-US" dirty="0">
                <a:solidFill>
                  <a:srgbClr val="564D39"/>
                </a:solidFill>
                <a:latin typeface="Arvo"/>
              </a:rPr>
              <a:t>B</a:t>
            </a:r>
            <a:r>
              <a:rPr lang="en-US" b="0" i="0" dirty="0">
                <a:solidFill>
                  <a:srgbClr val="564D39"/>
                </a:solidFill>
                <a:effectLst/>
                <a:latin typeface="Arvo"/>
              </a:rPr>
              <a:t>abies can't absorb the oral form very well, so it doesn't work well to prevent VKDB. A vitamin K shot is the safest and best option for all newborns.</a:t>
            </a:r>
            <a:endParaRPr lang="en-US" dirty="0"/>
          </a:p>
        </p:txBody>
      </p:sp>
    </p:spTree>
    <p:extLst>
      <p:ext uri="{BB962C8B-B14F-4D97-AF65-F5344CB8AC3E}">
        <p14:creationId xmlns:p14="http://schemas.microsoft.com/office/powerpoint/2010/main" val="205843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1B4A-5B74-B273-1083-F079B74B3832}"/>
              </a:ext>
            </a:extLst>
          </p:cNvPr>
          <p:cNvSpPr>
            <a:spLocks noGrp="1"/>
          </p:cNvSpPr>
          <p:nvPr>
            <p:ph type="title"/>
          </p:nvPr>
        </p:nvSpPr>
        <p:spPr>
          <a:xfrm>
            <a:off x="1484311" y="685801"/>
            <a:ext cx="10018713" cy="953530"/>
          </a:xfrm>
        </p:spPr>
        <p:txBody>
          <a:bodyPr/>
          <a:lstStyle/>
          <a:p>
            <a:r>
              <a:rPr lang="en-US" dirty="0"/>
              <a:t>Vitamin K Deficiency Disease</a:t>
            </a:r>
          </a:p>
        </p:txBody>
      </p:sp>
      <p:sp>
        <p:nvSpPr>
          <p:cNvPr id="3" name="Content Placeholder 2">
            <a:extLst>
              <a:ext uri="{FF2B5EF4-FFF2-40B4-BE49-F238E27FC236}">
                <a16:creationId xmlns:a16="http://schemas.microsoft.com/office/drawing/2014/main" id="{BA3BEB0C-1FD2-1E64-FC32-CD41494DEAB7}"/>
              </a:ext>
            </a:extLst>
          </p:cNvPr>
          <p:cNvSpPr>
            <a:spLocks noGrp="1"/>
          </p:cNvSpPr>
          <p:nvPr>
            <p:ph idx="1"/>
          </p:nvPr>
        </p:nvSpPr>
        <p:spPr>
          <a:xfrm>
            <a:off x="1484310" y="1639331"/>
            <a:ext cx="10018713" cy="4151869"/>
          </a:xfrm>
        </p:spPr>
        <p:txBody>
          <a:bodyPr>
            <a:normAutofit fontScale="77500" lnSpcReduction="20000"/>
          </a:bodyPr>
          <a:lstStyle/>
          <a:p>
            <a:pPr algn="l">
              <a:buNone/>
            </a:pPr>
            <a:r>
              <a:rPr lang="en-US" b="1" i="0" dirty="0">
                <a:solidFill>
                  <a:srgbClr val="303030"/>
                </a:solidFill>
                <a:effectLst/>
                <a:latin typeface="Open Sans" panose="020B0606030504020204" pitchFamily="34" charset="0"/>
              </a:rPr>
              <a:t>Early:</a:t>
            </a:r>
            <a:r>
              <a:rPr lang="en-US" b="0" i="0" dirty="0">
                <a:solidFill>
                  <a:srgbClr val="303030"/>
                </a:solidFill>
                <a:effectLst/>
                <a:latin typeface="Open Sans" panose="020B0606030504020204" pitchFamily="34" charset="0"/>
              </a:rPr>
              <a:t> in the first 24 hours after birth. This can happen if you’ve taken medications that interfere with vitamin K, such as anti-clotting medicines or certain seizure medicines. Common sites where baby may have bleeding are in its brain, skin, or belly.</a:t>
            </a:r>
          </a:p>
          <a:p>
            <a:pPr algn="l">
              <a:buNone/>
            </a:pPr>
            <a:r>
              <a:rPr lang="en-US" b="1" i="0" dirty="0">
                <a:solidFill>
                  <a:srgbClr val="303030"/>
                </a:solidFill>
                <a:effectLst/>
                <a:latin typeface="Open Sans" panose="020B0606030504020204" pitchFamily="34" charset="0"/>
              </a:rPr>
              <a:t>Classic:</a:t>
            </a:r>
            <a:r>
              <a:rPr lang="en-US" b="0" i="0" dirty="0">
                <a:solidFill>
                  <a:srgbClr val="303030"/>
                </a:solidFill>
                <a:effectLst/>
                <a:latin typeface="Open Sans" panose="020B0606030504020204" pitchFamily="34" charset="0"/>
              </a:rPr>
              <a:t> occurs on days 2-7 when vitamin K levels are lowest. Bleeding can be at baby’s circumcision site in boys, or in the belly, nose, brain, or skin, including the umbilical cord.</a:t>
            </a:r>
          </a:p>
          <a:p>
            <a:pPr algn="l"/>
            <a:r>
              <a:rPr lang="en-US" b="1" i="0" dirty="0">
                <a:solidFill>
                  <a:srgbClr val="303030"/>
                </a:solidFill>
                <a:effectLst/>
                <a:latin typeface="Open Sans" panose="020B0606030504020204" pitchFamily="34" charset="0"/>
              </a:rPr>
              <a:t> Late:</a:t>
            </a:r>
            <a:r>
              <a:rPr lang="en-US" b="0" i="0" dirty="0">
                <a:solidFill>
                  <a:srgbClr val="303030"/>
                </a:solidFill>
                <a:effectLst/>
                <a:latin typeface="Open Sans" panose="020B0606030504020204" pitchFamily="34" charset="0"/>
              </a:rPr>
              <a:t> usually happens during weeks 3-8, but can occur up to 6 months and is almost always in exclusively breastfed babies. After 6 months many babies get vitamin K from starting more solid foods. Late bleeding is usually in the brain and or baby’s gut, and is often life-threatening.</a:t>
            </a:r>
          </a:p>
          <a:p>
            <a:pPr algn="l"/>
            <a:r>
              <a:rPr lang="en-US" b="1" i="0" dirty="0">
                <a:solidFill>
                  <a:srgbClr val="1C1D1F"/>
                </a:solidFill>
                <a:effectLst/>
                <a:latin typeface="Nunito" pitchFamily="2" charset="0"/>
              </a:rPr>
              <a:t>One out of every five babies with VKDB dies</a:t>
            </a:r>
            <a:r>
              <a:rPr lang="en-US" b="0" i="0" dirty="0">
                <a:solidFill>
                  <a:srgbClr val="1C1D1F"/>
                </a:solidFill>
                <a:effectLst/>
                <a:latin typeface="Nunito" pitchFamily="2" charset="0"/>
              </a:rPr>
              <a:t>. Of the infants who have late VKDB, about half of them have bleeding into their brains, which can lead to permanent brain damage. Others bleed in their stomach or intestines, or in other parts of the body. Many of the infants need blood transfusions, and some need surgeries.</a:t>
            </a:r>
            <a:endParaRPr lang="en-US" b="0" i="0" dirty="0">
              <a:solidFill>
                <a:srgbClr val="30303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896118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B626-374B-3C84-885B-2FA783CAEFFF}"/>
              </a:ext>
            </a:extLst>
          </p:cNvPr>
          <p:cNvSpPr>
            <a:spLocks noGrp="1"/>
          </p:cNvSpPr>
          <p:nvPr>
            <p:ph type="title"/>
          </p:nvPr>
        </p:nvSpPr>
        <p:spPr/>
        <p:txBody>
          <a:bodyPr/>
          <a:lstStyle/>
          <a:p>
            <a:r>
              <a:rPr lang="en-US" dirty="0"/>
              <a:t>UC Davis Health</a:t>
            </a:r>
            <a:br>
              <a:rPr lang="en-US" dirty="0"/>
            </a:br>
            <a:r>
              <a:rPr lang="en-US" dirty="0"/>
              <a:t>health.ucdavis.edu</a:t>
            </a:r>
          </a:p>
        </p:txBody>
      </p:sp>
      <p:sp>
        <p:nvSpPr>
          <p:cNvPr id="3" name="Content Placeholder 2">
            <a:extLst>
              <a:ext uri="{FF2B5EF4-FFF2-40B4-BE49-F238E27FC236}">
                <a16:creationId xmlns:a16="http://schemas.microsoft.com/office/drawing/2014/main" id="{13ECD2C0-2108-B071-43D0-934398B5F788}"/>
              </a:ext>
            </a:extLst>
          </p:cNvPr>
          <p:cNvSpPr>
            <a:spLocks noGrp="1"/>
          </p:cNvSpPr>
          <p:nvPr>
            <p:ph idx="1"/>
          </p:nvPr>
        </p:nvSpPr>
        <p:spPr/>
        <p:txBody>
          <a:bodyPr/>
          <a:lstStyle/>
          <a:p>
            <a:r>
              <a:rPr lang="en-US" dirty="0"/>
              <a:t>FACT:  Vit K prevents VKDB</a:t>
            </a:r>
          </a:p>
          <a:p>
            <a:r>
              <a:rPr lang="en-US" dirty="0"/>
              <a:t>FACT: Vit K side effects are minimal</a:t>
            </a:r>
          </a:p>
          <a:p>
            <a:r>
              <a:rPr lang="en-US" dirty="0"/>
              <a:t>MYTH: Oral Vitamin K works just as well as the vitamin k shot</a:t>
            </a:r>
          </a:p>
          <a:p>
            <a:r>
              <a:rPr lang="en-US" dirty="0"/>
              <a:t>MYTH: Vitamin K shot causes cancer</a:t>
            </a:r>
          </a:p>
        </p:txBody>
      </p:sp>
    </p:spTree>
    <p:extLst>
      <p:ext uri="{BB962C8B-B14F-4D97-AF65-F5344CB8AC3E}">
        <p14:creationId xmlns:p14="http://schemas.microsoft.com/office/powerpoint/2010/main" val="371121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C7066-34FA-4FF3-163E-16DBAC18EE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06025" y="90826"/>
            <a:ext cx="2148396" cy="2148396"/>
          </a:xfrm>
          <a:prstGeom prst="rect">
            <a:avLst/>
          </a:prstGeom>
        </p:spPr>
      </p:pic>
      <p:pic>
        <p:nvPicPr>
          <p:cNvPr id="7" name="Picture 6">
            <a:extLst>
              <a:ext uri="{FF2B5EF4-FFF2-40B4-BE49-F238E27FC236}">
                <a16:creationId xmlns:a16="http://schemas.microsoft.com/office/drawing/2014/main" id="{86E74662-3A61-49D5-406A-8CB028ACC0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6275" y="0"/>
            <a:ext cx="3413759" cy="2743199"/>
          </a:xfrm>
          <a:prstGeom prst="rect">
            <a:avLst/>
          </a:prstGeom>
        </p:spPr>
      </p:pic>
      <p:pic>
        <p:nvPicPr>
          <p:cNvPr id="9" name="Picture 8">
            <a:extLst>
              <a:ext uri="{FF2B5EF4-FFF2-40B4-BE49-F238E27FC236}">
                <a16:creationId xmlns:a16="http://schemas.microsoft.com/office/drawing/2014/main" id="{2DFFE33D-DDE7-12E8-1C33-020D81F3CC0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844041" y="3855194"/>
            <a:ext cx="2962275" cy="2962275"/>
          </a:xfrm>
          <a:prstGeom prst="rect">
            <a:avLst/>
          </a:prstGeom>
        </p:spPr>
      </p:pic>
      <p:sp>
        <p:nvSpPr>
          <p:cNvPr id="10" name="TextBox 9">
            <a:extLst>
              <a:ext uri="{FF2B5EF4-FFF2-40B4-BE49-F238E27FC236}">
                <a16:creationId xmlns:a16="http://schemas.microsoft.com/office/drawing/2014/main" id="{D9597B24-BBFB-C85D-904B-66160161A8DE}"/>
              </a:ext>
            </a:extLst>
          </p:cNvPr>
          <p:cNvSpPr txBox="1"/>
          <p:nvPr/>
        </p:nvSpPr>
        <p:spPr>
          <a:xfrm>
            <a:off x="2215516" y="6598600"/>
            <a:ext cx="2785109" cy="230832"/>
          </a:xfrm>
          <a:prstGeom prst="rect">
            <a:avLst/>
          </a:prstGeom>
          <a:noFill/>
        </p:spPr>
        <p:txBody>
          <a:bodyPr wrap="square" rtlCol="0">
            <a:spAutoFit/>
          </a:bodyPr>
          <a:lstStyle/>
          <a:p>
            <a:r>
              <a:rPr lang="en-US" sz="900" dirty="0">
                <a:hlinkClick r:id="rId9" tooltip="https://creativecommons.org/licenses/by-sa/3.0/"/>
              </a:rPr>
              <a:t>BY-SA</a:t>
            </a:r>
            <a:endParaRPr lang="en-US" sz="900" dirty="0"/>
          </a:p>
        </p:txBody>
      </p:sp>
      <p:pic>
        <p:nvPicPr>
          <p:cNvPr id="12" name="Picture 11">
            <a:extLst>
              <a:ext uri="{FF2B5EF4-FFF2-40B4-BE49-F238E27FC236}">
                <a16:creationId xmlns:a16="http://schemas.microsoft.com/office/drawing/2014/main" id="{D007C3B8-ACDB-CBFE-8369-81980A33F8E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191377" y="3827941"/>
            <a:ext cx="4329113" cy="2886075"/>
          </a:xfrm>
          <a:prstGeom prst="rect">
            <a:avLst/>
          </a:prstGeom>
        </p:spPr>
      </p:pic>
      <p:pic>
        <p:nvPicPr>
          <p:cNvPr id="15" name="Picture 14">
            <a:extLst>
              <a:ext uri="{FF2B5EF4-FFF2-40B4-BE49-F238E27FC236}">
                <a16:creationId xmlns:a16="http://schemas.microsoft.com/office/drawing/2014/main" id="{FBF73D67-CF12-ABFA-743F-B98947EA2505}"/>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505202" y="965029"/>
            <a:ext cx="6343650" cy="3568303"/>
          </a:xfrm>
          <a:prstGeom prst="rect">
            <a:avLst/>
          </a:prstGeom>
        </p:spPr>
      </p:pic>
    </p:spTree>
    <p:extLst>
      <p:ext uri="{BB962C8B-B14F-4D97-AF65-F5344CB8AC3E}">
        <p14:creationId xmlns:p14="http://schemas.microsoft.com/office/powerpoint/2010/main" val="1293245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1708-044D-02D9-20C5-1610604D7EA8}"/>
              </a:ext>
            </a:extLst>
          </p:cNvPr>
          <p:cNvSpPr>
            <a:spLocks noGrp="1"/>
          </p:cNvSpPr>
          <p:nvPr>
            <p:ph type="title"/>
          </p:nvPr>
        </p:nvSpPr>
        <p:spPr/>
        <p:txBody>
          <a:bodyPr/>
          <a:lstStyle/>
          <a:p>
            <a:r>
              <a:rPr lang="en-US" dirty="0"/>
              <a:t>What do we do? </a:t>
            </a:r>
          </a:p>
        </p:txBody>
      </p:sp>
      <p:sp>
        <p:nvSpPr>
          <p:cNvPr id="5" name="Text Placeholder 4">
            <a:extLst>
              <a:ext uri="{FF2B5EF4-FFF2-40B4-BE49-F238E27FC236}">
                <a16:creationId xmlns:a16="http://schemas.microsoft.com/office/drawing/2014/main" id="{859904F2-77AB-55EA-DC23-D056E5A2630E}"/>
              </a:ext>
            </a:extLst>
          </p:cNvPr>
          <p:cNvSpPr>
            <a:spLocks noGrp="1"/>
          </p:cNvSpPr>
          <p:nvPr>
            <p:ph type="body" idx="1"/>
          </p:nvPr>
        </p:nvSpPr>
        <p:spPr/>
        <p:txBody>
          <a:bodyPr/>
          <a:lstStyle/>
          <a:p>
            <a:r>
              <a:rPr lang="en-US" dirty="0"/>
              <a:t>Birth Care Center – Iowa		</a:t>
            </a:r>
          </a:p>
        </p:txBody>
      </p:sp>
      <p:sp>
        <p:nvSpPr>
          <p:cNvPr id="3" name="Content Placeholder 2">
            <a:extLst>
              <a:ext uri="{FF2B5EF4-FFF2-40B4-BE49-F238E27FC236}">
                <a16:creationId xmlns:a16="http://schemas.microsoft.com/office/drawing/2014/main" id="{81066EF0-672D-3F1B-DF47-0799C59FF878}"/>
              </a:ext>
            </a:extLst>
          </p:cNvPr>
          <p:cNvSpPr>
            <a:spLocks noGrp="1"/>
          </p:cNvSpPr>
          <p:nvPr>
            <p:ph sz="half" idx="2"/>
          </p:nvPr>
        </p:nvSpPr>
        <p:spPr/>
        <p:txBody>
          <a:bodyPr/>
          <a:lstStyle/>
          <a:p>
            <a:r>
              <a:rPr lang="en-US" dirty="0"/>
              <a:t>Chart form which includes the information</a:t>
            </a:r>
          </a:p>
          <a:p>
            <a:r>
              <a:rPr lang="en-US" dirty="0"/>
              <a:t>Baby’s physician and parents’ sign after discussion</a:t>
            </a:r>
          </a:p>
          <a:p>
            <a:r>
              <a:rPr lang="en-US" dirty="0"/>
              <a:t>Placed on chart</a:t>
            </a:r>
          </a:p>
          <a:p>
            <a:endParaRPr lang="en-US" dirty="0"/>
          </a:p>
          <a:p>
            <a:r>
              <a:rPr lang="en-US" dirty="0"/>
              <a:t>Anecdotal but no studies</a:t>
            </a:r>
          </a:p>
        </p:txBody>
      </p:sp>
      <p:sp>
        <p:nvSpPr>
          <p:cNvPr id="6" name="Text Placeholder 5">
            <a:extLst>
              <a:ext uri="{FF2B5EF4-FFF2-40B4-BE49-F238E27FC236}">
                <a16:creationId xmlns:a16="http://schemas.microsoft.com/office/drawing/2014/main" id="{81AAF213-5BDC-8061-5316-05571A4E849C}"/>
              </a:ext>
            </a:extLst>
          </p:cNvPr>
          <p:cNvSpPr>
            <a:spLocks noGrp="1"/>
          </p:cNvSpPr>
          <p:nvPr>
            <p:ph type="body" sz="quarter" idx="3"/>
          </p:nvPr>
        </p:nvSpPr>
        <p:spPr/>
        <p:txBody>
          <a:bodyPr/>
          <a:lstStyle/>
          <a:p>
            <a:r>
              <a:rPr lang="en-US" dirty="0"/>
              <a:t>Minnesota hospital</a:t>
            </a:r>
          </a:p>
        </p:txBody>
      </p:sp>
      <p:sp>
        <p:nvSpPr>
          <p:cNvPr id="7" name="Content Placeholder 6">
            <a:extLst>
              <a:ext uri="{FF2B5EF4-FFF2-40B4-BE49-F238E27FC236}">
                <a16:creationId xmlns:a16="http://schemas.microsoft.com/office/drawing/2014/main" id="{0AA49175-588B-C598-894F-EA5CCCF2683E}"/>
              </a:ext>
            </a:extLst>
          </p:cNvPr>
          <p:cNvSpPr>
            <a:spLocks noGrp="1"/>
          </p:cNvSpPr>
          <p:nvPr>
            <p:ph sz="quarter" idx="4"/>
          </p:nvPr>
        </p:nvSpPr>
        <p:spPr/>
        <p:txBody>
          <a:bodyPr/>
          <a:lstStyle/>
          <a:p>
            <a:r>
              <a:rPr lang="en-US" dirty="0"/>
              <a:t>Documented on chart</a:t>
            </a:r>
          </a:p>
          <a:p>
            <a:r>
              <a:rPr lang="en-US" dirty="0"/>
              <a:t>Previously had consent form on chart, quit doing this portion due to chart documentation</a:t>
            </a:r>
          </a:p>
        </p:txBody>
      </p:sp>
    </p:spTree>
    <p:extLst>
      <p:ext uri="{BB962C8B-B14F-4D97-AF65-F5344CB8AC3E}">
        <p14:creationId xmlns:p14="http://schemas.microsoft.com/office/powerpoint/2010/main" val="260210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B54587-7442-FF7F-9377-D3A3EA73B8BC}"/>
              </a:ext>
            </a:extLst>
          </p:cNvPr>
          <p:cNvSpPr>
            <a:spLocks noGrp="1"/>
          </p:cNvSpPr>
          <p:nvPr>
            <p:ph type="title"/>
          </p:nvPr>
        </p:nvSpPr>
        <p:spPr/>
        <p:txBody>
          <a:bodyPr>
            <a:normAutofit fontScale="90000"/>
          </a:bodyPr>
          <a:lstStyle/>
          <a:p>
            <a:r>
              <a:rPr lang="en-US" dirty="0"/>
              <a:t>“Trends in Vitamin K Administration among Neonates” NIH study – Dr. Kristan Scott, Children’s Hospital of Philadelphia; JAMA 12-2025</a:t>
            </a:r>
          </a:p>
        </p:txBody>
      </p:sp>
      <p:sp>
        <p:nvSpPr>
          <p:cNvPr id="8" name="Content Placeholder 7">
            <a:extLst>
              <a:ext uri="{FF2B5EF4-FFF2-40B4-BE49-F238E27FC236}">
                <a16:creationId xmlns:a16="http://schemas.microsoft.com/office/drawing/2014/main" id="{743F9B57-EFF4-3455-D49A-A7B61E7ED73B}"/>
              </a:ext>
            </a:extLst>
          </p:cNvPr>
          <p:cNvSpPr>
            <a:spLocks noGrp="1"/>
          </p:cNvSpPr>
          <p:nvPr>
            <p:ph idx="1"/>
          </p:nvPr>
        </p:nvSpPr>
        <p:spPr/>
        <p:txBody>
          <a:bodyPr/>
          <a:lstStyle/>
          <a:p>
            <a:r>
              <a:rPr lang="en-US" dirty="0"/>
              <a:t>Scientists studied electronic medical records from January 2017 – December 2024</a:t>
            </a:r>
          </a:p>
          <a:p>
            <a:r>
              <a:rPr lang="en-US" dirty="0"/>
              <a:t>403 hospitals</a:t>
            </a:r>
          </a:p>
          <a:p>
            <a:r>
              <a:rPr lang="en-US" dirty="0"/>
              <a:t>Results: 5 million newborns; 200,000 (3.92%) did not received Vitamin K</a:t>
            </a:r>
          </a:p>
          <a:p>
            <a:r>
              <a:rPr lang="en-US" dirty="0"/>
              <a:t>2.92% in 2017, 5.18% in 2024 – increase of 77% did not receive Vitamin K</a:t>
            </a:r>
          </a:p>
        </p:txBody>
      </p:sp>
    </p:spTree>
    <p:extLst>
      <p:ext uri="{BB962C8B-B14F-4D97-AF65-F5344CB8AC3E}">
        <p14:creationId xmlns:p14="http://schemas.microsoft.com/office/powerpoint/2010/main" val="4248402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95E-8C3C-9FD1-388F-75A313871F8B}"/>
              </a:ext>
            </a:extLst>
          </p:cNvPr>
          <p:cNvSpPr>
            <a:spLocks noGrp="1"/>
          </p:cNvSpPr>
          <p:nvPr>
            <p:ph type="title"/>
          </p:nvPr>
        </p:nvSpPr>
        <p:spPr/>
        <p:txBody>
          <a:bodyPr>
            <a:normAutofit fontScale="90000"/>
          </a:bodyPr>
          <a:lstStyle/>
          <a:p>
            <a:r>
              <a:rPr lang="en-US" dirty="0"/>
              <a:t>“Unfortunately, opting out of vitamin K for a newborn is akin to gambling with a child’s health, forgoing a straightforward and safe measure that effectively prevents severe complications” </a:t>
            </a:r>
          </a:p>
        </p:txBody>
      </p:sp>
      <p:sp>
        <p:nvSpPr>
          <p:cNvPr id="3" name="Content Placeholder 2">
            <a:extLst>
              <a:ext uri="{FF2B5EF4-FFF2-40B4-BE49-F238E27FC236}">
                <a16:creationId xmlns:a16="http://schemas.microsoft.com/office/drawing/2014/main" id="{AFB782C2-A807-E48F-A469-0F5234828EF1}"/>
              </a:ext>
            </a:extLst>
          </p:cNvPr>
          <p:cNvSpPr>
            <a:spLocks noGrp="1"/>
          </p:cNvSpPr>
          <p:nvPr>
            <p:ph idx="1"/>
          </p:nvPr>
        </p:nvSpPr>
        <p:spPr>
          <a:xfrm>
            <a:off x="1484310" y="3429000"/>
            <a:ext cx="10018713" cy="2362200"/>
          </a:xfrm>
        </p:spPr>
        <p:txBody>
          <a:bodyPr>
            <a:normAutofit fontScale="85000" lnSpcReduction="20000"/>
          </a:bodyPr>
          <a:lstStyle/>
          <a:p>
            <a:r>
              <a:rPr lang="en-US" dirty="0"/>
              <a:t>White newborns most likely to not have vaccine – 4.3%</a:t>
            </a:r>
          </a:p>
          <a:p>
            <a:r>
              <a:rPr lang="en-US" dirty="0"/>
              <a:t>Non Hispanic Blacks – 3.4%</a:t>
            </a:r>
          </a:p>
          <a:p>
            <a:r>
              <a:rPr lang="en-US" dirty="0"/>
              <a:t>Hispanic – 3.3%</a:t>
            </a:r>
          </a:p>
          <a:p>
            <a:r>
              <a:rPr lang="en-US" dirty="0"/>
              <a:t>Vaginal birth -4.2%   Cesarean section – 3.2%</a:t>
            </a:r>
          </a:p>
          <a:p>
            <a:r>
              <a:rPr lang="en-US" dirty="0"/>
              <a:t>Most significant reason – Parental refusal </a:t>
            </a:r>
          </a:p>
          <a:p>
            <a:r>
              <a:rPr lang="en-US" dirty="0"/>
              <a:t>Do not have data of results for neonates</a:t>
            </a:r>
          </a:p>
        </p:txBody>
      </p:sp>
    </p:spTree>
    <p:extLst>
      <p:ext uri="{BB962C8B-B14F-4D97-AF65-F5344CB8AC3E}">
        <p14:creationId xmlns:p14="http://schemas.microsoft.com/office/powerpoint/2010/main" val="2468489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73A6-76DC-54BA-FB1E-135AA330230C}"/>
              </a:ext>
            </a:extLst>
          </p:cNvPr>
          <p:cNvSpPr>
            <a:spLocks noGrp="1"/>
          </p:cNvSpPr>
          <p:nvPr>
            <p:ph type="title"/>
          </p:nvPr>
        </p:nvSpPr>
        <p:spPr/>
        <p:txBody>
          <a:bodyPr/>
          <a:lstStyle/>
          <a:p>
            <a:pPr algn="l"/>
            <a:r>
              <a:rPr lang="en-US" dirty="0"/>
              <a:t>Erythromycin Prophylaxis</a:t>
            </a:r>
          </a:p>
        </p:txBody>
      </p:sp>
      <p:sp>
        <p:nvSpPr>
          <p:cNvPr id="3" name="Content Placeholder 2">
            <a:extLst>
              <a:ext uri="{FF2B5EF4-FFF2-40B4-BE49-F238E27FC236}">
                <a16:creationId xmlns:a16="http://schemas.microsoft.com/office/drawing/2014/main" id="{5E57EE7A-C8F9-D355-F529-E31B5659FA53}"/>
              </a:ext>
            </a:extLst>
          </p:cNvPr>
          <p:cNvSpPr>
            <a:spLocks noGrp="1"/>
          </p:cNvSpPr>
          <p:nvPr>
            <p:ph idx="1"/>
          </p:nvPr>
        </p:nvSpPr>
        <p:spPr/>
        <p:txBody>
          <a:bodyPr>
            <a:normAutofit fontScale="92500" lnSpcReduction="10000"/>
          </a:bodyPr>
          <a:lstStyle/>
          <a:p>
            <a:r>
              <a:rPr lang="en-US" b="0" i="0" dirty="0">
                <a:solidFill>
                  <a:srgbClr val="001D35"/>
                </a:solidFill>
                <a:effectLst/>
                <a:latin typeface="Google Sans"/>
              </a:rPr>
              <a:t>Erythromycin eye ointment is </a:t>
            </a:r>
            <a:r>
              <a:rPr lang="en-US" b="1" i="0" dirty="0">
                <a:solidFill>
                  <a:srgbClr val="001D35"/>
                </a:solidFill>
                <a:effectLst/>
                <a:latin typeface="Google Sans"/>
              </a:rPr>
              <a:t>administered to newborns as a preventative measure against eye infections, particularly gonococcal ophthalmia neonatorum</a:t>
            </a:r>
            <a:r>
              <a:rPr lang="en-US" b="0" i="0" dirty="0">
                <a:solidFill>
                  <a:srgbClr val="001D35"/>
                </a:solidFill>
                <a:effectLst/>
                <a:latin typeface="Google Sans"/>
              </a:rPr>
              <a:t>, a severe form of conjunctivitis that can lead to blindness if untreated. The ointment is applied to the newborn's eyes shortly after birth as a standard practice in the United States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01D35"/>
                </a:solidFill>
                <a:effectLst/>
                <a:latin typeface="Google Sans"/>
              </a:rPr>
              <a:t>May offer some protection against other bacterial infections:</a:t>
            </a:r>
            <a:endParaRPr kumimoji="0" lang="en-US" altLang="en-US" sz="2400" b="0" i="0" u="none" strike="noStrike" cap="none" normalizeH="0" baseline="0" dirty="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45D7E"/>
                </a:solidFill>
                <a:effectLst/>
                <a:latin typeface="Google Sans"/>
              </a:rPr>
              <a:t>While primarily effective against gonorrhea, there's some indication that erythromycin may also help prevent conjunctivitis caused by other bacteria like chlamydia and staph. </a:t>
            </a:r>
            <a:endParaRPr kumimoji="0" lang="en-US" altLang="en-US" sz="2400" b="0" i="0" u="none" strike="noStrike" cap="none" normalizeH="0" baseline="0" dirty="0">
              <a:ln>
                <a:noFill/>
              </a:ln>
              <a:solidFill>
                <a:srgbClr val="001D35"/>
              </a:solidFill>
              <a:effectLst/>
              <a:latin typeface="Google Sans"/>
            </a:endParaRPr>
          </a:p>
          <a:p>
            <a:endParaRPr lang="en-US" dirty="0"/>
          </a:p>
        </p:txBody>
      </p:sp>
      <p:pic>
        <p:nvPicPr>
          <p:cNvPr id="5" name="Picture 4">
            <a:extLst>
              <a:ext uri="{FF2B5EF4-FFF2-40B4-BE49-F238E27FC236}">
                <a16:creationId xmlns:a16="http://schemas.microsoft.com/office/drawing/2014/main" id="{7733F0F7-4B9F-E90A-E2A6-5ABE79F4C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650" y="131805"/>
            <a:ext cx="2831373" cy="2158313"/>
          </a:xfrm>
          <a:prstGeom prst="rect">
            <a:avLst/>
          </a:prstGeom>
        </p:spPr>
      </p:pic>
    </p:spTree>
    <p:extLst>
      <p:ext uri="{BB962C8B-B14F-4D97-AF65-F5344CB8AC3E}">
        <p14:creationId xmlns:p14="http://schemas.microsoft.com/office/powerpoint/2010/main" val="414108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2F0D-DBA8-FF5B-03F4-5FB957FD6F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8034BF-025D-4212-1DF7-EE5A722BCF9A}"/>
              </a:ext>
            </a:extLst>
          </p:cNvPr>
          <p:cNvSpPr>
            <a:spLocks noGrp="1"/>
          </p:cNvSpPr>
          <p:nvPr>
            <p:ph idx="1"/>
          </p:nvPr>
        </p:nvSpPr>
        <p:spPr/>
        <p:txBody>
          <a:bodyPr>
            <a:noAutofit/>
          </a:bodyPr>
          <a:lstStyle/>
          <a:p>
            <a:pPr marL="0" indent="0">
              <a:buNone/>
            </a:pPr>
            <a:r>
              <a:rPr lang="en-US" sz="1400" b="0" i="0" dirty="0">
                <a:solidFill>
                  <a:srgbClr val="333333"/>
                </a:solidFill>
                <a:effectLst/>
                <a:latin typeface="Montserrat" panose="00000500000000000000" pitchFamily="2" charset="0"/>
              </a:rPr>
              <a:t>.Gonococcal ophthalmia neonatorum (GON) is a neonatal conjunctival infection transmitted intrapartum from mothers infected with </a:t>
            </a:r>
            <a:r>
              <a:rPr lang="en-US" sz="1400" b="0" i="1" dirty="0">
                <a:solidFill>
                  <a:srgbClr val="333333"/>
                </a:solidFill>
                <a:effectLst/>
                <a:latin typeface="Montserrat" panose="00000500000000000000" pitchFamily="2" charset="0"/>
              </a:rPr>
              <a:t>Neisseria gonorrhoeae</a:t>
            </a:r>
            <a:r>
              <a:rPr lang="en-US" sz="1400" b="0" i="0" dirty="0">
                <a:solidFill>
                  <a:srgbClr val="333333"/>
                </a:solidFill>
                <a:effectLst/>
                <a:latin typeface="Montserrat" panose="00000500000000000000" pitchFamily="2" charset="0"/>
              </a:rPr>
              <a:t> to their newborns. Although GON is rare in the United States, with 0.4 cases or fewer per 100,000 live births per year during 2013-2017,</a:t>
            </a:r>
            <a:r>
              <a:rPr lang="en-US" sz="1400" b="0" i="0" u="none" strike="noStrike" baseline="30000" dirty="0">
                <a:solidFill>
                  <a:srgbClr val="0068AF"/>
                </a:solidFill>
                <a:effectLst/>
                <a:latin typeface="Montserrat" panose="00000500000000000000" pitchFamily="2" charset="0"/>
                <a:hlinkClick r:id="rId3"/>
              </a:rPr>
              <a:t>1</a:t>
            </a:r>
            <a:r>
              <a:rPr lang="en-US" sz="1400" b="0" i="0" dirty="0">
                <a:solidFill>
                  <a:srgbClr val="333333"/>
                </a:solidFill>
                <a:effectLst/>
                <a:latin typeface="Montserrat" panose="00000500000000000000" pitchFamily="2" charset="0"/>
              </a:rPr>
              <a:t> prevention remains important because of high risk of corneal perforation and blindness, which can develop within 24 hours after delivery</a:t>
            </a:r>
          </a:p>
          <a:p>
            <a:pPr marL="0" indent="0">
              <a:buNone/>
            </a:pPr>
            <a:r>
              <a:rPr lang="en-US" sz="1400" dirty="0">
                <a:solidFill>
                  <a:srgbClr val="333333"/>
                </a:solidFill>
                <a:latin typeface="Montserrat" panose="00000500000000000000" pitchFamily="2" charset="0"/>
              </a:rPr>
              <a:t>Estimated 50% of babies with mom positive for GC would have GON</a:t>
            </a:r>
            <a:endParaRPr lang="en-US" sz="1400" b="0" i="0" dirty="0">
              <a:solidFill>
                <a:srgbClr val="003D79"/>
              </a:solidFill>
              <a:effectLst/>
              <a:latin typeface="Montserrat Semibold" panose="020F0502020204030204" pitchFamily="2" charset="0"/>
            </a:endParaRPr>
          </a:p>
          <a:p>
            <a:pPr algn="l">
              <a:spcAft>
                <a:spcPts val="1125"/>
              </a:spcAft>
              <a:buNone/>
            </a:pPr>
            <a:endParaRPr lang="en-US" sz="1400" b="0" i="0" dirty="0">
              <a:solidFill>
                <a:srgbClr val="003D79"/>
              </a:solidFill>
              <a:effectLst/>
              <a:latin typeface="Montserrat Semibold" panose="020F0502020204030204" pitchFamily="2" charset="0"/>
            </a:endParaRPr>
          </a:p>
          <a:p>
            <a:pPr algn="l">
              <a:spcAft>
                <a:spcPts val="1125"/>
              </a:spcAft>
              <a:buNone/>
            </a:pPr>
            <a:r>
              <a:rPr lang="en-US" sz="1400" b="0" i="0" dirty="0">
                <a:solidFill>
                  <a:srgbClr val="003D79"/>
                </a:solidFill>
                <a:effectLst/>
                <a:latin typeface="Montserrat Semibold" panose="020F0502020204030204" pitchFamily="2" charset="0"/>
              </a:rPr>
              <a:t>Ocular Prophylaxis for Gonococcal Ophthalmia Neonatorum: Preventive Medication </a:t>
            </a:r>
            <a:r>
              <a:rPr lang="en-US" sz="1400" b="0" i="0" dirty="0">
                <a:solidFill>
                  <a:srgbClr val="333333"/>
                </a:solidFill>
                <a:effectLst/>
                <a:latin typeface="Montserrat" panose="00000500000000000000" pitchFamily="2" charset="0"/>
              </a:rPr>
              <a:t>January 29, 2019</a:t>
            </a:r>
            <a:r>
              <a:rPr lang="en-US" sz="1400" b="0" i="1" dirty="0">
                <a:solidFill>
                  <a:srgbClr val="333333"/>
                </a:solidFill>
                <a:effectLst/>
                <a:latin typeface="Montserrat" panose="00000500000000000000" pitchFamily="2" charset="0"/>
              </a:rPr>
              <a:t>Recommendations made by the USPSTF</a:t>
            </a:r>
          </a:p>
          <a:p>
            <a:endParaRPr lang="en-US" sz="1400" dirty="0">
              <a:solidFill>
                <a:srgbClr val="333333"/>
              </a:solidFill>
              <a:latin typeface="Montserrat" panose="00000500000000000000" pitchFamily="2" charset="0"/>
            </a:endParaRPr>
          </a:p>
          <a:p>
            <a:endParaRPr lang="en-US" sz="1400" dirty="0"/>
          </a:p>
        </p:txBody>
      </p:sp>
    </p:spTree>
    <p:extLst>
      <p:ext uri="{BB962C8B-B14F-4D97-AF65-F5344CB8AC3E}">
        <p14:creationId xmlns:p14="http://schemas.microsoft.com/office/powerpoint/2010/main" val="470517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E622-A8BD-B386-6933-29897C1DAF9B}"/>
              </a:ext>
            </a:extLst>
          </p:cNvPr>
          <p:cNvSpPr>
            <a:spLocks noGrp="1"/>
          </p:cNvSpPr>
          <p:nvPr>
            <p:ph type="title"/>
          </p:nvPr>
        </p:nvSpPr>
        <p:spPr/>
        <p:txBody>
          <a:bodyPr/>
          <a:lstStyle/>
          <a:p>
            <a:r>
              <a:rPr lang="en-US" dirty="0"/>
              <a:t>Declining Erythromycin</a:t>
            </a:r>
          </a:p>
        </p:txBody>
      </p:sp>
      <p:sp>
        <p:nvSpPr>
          <p:cNvPr id="3" name="Content Placeholder 2">
            <a:extLst>
              <a:ext uri="{FF2B5EF4-FFF2-40B4-BE49-F238E27FC236}">
                <a16:creationId xmlns:a16="http://schemas.microsoft.com/office/drawing/2014/main" id="{2A90DA3D-644E-9871-9E62-487F8A9F9F62}"/>
              </a:ext>
            </a:extLst>
          </p:cNvPr>
          <p:cNvSpPr>
            <a:spLocks noGrp="1"/>
          </p:cNvSpPr>
          <p:nvPr>
            <p:ph idx="1"/>
          </p:nvPr>
        </p:nvSpPr>
        <p:spPr/>
        <p:txBody>
          <a:bodyPr>
            <a:normAutofit/>
          </a:bodyPr>
          <a:lstStyle/>
          <a:p>
            <a:pPr algn="l" fontAlgn="base">
              <a:buNone/>
            </a:pPr>
            <a:r>
              <a:rPr lang="en-US" dirty="0">
                <a:solidFill>
                  <a:srgbClr val="264299"/>
                </a:solidFill>
                <a:latin typeface="Andes"/>
              </a:rPr>
              <a:t>R</a:t>
            </a:r>
            <a:r>
              <a:rPr lang="en-US" b="0" i="0" dirty="0">
                <a:solidFill>
                  <a:srgbClr val="264299"/>
                </a:solidFill>
                <a:effectLst/>
                <a:latin typeface="Andes"/>
              </a:rPr>
              <a:t>easonably declined if pregnant people are screened </a:t>
            </a:r>
            <a:r>
              <a:rPr lang="en-US" b="1" i="0" dirty="0">
                <a:solidFill>
                  <a:srgbClr val="264299"/>
                </a:solidFill>
                <a:effectLst/>
                <a:latin typeface="Andes"/>
              </a:rPr>
              <a:t>negative </a:t>
            </a:r>
            <a:r>
              <a:rPr lang="en-US" b="0" i="0" dirty="0">
                <a:solidFill>
                  <a:srgbClr val="264299"/>
                </a:solidFill>
                <a:effectLst/>
                <a:latin typeface="Andes"/>
              </a:rPr>
              <a:t>during the pregnancy for gonorrhea, if they are in a </a:t>
            </a:r>
            <a:r>
              <a:rPr lang="en-US" b="1" i="0" dirty="0">
                <a:solidFill>
                  <a:srgbClr val="264299"/>
                </a:solidFill>
                <a:effectLst/>
                <a:latin typeface="Andes"/>
              </a:rPr>
              <a:t>monogamous</a:t>
            </a:r>
            <a:r>
              <a:rPr lang="en-US" b="0" i="0" dirty="0">
                <a:solidFill>
                  <a:srgbClr val="264299"/>
                </a:solidFill>
                <a:effectLst/>
                <a:latin typeface="Andes"/>
              </a:rPr>
              <a:t> relationship with an </a:t>
            </a:r>
            <a:r>
              <a:rPr lang="en-US" b="1" i="0" dirty="0">
                <a:solidFill>
                  <a:srgbClr val="264299"/>
                </a:solidFill>
                <a:effectLst/>
                <a:latin typeface="Andes"/>
              </a:rPr>
              <a:t>uninfected partner, and </a:t>
            </a:r>
            <a:r>
              <a:rPr lang="en-US" b="0" i="0" dirty="0">
                <a:solidFill>
                  <a:srgbClr val="264299"/>
                </a:solidFill>
                <a:effectLst/>
                <a:latin typeface="Andes"/>
              </a:rPr>
              <a:t>if they are </a:t>
            </a:r>
            <a:r>
              <a:rPr lang="en-US" b="1" i="0" dirty="0">
                <a:solidFill>
                  <a:srgbClr val="264299"/>
                </a:solidFill>
                <a:effectLst/>
                <a:latin typeface="Andes"/>
              </a:rPr>
              <a:t>able to get immediate medical care </a:t>
            </a:r>
            <a:r>
              <a:rPr lang="en-US" b="0" i="0" dirty="0">
                <a:solidFill>
                  <a:srgbClr val="264299"/>
                </a:solidFill>
                <a:effectLst/>
                <a:latin typeface="Andes"/>
              </a:rPr>
              <a:t>should the newborn develop pus-containing pink eye. </a:t>
            </a:r>
          </a:p>
          <a:p>
            <a:pPr algn="l" fontAlgn="base">
              <a:buNone/>
            </a:pPr>
            <a:r>
              <a:rPr lang="en-US" b="0" i="0" dirty="0">
                <a:solidFill>
                  <a:srgbClr val="264299"/>
                </a:solidFill>
                <a:effectLst/>
                <a:latin typeface="Andes"/>
              </a:rPr>
              <a:t>It is highly unlikely that a baby born by Cesarean could develop gonorrheal or chlamydial ON as long as the mother’s membranes were intact at the time of surgery.</a:t>
            </a:r>
          </a:p>
          <a:p>
            <a:endParaRPr lang="en-US" dirty="0"/>
          </a:p>
        </p:txBody>
      </p:sp>
    </p:spTree>
    <p:extLst>
      <p:ext uri="{BB962C8B-B14F-4D97-AF65-F5344CB8AC3E}">
        <p14:creationId xmlns:p14="http://schemas.microsoft.com/office/powerpoint/2010/main" val="2787553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A17B-2660-B06A-FB0D-443543E64E74}"/>
              </a:ext>
            </a:extLst>
          </p:cNvPr>
          <p:cNvSpPr>
            <a:spLocks noGrp="1"/>
          </p:cNvSpPr>
          <p:nvPr>
            <p:ph type="title"/>
          </p:nvPr>
        </p:nvSpPr>
        <p:spPr/>
        <p:txBody>
          <a:bodyPr/>
          <a:lstStyle/>
          <a:p>
            <a:r>
              <a:rPr lang="en-US" dirty="0"/>
              <a:t>Ophthalmia Neonatorum (ON)</a:t>
            </a:r>
          </a:p>
        </p:txBody>
      </p:sp>
      <p:sp>
        <p:nvSpPr>
          <p:cNvPr id="3" name="Content Placeholder 2">
            <a:extLst>
              <a:ext uri="{FF2B5EF4-FFF2-40B4-BE49-F238E27FC236}">
                <a16:creationId xmlns:a16="http://schemas.microsoft.com/office/drawing/2014/main" id="{DC8F1DF1-EADB-CF40-3067-83D49469663D}"/>
              </a:ext>
            </a:extLst>
          </p:cNvPr>
          <p:cNvSpPr>
            <a:spLocks noGrp="1"/>
          </p:cNvSpPr>
          <p:nvPr>
            <p:ph idx="1"/>
          </p:nvPr>
        </p:nvSpPr>
        <p:spPr/>
        <p:txBody>
          <a:bodyPr/>
          <a:lstStyle/>
          <a:p>
            <a:r>
              <a:rPr lang="en-US" dirty="0"/>
              <a:t>History – 1800’s; 1879 German physician discovered cause was STI</a:t>
            </a:r>
          </a:p>
          <a:p>
            <a:r>
              <a:rPr lang="en-US" dirty="0"/>
              <a:t>Blindness in 3% of impacted newborns</a:t>
            </a:r>
          </a:p>
          <a:p>
            <a:r>
              <a:rPr lang="en-US" dirty="0"/>
              <a:t>Silver nitrate (before antibiotics)</a:t>
            </a:r>
          </a:p>
        </p:txBody>
      </p:sp>
    </p:spTree>
    <p:extLst>
      <p:ext uri="{BB962C8B-B14F-4D97-AF65-F5344CB8AC3E}">
        <p14:creationId xmlns:p14="http://schemas.microsoft.com/office/powerpoint/2010/main" val="3374977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9093-2332-E476-BECB-4AC4D76C7FE5}"/>
              </a:ext>
            </a:extLst>
          </p:cNvPr>
          <p:cNvSpPr>
            <a:spLocks noGrp="1"/>
          </p:cNvSpPr>
          <p:nvPr>
            <p:ph type="title"/>
          </p:nvPr>
        </p:nvSpPr>
        <p:spPr/>
        <p:txBody>
          <a:bodyPr>
            <a:normAutofit fontScale="90000"/>
          </a:bodyPr>
          <a:lstStyle/>
          <a:p>
            <a:r>
              <a:rPr lang="en-US" b="0" i="0" dirty="0">
                <a:solidFill>
                  <a:srgbClr val="1F1F1F"/>
                </a:solidFill>
                <a:effectLst/>
                <a:latin typeface="ElsevierGulliver"/>
              </a:rPr>
              <a:t>A Meta-analysis of the Efficacy of Ocular Prophylactic Agents Used for the Prevention of Gonococcal and Chlamydial Ophthalmia Neonatorum</a:t>
            </a:r>
            <a:br>
              <a:rPr lang="en-US" b="0" i="0" dirty="0">
                <a:solidFill>
                  <a:srgbClr val="1F1F1F"/>
                </a:solidFill>
                <a:effectLst/>
                <a:latin typeface="ElsevierGulliver"/>
              </a:rPr>
            </a:br>
            <a:r>
              <a:rPr lang="en-US" sz="2200" b="0" i="0" dirty="0">
                <a:solidFill>
                  <a:srgbClr val="1F1F1F"/>
                </a:solidFill>
                <a:effectLst/>
                <a:latin typeface="ElsevierGulliver"/>
              </a:rPr>
              <a:t>Darling &amp; McDonald, 2010, Journal of Midwifery and Women’s Health</a:t>
            </a:r>
            <a:endParaRPr lang="en-US" sz="2200" dirty="0"/>
          </a:p>
        </p:txBody>
      </p:sp>
      <p:sp>
        <p:nvSpPr>
          <p:cNvPr id="3" name="Content Placeholder 2">
            <a:extLst>
              <a:ext uri="{FF2B5EF4-FFF2-40B4-BE49-F238E27FC236}">
                <a16:creationId xmlns:a16="http://schemas.microsoft.com/office/drawing/2014/main" id="{84BE993E-AFA8-D193-8200-209003CCDD0A}"/>
              </a:ext>
            </a:extLst>
          </p:cNvPr>
          <p:cNvSpPr>
            <a:spLocks noGrp="1"/>
          </p:cNvSpPr>
          <p:nvPr>
            <p:ph idx="1"/>
          </p:nvPr>
        </p:nvSpPr>
        <p:spPr/>
        <p:txBody>
          <a:bodyPr>
            <a:normAutofit fontScale="47500" lnSpcReduction="20000"/>
          </a:bodyPr>
          <a:lstStyle/>
          <a:p>
            <a:pPr algn="l">
              <a:spcAft>
                <a:spcPts val="1200"/>
              </a:spcAft>
              <a:buNone/>
            </a:pPr>
            <a:r>
              <a:rPr lang="en-US" b="0" i="0" dirty="0">
                <a:solidFill>
                  <a:srgbClr val="1F1F1F"/>
                </a:solidFill>
                <a:effectLst/>
                <a:latin typeface="ElsevierGulliver"/>
              </a:rPr>
              <a:t>if a newborn develops ophthalmia neonatorum (ON) in a setting with adequate postpartum care, access to antibiotic therapy makes blindness extremely unlikely. Another change was the identification of </a:t>
            </a:r>
            <a:r>
              <a:rPr lang="en-US" b="0" i="1" dirty="0">
                <a:solidFill>
                  <a:srgbClr val="1F1F1F"/>
                </a:solidFill>
                <a:effectLst/>
                <a:latin typeface="ElsevierGulliver"/>
              </a:rPr>
              <a:t>Chlamydia trachomatis</a:t>
            </a:r>
            <a:r>
              <a:rPr lang="en-US" b="0" i="0" dirty="0">
                <a:solidFill>
                  <a:srgbClr val="1F1F1F"/>
                </a:solidFill>
                <a:effectLst/>
                <a:latin typeface="ElsevierGulliver"/>
              </a:rPr>
              <a:t> in 1907 and subsequent recognition in the 1930s and 1940s that it can also cause ON.3, 4 This infection is much more prevalent in North American women than gonorrhea (e.g., 543.6 per 100,000 vs. 123.5 per 100,000 in the United States in 2007).</a:t>
            </a:r>
            <a:r>
              <a:rPr lang="en-US" b="0" i="0" baseline="30000" dirty="0">
                <a:solidFill>
                  <a:srgbClr val="1F1F1F"/>
                </a:solidFill>
                <a:effectLst/>
                <a:latin typeface="ElsevierGulliver"/>
              </a:rPr>
              <a:t>5</a:t>
            </a:r>
            <a:r>
              <a:rPr lang="en-US" b="0" i="0" dirty="0">
                <a:solidFill>
                  <a:srgbClr val="1F1F1F"/>
                </a:solidFill>
                <a:effectLst/>
                <a:latin typeface="ElsevierGulliver"/>
              </a:rPr>
              <a:t> Chlamydial ON (CON) progresses more slowly than GON and is less likely to cause blindness.</a:t>
            </a:r>
          </a:p>
          <a:p>
            <a:pPr algn="l">
              <a:spcAft>
                <a:spcPts val="1200"/>
              </a:spcAft>
              <a:buNone/>
            </a:pPr>
            <a:r>
              <a:rPr lang="en-US" b="0" i="0" dirty="0">
                <a:solidFill>
                  <a:srgbClr val="1F1F1F"/>
                </a:solidFill>
                <a:effectLst/>
                <a:latin typeface="ElsevierGulliver"/>
              </a:rPr>
              <a:t>In wealthy countries, rates of ON are often extremely low. In the United States in 2002 the rate was 8.5 per 100,000 births.6, 7 Several other countries no longer require universal prophylaxis (e.g., Britain, Australia, Sweden, Norway, and Denmark), with some abandoning prophylaxis completely and others offering parental choice.</a:t>
            </a:r>
            <a:r>
              <a:rPr lang="en-US" b="0" i="0" baseline="30000" dirty="0">
                <a:solidFill>
                  <a:srgbClr val="1F1F1F"/>
                </a:solidFill>
                <a:effectLst/>
                <a:latin typeface="ElsevierGulliver"/>
              </a:rPr>
              <a:t>8</a:t>
            </a:r>
            <a:r>
              <a:rPr lang="en-US" b="0" i="0" dirty="0">
                <a:solidFill>
                  <a:srgbClr val="1F1F1F"/>
                </a:solidFill>
                <a:effectLst/>
                <a:latin typeface="ElsevierGulliver"/>
              </a:rPr>
              <a:t> In settings where universal prophylaxis has been abandoned, prenatal screening and treatment of sexually transmitted infections along with selective neonatal prophylaxis are used to prevent ON.</a:t>
            </a:r>
          </a:p>
          <a:p>
            <a:pPr algn="l">
              <a:spcAft>
                <a:spcPts val="1200"/>
              </a:spcAft>
              <a:buNone/>
            </a:pPr>
            <a:r>
              <a:rPr lang="en-US" b="0" i="0" dirty="0">
                <a:solidFill>
                  <a:srgbClr val="1F1F1F"/>
                </a:solidFill>
                <a:effectLst/>
                <a:latin typeface="ElsevierGulliver"/>
              </a:rPr>
              <a:t>In Britain, where routine prophylaxis was abandoned in the mid-1950s, no cases of blindness resulting from GON were reported during the first 25 years after this change.</a:t>
            </a:r>
            <a:r>
              <a:rPr lang="en-US" b="0" i="0" baseline="30000" dirty="0">
                <a:solidFill>
                  <a:srgbClr val="1F1F1F"/>
                </a:solidFill>
                <a:effectLst/>
                <a:latin typeface="ElsevierGulliver"/>
              </a:rPr>
              <a:t>8</a:t>
            </a:r>
            <a:r>
              <a:rPr lang="en-US" b="0" i="0" dirty="0">
                <a:solidFill>
                  <a:srgbClr val="1F1F1F"/>
                </a:solidFill>
                <a:effectLst/>
                <a:latin typeface="ElsevierGulliver"/>
              </a:rPr>
              <a:t> A crude comparison of the rates of ON in Canada and Britain suggests that routine eye prophylaxis in Canada may have limited impact on the rate of ON.</a:t>
            </a:r>
            <a:r>
              <a:rPr lang="en-US" b="0" i="0" baseline="30000" dirty="0">
                <a:solidFill>
                  <a:srgbClr val="1F1F1F"/>
                </a:solidFill>
                <a:effectLst/>
                <a:latin typeface="ElsevierGulliver"/>
              </a:rPr>
              <a:t>9</a:t>
            </a:r>
            <a:r>
              <a:rPr lang="en-US" b="0" i="0" dirty="0">
                <a:solidFill>
                  <a:srgbClr val="1F1F1F"/>
                </a:solidFill>
                <a:effectLst/>
                <a:latin typeface="ElsevierGulliver"/>
              </a:rPr>
              <a:t> Rates of GON and CON in the United Kingdom in 2003 were 3.7 per 100,000 and 6.9 per 100,000, respectively,10, 11 while in Ontario, Canada, the combined rate of GON and CON was 4.5 per 100,000 in 2004.12, 13 Overall rates of chlamydial and gonorrheal infections were 161.5 per 100,000 and 41.9 per 100,000, respectively, in the United Kingdom in 2003,</a:t>
            </a:r>
            <a:r>
              <a:rPr lang="en-US" b="0" i="0" baseline="30000" dirty="0">
                <a:solidFill>
                  <a:srgbClr val="1F1F1F"/>
                </a:solidFill>
                <a:effectLst/>
                <a:latin typeface="ElsevierGulliver"/>
              </a:rPr>
              <a:t>14</a:t>
            </a:r>
            <a:r>
              <a:rPr lang="en-US" b="0" i="0" dirty="0">
                <a:solidFill>
                  <a:srgbClr val="1F1F1F"/>
                </a:solidFill>
                <a:effectLst/>
                <a:latin typeface="ElsevierGulliver"/>
              </a:rPr>
              <a:t> and 197.1 per 100,000 and 28.9 per 100,000, respectively, in Ontario in 2004.</a:t>
            </a:r>
            <a:r>
              <a:rPr lang="en-US" b="0" i="0" baseline="30000" dirty="0">
                <a:solidFill>
                  <a:srgbClr val="1F1F1F"/>
                </a:solidFill>
                <a:effectLst/>
                <a:latin typeface="ElsevierGulliver"/>
              </a:rPr>
              <a:t>15</a:t>
            </a:r>
            <a:endParaRPr lang="en-US" b="0" i="0" dirty="0">
              <a:solidFill>
                <a:srgbClr val="1F1F1F"/>
              </a:solidFill>
              <a:effectLst/>
              <a:latin typeface="ElsevierGulliver"/>
            </a:endParaRPr>
          </a:p>
          <a:p>
            <a:pPr algn="l">
              <a:spcAft>
                <a:spcPts val="1200"/>
              </a:spcAft>
            </a:pPr>
            <a:r>
              <a:rPr lang="en-US" b="0" i="0" dirty="0">
                <a:solidFill>
                  <a:srgbClr val="1F1F1F"/>
                </a:solidFill>
                <a:effectLst/>
                <a:latin typeface="ElsevierGulliver"/>
              </a:rPr>
              <a:t>Given the contextual changes since the introduction of neonatal eye prophylaxis, and the evidence from settings where this policy has been abandoned, it seems reasonable to reevaluate the utility of this practice. A systematic review of the efficacy and safety of agents used to prevent ON was conducted to facilitate one aspect of such an evaluation. The objective of this review is to determine the efficacy of prophylactic agents used to prevent GON and CON and to compare the efficacy of different agents in the prevention of these infections.</a:t>
            </a:r>
          </a:p>
          <a:p>
            <a:endParaRPr lang="en-US" dirty="0"/>
          </a:p>
        </p:txBody>
      </p:sp>
    </p:spTree>
    <p:extLst>
      <p:ext uri="{BB962C8B-B14F-4D97-AF65-F5344CB8AC3E}">
        <p14:creationId xmlns:p14="http://schemas.microsoft.com/office/powerpoint/2010/main" val="322673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4333-B1E3-5C48-0EF2-B298AB643858}"/>
              </a:ext>
            </a:extLst>
          </p:cNvPr>
          <p:cNvSpPr>
            <a:spLocks noGrp="1"/>
          </p:cNvSpPr>
          <p:nvPr>
            <p:ph type="title"/>
          </p:nvPr>
        </p:nvSpPr>
        <p:spPr/>
        <p:txBody>
          <a:bodyPr/>
          <a:lstStyle/>
          <a:p>
            <a:pPr algn="l"/>
            <a:r>
              <a:rPr lang="en-US" dirty="0"/>
              <a:t>Safe Sleep</a:t>
            </a:r>
          </a:p>
        </p:txBody>
      </p:sp>
      <p:sp>
        <p:nvSpPr>
          <p:cNvPr id="3" name="Content Placeholder 2">
            <a:extLst>
              <a:ext uri="{FF2B5EF4-FFF2-40B4-BE49-F238E27FC236}">
                <a16:creationId xmlns:a16="http://schemas.microsoft.com/office/drawing/2014/main" id="{A6276C25-B294-6B9B-1F34-80B94E0CBCFD}"/>
              </a:ext>
            </a:extLst>
          </p:cNvPr>
          <p:cNvSpPr>
            <a:spLocks noGrp="1"/>
          </p:cNvSpPr>
          <p:nvPr>
            <p:ph idx="1"/>
          </p:nvPr>
        </p:nvSpPr>
        <p:spPr/>
        <p:txBody>
          <a:bodyPr/>
          <a:lstStyle/>
          <a:p>
            <a:r>
              <a:rPr lang="en-US" dirty="0"/>
              <a:t>Why does it matter</a:t>
            </a:r>
          </a:p>
          <a:p>
            <a:r>
              <a:rPr lang="en-US" dirty="0"/>
              <a:t>AAP Recommendation</a:t>
            </a:r>
          </a:p>
          <a:p>
            <a:r>
              <a:rPr lang="en-US" dirty="0"/>
              <a:t>Elevator Speech</a:t>
            </a:r>
          </a:p>
        </p:txBody>
      </p:sp>
      <p:sp>
        <p:nvSpPr>
          <p:cNvPr id="5" name="TextBox 4">
            <a:extLst>
              <a:ext uri="{FF2B5EF4-FFF2-40B4-BE49-F238E27FC236}">
                <a16:creationId xmlns:a16="http://schemas.microsoft.com/office/drawing/2014/main" id="{FA5BD973-5A1A-1255-56CE-C26470B74AAD}"/>
              </a:ext>
            </a:extLst>
          </p:cNvPr>
          <p:cNvSpPr txBox="1"/>
          <p:nvPr/>
        </p:nvSpPr>
        <p:spPr>
          <a:xfrm>
            <a:off x="3048000" y="2969394"/>
            <a:ext cx="6096000" cy="369332"/>
          </a:xfrm>
          <a:prstGeom prst="rect">
            <a:avLst/>
          </a:prstGeom>
          <a:noFill/>
        </p:spPr>
        <p:txBody>
          <a:bodyPr wrap="square">
            <a:spAutoFit/>
          </a:bodyPr>
          <a:lstStyle/>
          <a:p>
            <a:pPr algn="l"/>
            <a:endParaRPr lang="en-US" b="1" i="0" dirty="0">
              <a:solidFill>
                <a:srgbClr val="1C1D1E"/>
              </a:solidFill>
              <a:effectLst/>
              <a:latin typeface="Open Sans" panose="020B0606030504020204" pitchFamily="34" charset="0"/>
            </a:endParaRPr>
          </a:p>
        </p:txBody>
      </p:sp>
    </p:spTree>
    <p:extLst>
      <p:ext uri="{BB962C8B-B14F-4D97-AF65-F5344CB8AC3E}">
        <p14:creationId xmlns:p14="http://schemas.microsoft.com/office/powerpoint/2010/main" val="1718262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6E40-F666-3ABE-B367-E0C495D56B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6B076F-304C-F998-123F-BC6285469F7E}"/>
              </a:ext>
            </a:extLst>
          </p:cNvPr>
          <p:cNvSpPr>
            <a:spLocks noGrp="1"/>
          </p:cNvSpPr>
          <p:nvPr>
            <p:ph idx="1"/>
          </p:nvPr>
        </p:nvSpPr>
        <p:spPr/>
        <p:txBody>
          <a:bodyPr/>
          <a:lstStyle/>
          <a:p>
            <a:r>
              <a:rPr lang="en-US" dirty="0"/>
              <a:t>2022 article “Opportunity to Enhance SIDS Education” </a:t>
            </a:r>
            <a:r>
              <a:rPr lang="en-US" dirty="0" err="1"/>
              <a:t>Halbower</a:t>
            </a:r>
            <a:r>
              <a:rPr lang="en-US" dirty="0"/>
              <a:t> and Stenmark, University of Colorado</a:t>
            </a:r>
          </a:p>
          <a:p>
            <a:r>
              <a:rPr lang="en-US" dirty="0"/>
              <a:t>Flattening of the curve in Sudden Unexpected Infant Deaths (SUID)</a:t>
            </a:r>
          </a:p>
          <a:p>
            <a:r>
              <a:rPr lang="en-US" dirty="0"/>
              <a:t>Attitudes and beliefs affect parental behaviors and impact the following or not of recommendations</a:t>
            </a:r>
          </a:p>
          <a:p>
            <a:r>
              <a:rPr lang="en-US" dirty="0"/>
              <a:t>Bedsharing ( Impact confounds the role of human milk in reducing SIDS risk)</a:t>
            </a:r>
          </a:p>
        </p:txBody>
      </p:sp>
    </p:spTree>
    <p:extLst>
      <p:ext uri="{BB962C8B-B14F-4D97-AF65-F5344CB8AC3E}">
        <p14:creationId xmlns:p14="http://schemas.microsoft.com/office/powerpoint/2010/main" val="111279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656EF-D6F7-8FC9-E3BA-6F2075D4F1CA}"/>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8D620DC4-58E2-C335-56A2-C52B3F84CA20}"/>
              </a:ext>
            </a:extLst>
          </p:cNvPr>
          <p:cNvSpPr>
            <a:spLocks noGrp="1"/>
          </p:cNvSpPr>
          <p:nvPr>
            <p:ph idx="1"/>
          </p:nvPr>
        </p:nvSpPr>
        <p:spPr/>
        <p:txBody>
          <a:bodyPr>
            <a:normAutofit fontScale="92500" lnSpcReduction="20000"/>
          </a:bodyPr>
          <a:lstStyle/>
          <a:p>
            <a:pPr marL="0" marR="0" lvl="0" indent="0">
              <a:lnSpc>
                <a:spcPct val="115000"/>
              </a:lnSpc>
              <a:buNone/>
            </a:pP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1. Review methods of social influencers regarding parental decision making and its’ impact on maternal/neonatal health</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Aft>
                <a:spcPts val="800"/>
              </a:spcAft>
              <a:buNone/>
            </a:pP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2. Identify reliable sources to assist parents in maternal/neonatal decision making</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6376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32C9B-5EEE-5029-C8A1-3BFEBC8B0BC6}"/>
              </a:ext>
            </a:extLst>
          </p:cNvPr>
          <p:cNvSpPr>
            <a:spLocks noGrp="1"/>
          </p:cNvSpPr>
          <p:nvPr>
            <p:ph idx="1"/>
          </p:nvPr>
        </p:nvSpPr>
        <p:spPr/>
        <p:txBody>
          <a:bodyPr>
            <a:normAutofit fontScale="92500"/>
          </a:bodyPr>
          <a:lstStyle/>
          <a:p>
            <a:r>
              <a:rPr lang="en-US" b="0" i="0" dirty="0">
                <a:solidFill>
                  <a:srgbClr val="333333"/>
                </a:solidFill>
                <a:effectLst/>
                <a:latin typeface="Arial" panose="020B0604020202020204" pitchFamily="34" charset="0"/>
              </a:rPr>
              <a:t>The overall incidence of SIDS was 81.7 per 100,000 live births. More mothers in the case group than in the control group were reported to have placenta previa (odds ratio [OR]: 1.70; 95% confidence interval [CI] 1.24, 2.33), abruptio placentae (OR 1.57; 95% CI 1.24, 1.98), premature rupture of membranes (OR 1.48; 95% CI 1.33, 1.66), or small for gestational age (OR 1.40; 95% CI 1.30, 1.50 for the 10th percentile). SIDS cases were also more likely to be male. Mothers of cases were more likely to be younger, less educated, and nonwhite, and more of them smoked during pregnancy and did not attend prenatal care.</a:t>
            </a:r>
            <a:endParaRPr lang="en-US" dirty="0"/>
          </a:p>
        </p:txBody>
      </p:sp>
      <p:sp>
        <p:nvSpPr>
          <p:cNvPr id="4" name="Rectangle 1">
            <a:extLst>
              <a:ext uri="{FF2B5EF4-FFF2-40B4-BE49-F238E27FC236}">
                <a16:creationId xmlns:a16="http://schemas.microsoft.com/office/drawing/2014/main" id="{ECF6731A-E719-7BFF-79C2-17F9430C5549}"/>
              </a:ext>
            </a:extLst>
          </p:cNvPr>
          <p:cNvSpPr>
            <a:spLocks noGrp="1" noChangeArrowheads="1"/>
          </p:cNvSpPr>
          <p:nvPr>
            <p:ph type="title"/>
          </p:nvPr>
        </p:nvSpPr>
        <p:spPr bwMode="auto">
          <a:xfrm>
            <a:off x="1484311" y="915768"/>
            <a:ext cx="9924192"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535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353535"/>
                </a:solidFill>
                <a:effectLst/>
                <a:latin typeface="Arial" panose="020B0604020202020204" pitchFamily="34" charset="0"/>
                <a:cs typeface="Arial" panose="020B0604020202020204" pitchFamily="34" charset="0"/>
              </a:rPr>
              <a:t>ORIGINAL RESEARCH</a:t>
            </a:r>
            <a:endParaRPr kumimoji="0" lang="en-US" altLang="en-US" sz="2400" b="0" i="0" u="none" strike="noStrike" cap="none" normalizeH="0" baseline="0" dirty="0">
              <a:ln>
                <a:noFill/>
              </a:ln>
              <a:solidFill>
                <a:srgbClr val="000000"/>
              </a:solidFill>
              <a:effectLst/>
              <a:latin typeface="Fira Sans" panose="020B05030500000200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Fira Sans" panose="020B0503050000020004" pitchFamily="34" charset="0"/>
                <a:cs typeface="Arial" panose="020B0604020202020204" pitchFamily="34" charset="0"/>
              </a:rPr>
              <a:t>Maternal and Obstetric Risk Factors for Sudden Infant Death Syndrome</a:t>
            </a:r>
            <a:br>
              <a:rPr kumimoji="0" lang="en-US" altLang="en-US" sz="2400" b="0" i="0" u="none" strike="noStrike" cap="none" normalizeH="0" baseline="0" dirty="0">
                <a:ln>
                  <a:noFill/>
                </a:ln>
                <a:solidFill>
                  <a:srgbClr val="000000"/>
                </a:solidFill>
                <a:effectLst/>
                <a:latin typeface="Fira Sans" panose="020B0503050000020004" pitchFamily="34" charset="0"/>
                <a:cs typeface="Arial" panose="020B0604020202020204" pitchFamily="34" charset="0"/>
              </a:rPr>
            </a:br>
            <a:r>
              <a:rPr kumimoji="0" lang="en-US" altLang="en-US" sz="2400" b="0" i="0" u="none" strike="noStrike" cap="none" normalizeH="0" baseline="0" dirty="0">
                <a:ln>
                  <a:noFill/>
                </a:ln>
                <a:solidFill>
                  <a:srgbClr val="000000"/>
                </a:solidFill>
                <a:effectLst/>
                <a:latin typeface="Fira Sans" panose="020B0503050000020004" pitchFamily="34" charset="0"/>
                <a:cs typeface="Arial" panose="020B0604020202020204" pitchFamily="34" charset="0"/>
              </a:rPr>
              <a:t> in the United States  OBSTETRICS</a:t>
            </a:r>
            <a:r>
              <a:rPr kumimoji="0" lang="en-US" altLang="en-US" sz="2400" b="0" i="0" u="none" strike="noStrike" cap="none" normalizeH="0" dirty="0">
                <a:ln>
                  <a:noFill/>
                </a:ln>
                <a:solidFill>
                  <a:srgbClr val="000000"/>
                </a:solidFill>
                <a:effectLst/>
                <a:latin typeface="Fira Sans" panose="020B0503050000020004" pitchFamily="34" charset="0"/>
                <a:cs typeface="Arial" panose="020B0604020202020204" pitchFamily="34" charset="0"/>
              </a:rPr>
              <a:t> &amp; GYNECOLOGY     2004</a:t>
            </a:r>
            <a:endParaRPr kumimoji="0" lang="en-US" altLang="en-US" sz="2400" b="0" i="0" u="none" strike="noStrike" cap="none" normalizeH="0" baseline="0" dirty="0">
              <a:ln>
                <a:noFill/>
              </a:ln>
              <a:solidFill>
                <a:srgbClr val="000000"/>
              </a:solidFill>
              <a:effectLst/>
              <a:latin typeface="Fira Sans" panose="020B05030500000200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Getahun, Darios MD, MPH</a:t>
            </a:r>
            <a:r>
              <a:rPr kumimoji="0" lang="en-US" altLang="en-US" sz="11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Amre</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Devendra MD, PhD</a:t>
            </a:r>
            <a:r>
              <a:rPr kumimoji="0" lang="en-US" altLang="en-US" sz="11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Rhoads, George G. MD, MPH</a:t>
            </a:r>
            <a:r>
              <a:rPr kumimoji="0" lang="en-US" altLang="en-US" sz="11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Demissie, </a:t>
            </a:r>
            <a:r>
              <a:rPr kumimoji="0" lang="en-US" altLang="en-US" sz="12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Kitaw</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MD, PhD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404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5AB5-2FDD-27EC-59DD-19BC1C4EBA88}"/>
              </a:ext>
            </a:extLst>
          </p:cNvPr>
          <p:cNvSpPr>
            <a:spLocks noGrp="1"/>
          </p:cNvSpPr>
          <p:nvPr>
            <p:ph type="title"/>
          </p:nvPr>
        </p:nvSpPr>
        <p:spPr/>
        <p:txBody>
          <a:bodyPr/>
          <a:lstStyle/>
          <a:p>
            <a:pPr algn="l"/>
            <a:r>
              <a:rPr lang="en-US" dirty="0"/>
              <a:t>ABC’s of Back to Sleep</a:t>
            </a:r>
          </a:p>
        </p:txBody>
      </p:sp>
      <p:sp>
        <p:nvSpPr>
          <p:cNvPr id="3" name="Content Placeholder 2">
            <a:extLst>
              <a:ext uri="{FF2B5EF4-FFF2-40B4-BE49-F238E27FC236}">
                <a16:creationId xmlns:a16="http://schemas.microsoft.com/office/drawing/2014/main" id="{34F34F9E-B5F5-DA43-AC67-091B7373DDF0}"/>
              </a:ext>
            </a:extLst>
          </p:cNvPr>
          <p:cNvSpPr>
            <a:spLocks noGrp="1"/>
          </p:cNvSpPr>
          <p:nvPr>
            <p:ph sz="half" idx="1"/>
          </p:nvPr>
        </p:nvSpPr>
        <p:spPr/>
        <p:txBody>
          <a:bodyPr/>
          <a:lstStyle/>
          <a:p>
            <a:r>
              <a:rPr lang="en-US" dirty="0"/>
              <a:t>Alone</a:t>
            </a:r>
          </a:p>
          <a:p>
            <a:r>
              <a:rPr lang="en-US" dirty="0"/>
              <a:t>Back</a:t>
            </a:r>
          </a:p>
          <a:p>
            <a:r>
              <a:rPr lang="en-US" dirty="0"/>
              <a:t>Crib Safe Space</a:t>
            </a:r>
          </a:p>
          <a:p>
            <a:pPr algn="l"/>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American Academy of Pediatrics, Task Force on Sudden Infant Death Syndrome. SIDS and Other Sleep-Related Infant Deaths: Expansion of Recommendations for a Safe Infant Sleeping Environment. </a:t>
            </a:r>
            <a:r>
              <a:rPr lang="en-US" sz="1400" b="0" i="1" u="none" strike="noStrike" baseline="0" dirty="0">
                <a:solidFill>
                  <a:srgbClr val="000000"/>
                </a:solidFill>
                <a:latin typeface="Times New Roman" panose="02020603050405020304" pitchFamily="18" charset="0"/>
              </a:rPr>
              <a:t>Pediatrics. </a:t>
            </a:r>
            <a:r>
              <a:rPr lang="en-US" sz="1400" b="0" i="0" u="none" strike="noStrike" baseline="0" dirty="0">
                <a:solidFill>
                  <a:srgbClr val="000000"/>
                </a:solidFill>
                <a:latin typeface="Times New Roman" panose="02020603050405020304" pitchFamily="18" charset="0"/>
              </a:rPr>
              <a:t>2011;128(5):1030-1039 </a:t>
            </a:r>
          </a:p>
          <a:p>
            <a:endParaRPr lang="en-US" dirty="0"/>
          </a:p>
          <a:p>
            <a:endParaRPr lang="en-US" dirty="0"/>
          </a:p>
        </p:txBody>
      </p:sp>
      <p:pic>
        <p:nvPicPr>
          <p:cNvPr id="6" name="Content Placeholder 5">
            <a:extLst>
              <a:ext uri="{FF2B5EF4-FFF2-40B4-BE49-F238E27FC236}">
                <a16:creationId xmlns:a16="http://schemas.microsoft.com/office/drawing/2014/main" id="{92CA6EFA-6F50-497F-FA68-5D3FED7D2E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9168" y="300796"/>
            <a:ext cx="4895054" cy="6526739"/>
          </a:xfrm>
        </p:spPr>
      </p:pic>
    </p:spTree>
    <p:extLst>
      <p:ext uri="{BB962C8B-B14F-4D97-AF65-F5344CB8AC3E}">
        <p14:creationId xmlns:p14="http://schemas.microsoft.com/office/powerpoint/2010/main" val="400521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1535-B3BD-7E1E-A864-1F8D9154C99A}"/>
              </a:ext>
            </a:extLst>
          </p:cNvPr>
          <p:cNvSpPr>
            <a:spLocks noGrp="1"/>
          </p:cNvSpPr>
          <p:nvPr>
            <p:ph type="title"/>
          </p:nvPr>
        </p:nvSpPr>
        <p:spPr/>
        <p:txBody>
          <a:bodyPr>
            <a:normAutofit fontScale="90000"/>
          </a:bodyPr>
          <a:lstStyle/>
          <a:p>
            <a:r>
              <a:rPr lang="en-US">
                <a:solidFill>
                  <a:srgbClr val="17252A"/>
                </a:solidFill>
                <a:effectLst/>
              </a:rPr>
              <a:t>AAP recommendations on creating a safe sleep environment include:</a:t>
            </a:r>
            <a:br>
              <a:rPr lang="en-US">
                <a:effectLst/>
              </a:rPr>
            </a:br>
            <a:endParaRPr lang="en-US"/>
          </a:p>
        </p:txBody>
      </p:sp>
      <p:sp>
        <p:nvSpPr>
          <p:cNvPr id="3" name="Content Placeholder 2">
            <a:extLst>
              <a:ext uri="{FF2B5EF4-FFF2-40B4-BE49-F238E27FC236}">
                <a16:creationId xmlns:a16="http://schemas.microsoft.com/office/drawing/2014/main" id="{2523FDCF-6B94-D69F-C4B8-B0E7C96D2EF1}"/>
              </a:ext>
            </a:extLst>
          </p:cNvPr>
          <p:cNvSpPr>
            <a:spLocks noGrp="1"/>
          </p:cNvSpPr>
          <p:nvPr>
            <p:ph idx="1"/>
          </p:nvPr>
        </p:nvSpPr>
        <p:spPr/>
        <p:txBody>
          <a:bodyPr>
            <a:normAutofit fontScale="62500" lnSpcReduction="20000"/>
          </a:bodyPr>
          <a:lstStyle/>
          <a:p>
            <a:pPr>
              <a:spcAft>
                <a:spcPts val="1500"/>
              </a:spcAft>
              <a:buFont typeface="Arial" panose="020B0604020202020204" pitchFamily="34" charset="0"/>
              <a:buChar char="•"/>
            </a:pPr>
            <a:r>
              <a:rPr lang="en-US" dirty="0">
                <a:solidFill>
                  <a:srgbClr val="17252A"/>
                </a:solidFill>
                <a:effectLst/>
              </a:rPr>
              <a:t>Place the baby on his or her back on a firm sleep surface such as a crib or bassinet with a tight-fitting sheet.</a:t>
            </a:r>
            <a:endParaRPr lang="en-US" dirty="0">
              <a:effectLst/>
            </a:endParaRPr>
          </a:p>
          <a:p>
            <a:pPr>
              <a:spcAft>
                <a:spcPts val="1500"/>
              </a:spcAft>
              <a:buFont typeface="Arial" panose="020B0604020202020204" pitchFamily="34" charset="0"/>
              <a:buChar char="•"/>
            </a:pPr>
            <a:r>
              <a:rPr lang="en-US" dirty="0">
                <a:solidFill>
                  <a:srgbClr val="17252A"/>
                </a:solidFill>
                <a:effectLst/>
              </a:rPr>
              <a:t>Avoid use of soft bedding, including crib bumpers, blankets, pillows and soft toys. The crib should be bare.</a:t>
            </a:r>
            <a:endParaRPr lang="en-US" dirty="0">
              <a:effectLst/>
            </a:endParaRPr>
          </a:p>
          <a:p>
            <a:pPr>
              <a:spcAft>
                <a:spcPts val="1500"/>
              </a:spcAft>
              <a:buFont typeface="Arial" panose="020B0604020202020204" pitchFamily="34" charset="0"/>
              <a:buChar char="•"/>
            </a:pPr>
            <a:r>
              <a:rPr lang="en-US" dirty="0">
                <a:solidFill>
                  <a:srgbClr val="17252A"/>
                </a:solidFill>
                <a:effectLst/>
              </a:rPr>
              <a:t>Share a bedroom with parents, but not the same sleeping surface, preferably until the baby turns 1 but at least for the first six months. Room-sharing decreases the risk of SIDS by as much as 50 percent.</a:t>
            </a:r>
            <a:endParaRPr lang="en-US" dirty="0">
              <a:effectLst/>
            </a:endParaRPr>
          </a:p>
          <a:p>
            <a:pPr algn="ctr">
              <a:spcAft>
                <a:spcPts val="1500"/>
              </a:spcAft>
              <a:buFont typeface="Arial" panose="020B0604020202020204" pitchFamily="34" charset="0"/>
              <a:buChar char="•"/>
            </a:pPr>
            <a:r>
              <a:rPr lang="en-US" b="0" i="0" dirty="0">
                <a:solidFill>
                  <a:srgbClr val="17252A"/>
                </a:solidFill>
                <a:effectLst/>
                <a:latin typeface="Poppins" panose="020B0502040204020203" pitchFamily="2" charset="0"/>
              </a:rPr>
              <a:t>Avoid baby’s exposure to smoke, alcohol and illicit drugs.</a:t>
            </a:r>
          </a:p>
          <a:p>
            <a:pPr algn="ctr">
              <a:spcAft>
                <a:spcPts val="1500"/>
              </a:spcAft>
              <a:buFont typeface="Arial" panose="020B0604020202020204" pitchFamily="34" charset="0"/>
              <a:buChar char="•"/>
            </a:pPr>
            <a:r>
              <a:rPr lang="en-US" b="0" i="0" dirty="0">
                <a:solidFill>
                  <a:srgbClr val="222222"/>
                </a:solidFill>
                <a:effectLst/>
                <a:latin typeface="Merriweather" panose="00000500000000000000" pitchFamily="2" charset="0"/>
              </a:rPr>
              <a:t>Key reasons for non-compliance included perceived safety, convenience, quality of infant sleep and conflicting information from family members  (Maternal &amp; Child Health Journal 2017)</a:t>
            </a:r>
            <a:endParaRPr lang="en-US" b="0" i="0" dirty="0">
              <a:solidFill>
                <a:srgbClr val="2E2766"/>
              </a:solidFill>
              <a:effectLst/>
              <a:latin typeface="Poppins" panose="020B0502040204020203" pitchFamily="2" charset="0"/>
            </a:endParaRPr>
          </a:p>
          <a:p>
            <a:pPr>
              <a:buNone/>
            </a:pPr>
            <a:br>
              <a:rPr lang="en-US" dirty="0">
                <a:effectLst/>
              </a:rPr>
            </a:br>
            <a:endParaRPr lang="en-US" dirty="0"/>
          </a:p>
        </p:txBody>
      </p:sp>
    </p:spTree>
    <p:extLst>
      <p:ext uri="{BB962C8B-B14F-4D97-AF65-F5344CB8AC3E}">
        <p14:creationId xmlns:p14="http://schemas.microsoft.com/office/powerpoint/2010/main" val="2525996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C5FB-60AC-9B5D-E7CE-09F74E549E56}"/>
              </a:ext>
            </a:extLst>
          </p:cNvPr>
          <p:cNvSpPr>
            <a:spLocks noGrp="1"/>
          </p:cNvSpPr>
          <p:nvPr>
            <p:ph type="title"/>
          </p:nvPr>
        </p:nvSpPr>
        <p:spPr/>
        <p:txBody>
          <a:bodyPr>
            <a:normAutofit fontScale="90000"/>
          </a:bodyPr>
          <a:lstStyle/>
          <a:p>
            <a:r>
              <a:rPr lang="en-US" sz="2700" dirty="0"/>
              <a:t>JOGNN, </a:t>
            </a:r>
            <a:r>
              <a:rPr lang="en-US" sz="2700" b="1" i="0" dirty="0">
                <a:solidFill>
                  <a:srgbClr val="1C1D1E"/>
                </a:solidFill>
                <a:effectLst/>
                <a:latin typeface="Open Sans" panose="020B0606030504020204" pitchFamily="34" charset="0"/>
              </a:rPr>
              <a:t>Nurses’ Perception of the Facilitators and Barriers to the Implementation of Safe Sleep Recommendations in the Hospital Inpatient Setting – Poster presentation</a:t>
            </a:r>
            <a:br>
              <a:rPr lang="en-US" sz="2700" b="1" i="0" dirty="0">
                <a:solidFill>
                  <a:srgbClr val="1C1D1E"/>
                </a:solidFill>
                <a:effectLst/>
                <a:latin typeface="Open Sans" panose="020B0606030504020204" pitchFamily="34" charset="0"/>
              </a:rPr>
            </a:br>
            <a:br>
              <a:rPr lang="en-US" dirty="0"/>
            </a:br>
            <a:r>
              <a:rPr lang="en-US" sz="2000" dirty="0"/>
              <a:t>Drake, Colson, &amp; Hauck   2015</a:t>
            </a:r>
          </a:p>
        </p:txBody>
      </p:sp>
      <p:sp>
        <p:nvSpPr>
          <p:cNvPr id="3" name="Content Placeholder 2">
            <a:extLst>
              <a:ext uri="{FF2B5EF4-FFF2-40B4-BE49-F238E27FC236}">
                <a16:creationId xmlns:a16="http://schemas.microsoft.com/office/drawing/2014/main" id="{78250C07-073E-BACB-B6C2-1BE524268F2E}"/>
              </a:ext>
            </a:extLst>
          </p:cNvPr>
          <p:cNvSpPr>
            <a:spLocks noGrp="1"/>
          </p:cNvSpPr>
          <p:nvPr>
            <p:ph idx="1"/>
          </p:nvPr>
        </p:nvSpPr>
        <p:spPr/>
        <p:txBody>
          <a:bodyPr>
            <a:normAutofit fontScale="55000" lnSpcReduction="20000"/>
          </a:bodyPr>
          <a:lstStyle/>
          <a:p>
            <a:pPr>
              <a:spcBef>
                <a:spcPts val="900"/>
              </a:spcBef>
              <a:spcAft>
                <a:spcPts val="900"/>
              </a:spcAft>
              <a:buNone/>
            </a:pPr>
            <a:r>
              <a:rPr lang="en-US" b="0" dirty="0">
                <a:solidFill>
                  <a:srgbClr val="1F1F1F"/>
                </a:solidFill>
                <a:effectLst/>
                <a:latin typeface="Open Sans" panose="020B0606030504020204" pitchFamily="34" charset="0"/>
              </a:rPr>
              <a:t>Results</a:t>
            </a:r>
          </a:p>
          <a:p>
            <a:pPr>
              <a:spcAft>
                <a:spcPts val="1200"/>
              </a:spcAft>
              <a:buNone/>
            </a:pPr>
            <a:r>
              <a:rPr lang="en-US" dirty="0">
                <a:solidFill>
                  <a:srgbClr val="000000"/>
                </a:solidFill>
                <a:effectLst/>
              </a:rPr>
              <a:t>Three main themes emerged as key facilitators and barriers: </a:t>
            </a:r>
            <a:r>
              <a:rPr lang="en-US" i="1" dirty="0">
                <a:solidFill>
                  <a:srgbClr val="000000"/>
                </a:solidFill>
                <a:effectLst/>
              </a:rPr>
              <a:t>Previously held beliefs of families and providers</a:t>
            </a:r>
            <a:r>
              <a:rPr lang="en-US" dirty="0">
                <a:solidFill>
                  <a:srgbClr val="000000"/>
                </a:solidFill>
                <a:effectLst/>
              </a:rPr>
              <a:t> could facilitate and act as barriers to modeling and teaching safe sleep recommendations. Nurses described many families not wanting to follow recommendations based on their cultural beliefs or previous practices. </a:t>
            </a:r>
            <a:r>
              <a:rPr lang="en-US" i="1" dirty="0">
                <a:solidFill>
                  <a:srgbClr val="000000"/>
                </a:solidFill>
                <a:effectLst/>
              </a:rPr>
              <a:t>Inconsistent provider messages were seen as a barrier.</a:t>
            </a:r>
            <a:r>
              <a:rPr lang="en-US" dirty="0">
                <a:solidFill>
                  <a:srgbClr val="000000"/>
                </a:solidFill>
                <a:effectLst/>
              </a:rPr>
              <a:t> Nurses and other health care providers were reported to sometimes give mothers messages contrary to recommendations of the American Academy of Pediatrics. Nurses felt that messages to families would only be effective if consistent. </a:t>
            </a:r>
            <a:r>
              <a:rPr lang="en-US" i="1" dirty="0">
                <a:solidFill>
                  <a:srgbClr val="000000"/>
                </a:solidFill>
                <a:effectLst/>
              </a:rPr>
              <a:t>External forces can drive the success of messaging to providers and families</a:t>
            </a:r>
            <a:r>
              <a:rPr lang="en-US" dirty="0">
                <a:solidFill>
                  <a:srgbClr val="000000"/>
                </a:solidFill>
                <a:effectLst/>
              </a:rPr>
              <a:t>. Nurses cited regulations from outside accreditation bodies and protocols as drivers for delivering accurate information. Many nurses noted that media messages and infant products sold in stores (such as bumpers) were often contrary to recommendations.</a:t>
            </a:r>
          </a:p>
          <a:p>
            <a:pPr>
              <a:spcBef>
                <a:spcPts val="900"/>
              </a:spcBef>
              <a:spcAft>
                <a:spcPts val="900"/>
              </a:spcAft>
              <a:buNone/>
            </a:pPr>
            <a:r>
              <a:rPr lang="en-US" b="0" dirty="0">
                <a:solidFill>
                  <a:srgbClr val="1F1F1F"/>
                </a:solidFill>
                <a:effectLst/>
                <a:latin typeface="Open Sans" panose="020B0606030504020204" pitchFamily="34" charset="0"/>
              </a:rPr>
              <a:t>Conclusion/Implications for Nursing Practice</a:t>
            </a:r>
          </a:p>
          <a:p>
            <a:pPr>
              <a:spcAft>
                <a:spcPts val="1200"/>
              </a:spcAft>
            </a:pPr>
            <a:r>
              <a:rPr lang="en-US" dirty="0">
                <a:solidFill>
                  <a:srgbClr val="000000"/>
                </a:solidFill>
                <a:effectLst/>
              </a:rPr>
              <a:t>We identified key themes that are important to consider when developing a program to educate nursing staff to teach and model safe sleep messages that included overcoming families’ cultural beliefs about infant care practices, the importance of uniform messages, and the influence of external regulations and contradictory media </a:t>
            </a:r>
            <a:r>
              <a:rPr lang="en-US" dirty="0" err="1">
                <a:solidFill>
                  <a:srgbClr val="000000"/>
                </a:solidFill>
                <a:effectLst/>
              </a:rPr>
              <a:t>ima</a:t>
            </a:r>
            <a:endParaRPr lang="en-US" dirty="0">
              <a:solidFill>
                <a:srgbClr val="000000"/>
              </a:solidFill>
              <a:effectLst/>
            </a:endParaRPr>
          </a:p>
          <a:p>
            <a:endParaRPr lang="en-US" dirty="0"/>
          </a:p>
        </p:txBody>
      </p:sp>
    </p:spTree>
    <p:extLst>
      <p:ext uri="{BB962C8B-B14F-4D97-AF65-F5344CB8AC3E}">
        <p14:creationId xmlns:p14="http://schemas.microsoft.com/office/powerpoint/2010/main" val="3597194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385B-3A8A-8F8A-F4E1-48E6F3401D15}"/>
              </a:ext>
            </a:extLst>
          </p:cNvPr>
          <p:cNvSpPr>
            <a:spLocks noGrp="1"/>
          </p:cNvSpPr>
          <p:nvPr>
            <p:ph type="title"/>
          </p:nvPr>
        </p:nvSpPr>
        <p:spPr/>
        <p:txBody>
          <a:bodyPr/>
          <a:lstStyle/>
          <a:p>
            <a:r>
              <a:rPr lang="en-US" dirty="0"/>
              <a:t>Where is it coming from?</a:t>
            </a:r>
          </a:p>
        </p:txBody>
      </p:sp>
      <p:sp>
        <p:nvSpPr>
          <p:cNvPr id="3" name="Content Placeholder 2">
            <a:extLst>
              <a:ext uri="{FF2B5EF4-FFF2-40B4-BE49-F238E27FC236}">
                <a16:creationId xmlns:a16="http://schemas.microsoft.com/office/drawing/2014/main" id="{A4F81A0B-DC23-7B5A-1991-117D6C800CFC}"/>
              </a:ext>
            </a:extLst>
          </p:cNvPr>
          <p:cNvSpPr>
            <a:spLocks noGrp="1"/>
          </p:cNvSpPr>
          <p:nvPr>
            <p:ph idx="1"/>
          </p:nvPr>
        </p:nvSpPr>
        <p:spPr/>
        <p:txBody>
          <a:bodyPr/>
          <a:lstStyle/>
          <a:p>
            <a:r>
              <a:rPr lang="en-US" dirty="0"/>
              <a:t>Sources</a:t>
            </a:r>
          </a:p>
          <a:p>
            <a:endParaRPr lang="en-US" dirty="0"/>
          </a:p>
          <a:p>
            <a:r>
              <a:rPr lang="en-US" dirty="0"/>
              <a:t>AWHONN Healthy Baby</a:t>
            </a:r>
          </a:p>
          <a:p>
            <a:r>
              <a:rPr lang="en-US" dirty="0"/>
              <a:t>NIH</a:t>
            </a:r>
          </a:p>
          <a:p>
            <a:r>
              <a:rPr lang="en-US" dirty="0"/>
              <a:t>Wisconsin Board of Nursing</a:t>
            </a:r>
          </a:p>
        </p:txBody>
      </p:sp>
    </p:spTree>
    <p:extLst>
      <p:ext uri="{BB962C8B-B14F-4D97-AF65-F5344CB8AC3E}">
        <p14:creationId xmlns:p14="http://schemas.microsoft.com/office/powerpoint/2010/main" val="3036070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5BE5-07B4-A6E9-F1BE-83F0C1AF203A}"/>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4A7D860D-A8E1-1252-8174-53B4CF206FAD}"/>
              </a:ext>
            </a:extLst>
          </p:cNvPr>
          <p:cNvSpPr>
            <a:spLocks noGrp="1"/>
          </p:cNvSpPr>
          <p:nvPr>
            <p:ph idx="1"/>
          </p:nvPr>
        </p:nvSpPr>
        <p:spPr/>
        <p:txBody>
          <a:bodyPr>
            <a:normAutofit fontScale="92500" lnSpcReduction="20000"/>
          </a:bodyPr>
          <a:lstStyle/>
          <a:p>
            <a:r>
              <a:rPr lang="en-US" dirty="0"/>
              <a:t>CLEAR concepts  (Cypher 2021)</a:t>
            </a:r>
          </a:p>
          <a:p>
            <a:pPr lvl="1"/>
            <a:r>
              <a:rPr lang="en-US" dirty="0"/>
              <a:t>Contemporaneous</a:t>
            </a:r>
          </a:p>
          <a:p>
            <a:pPr lvl="1"/>
            <a:r>
              <a:rPr lang="en-US" dirty="0"/>
              <a:t>Logical</a:t>
            </a:r>
          </a:p>
          <a:p>
            <a:pPr lvl="1"/>
            <a:r>
              <a:rPr lang="en-US" dirty="0"/>
              <a:t>Explicit</a:t>
            </a:r>
          </a:p>
          <a:p>
            <a:pPr lvl="1"/>
            <a:r>
              <a:rPr lang="en-US" dirty="0"/>
              <a:t>Accurate</a:t>
            </a:r>
          </a:p>
          <a:p>
            <a:pPr lvl="1"/>
            <a:r>
              <a:rPr lang="en-US" dirty="0"/>
              <a:t>Readable</a:t>
            </a:r>
          </a:p>
          <a:p>
            <a:r>
              <a:rPr lang="en-US" dirty="0"/>
              <a:t>Quotes</a:t>
            </a:r>
          </a:p>
          <a:p>
            <a:r>
              <a:rPr lang="en-US" dirty="0"/>
              <a:t>Shared decision making</a:t>
            </a:r>
          </a:p>
        </p:txBody>
      </p:sp>
    </p:spTree>
    <p:extLst>
      <p:ext uri="{BB962C8B-B14F-4D97-AF65-F5344CB8AC3E}">
        <p14:creationId xmlns:p14="http://schemas.microsoft.com/office/powerpoint/2010/main" val="189235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CC6F-3FEE-0FA0-960C-66AEC6C74B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061AF2-D4EE-903B-137A-E0611CC8FAAA}"/>
              </a:ext>
            </a:extLst>
          </p:cNvPr>
          <p:cNvSpPr>
            <a:spLocks noGrp="1"/>
          </p:cNvSpPr>
          <p:nvPr>
            <p:ph idx="1"/>
          </p:nvPr>
        </p:nvSpPr>
        <p:spPr/>
        <p:txBody>
          <a:bodyPr/>
          <a:lstStyle/>
          <a:p>
            <a:r>
              <a:rPr lang="en-US" dirty="0"/>
              <a:t>AWHONN web site: Healthy Mom and Baby    Health4mom.org</a:t>
            </a:r>
          </a:p>
          <a:p>
            <a:endParaRPr lang="en-US" dirty="0"/>
          </a:p>
        </p:txBody>
      </p:sp>
      <p:pic>
        <p:nvPicPr>
          <p:cNvPr id="5" name="Picture 4">
            <a:extLst>
              <a:ext uri="{FF2B5EF4-FFF2-40B4-BE49-F238E27FC236}">
                <a16:creationId xmlns:a16="http://schemas.microsoft.com/office/drawing/2014/main" id="{E7DB0941-95BB-839C-90CA-373A943E51EA}"/>
              </a:ext>
            </a:extLst>
          </p:cNvPr>
          <p:cNvPicPr>
            <a:picLocks noChangeAspect="1"/>
          </p:cNvPicPr>
          <p:nvPr/>
        </p:nvPicPr>
        <p:blipFill>
          <a:blip r:embed="rId3"/>
          <a:stretch>
            <a:fillRect/>
          </a:stretch>
        </p:blipFill>
        <p:spPr>
          <a:xfrm>
            <a:off x="2092436" y="799070"/>
            <a:ext cx="8346907" cy="1532237"/>
          </a:xfrm>
          <a:prstGeom prst="rect">
            <a:avLst/>
          </a:prstGeom>
        </p:spPr>
      </p:pic>
      <p:sp>
        <p:nvSpPr>
          <p:cNvPr id="6" name="TextBox 5">
            <a:extLst>
              <a:ext uri="{FF2B5EF4-FFF2-40B4-BE49-F238E27FC236}">
                <a16:creationId xmlns:a16="http://schemas.microsoft.com/office/drawing/2014/main" id="{5824C81A-B3CC-529A-6CFA-E4E434444AE1}"/>
              </a:ext>
            </a:extLst>
          </p:cNvPr>
          <p:cNvSpPr txBox="1"/>
          <p:nvPr/>
        </p:nvSpPr>
        <p:spPr>
          <a:xfrm>
            <a:off x="8361404" y="1235676"/>
            <a:ext cx="1919417" cy="716692"/>
          </a:xfrm>
          <a:prstGeom prst="rect">
            <a:avLst/>
          </a:prstGeom>
          <a:solidFill>
            <a:schemeClr val="tx1">
              <a:lumMod val="50000"/>
              <a:lumOff val="50000"/>
            </a:schemeClr>
          </a:solidFill>
        </p:spPr>
        <p:txBody>
          <a:bodyPr wrap="square" rtlCol="0">
            <a:spAutoFit/>
          </a:bodyPr>
          <a:lstStyle/>
          <a:p>
            <a:endParaRPr lang="en-US" dirty="0"/>
          </a:p>
        </p:txBody>
      </p:sp>
    </p:spTree>
    <p:extLst>
      <p:ext uri="{BB962C8B-B14F-4D97-AF65-F5344CB8AC3E}">
        <p14:creationId xmlns:p14="http://schemas.microsoft.com/office/powerpoint/2010/main" val="3623349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6CBF-B905-631B-5EFD-CEDAE3440750}"/>
              </a:ext>
            </a:extLst>
          </p:cNvPr>
          <p:cNvSpPr>
            <a:spLocks noGrp="1"/>
          </p:cNvSpPr>
          <p:nvPr>
            <p:ph type="title"/>
          </p:nvPr>
        </p:nvSpPr>
        <p:spPr>
          <a:xfrm>
            <a:off x="1484311" y="685801"/>
            <a:ext cx="10018713" cy="508686"/>
          </a:xfrm>
        </p:spPr>
        <p:txBody>
          <a:bodyPr>
            <a:normAutofit fontScale="90000"/>
          </a:bodyPr>
          <a:lstStyle/>
          <a:p>
            <a:r>
              <a:rPr lang="en-US" dirty="0"/>
              <a:t>Personal Beliefs:        “It’s ok to have our own beliefs”</a:t>
            </a:r>
          </a:p>
        </p:txBody>
      </p:sp>
      <p:sp>
        <p:nvSpPr>
          <p:cNvPr id="3" name="Content Placeholder 2">
            <a:extLst>
              <a:ext uri="{FF2B5EF4-FFF2-40B4-BE49-F238E27FC236}">
                <a16:creationId xmlns:a16="http://schemas.microsoft.com/office/drawing/2014/main" id="{7BB44CA4-F031-8CE8-9CEF-03E790EADAD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5514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89DA8A-6084-BB0C-69C9-A85CA782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63"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14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D5F5-8DCB-C7B0-7737-8C93F7911168}"/>
              </a:ext>
            </a:extLst>
          </p:cNvPr>
          <p:cNvSpPr>
            <a:spLocks noGrp="1"/>
          </p:cNvSpPr>
          <p:nvPr>
            <p:ph type="title"/>
          </p:nvPr>
        </p:nvSpPr>
        <p:spPr/>
        <p:txBody>
          <a:bodyPr>
            <a:normAutofit fontScale="90000"/>
          </a:bodyPr>
          <a:lstStyle/>
          <a:p>
            <a:r>
              <a:rPr lang="en-US" sz="2700" dirty="0"/>
              <a:t>Submitted on November 24, 2025, by the American Academy of Family Physicians; American College of Nurse Midwives; American College of Obstetricians and Gynecologists; Association of Women’s Health, Obstetric and Neonatal Nurses; The National Association of Nurse Practitioners in Women’s Health; and the Society for Maternal-Fetal Medicine</a:t>
            </a:r>
            <a:r>
              <a:rPr lang="en-US" dirty="0"/>
              <a:t>. </a:t>
            </a:r>
          </a:p>
        </p:txBody>
      </p:sp>
      <p:sp>
        <p:nvSpPr>
          <p:cNvPr id="3" name="Content Placeholder 2">
            <a:extLst>
              <a:ext uri="{FF2B5EF4-FFF2-40B4-BE49-F238E27FC236}">
                <a16:creationId xmlns:a16="http://schemas.microsoft.com/office/drawing/2014/main" id="{75EA5A81-0B48-F721-EFD1-D8D08F844DC7}"/>
              </a:ext>
            </a:extLst>
          </p:cNvPr>
          <p:cNvSpPr>
            <a:spLocks noGrp="1"/>
          </p:cNvSpPr>
          <p:nvPr>
            <p:ph idx="1"/>
          </p:nvPr>
        </p:nvSpPr>
        <p:spPr/>
        <p:txBody>
          <a:bodyPr>
            <a:normAutofit/>
          </a:bodyPr>
          <a:lstStyle/>
          <a:p>
            <a:r>
              <a:rPr lang="en-US" sz="1800" dirty="0"/>
              <a:t>As a body of professional organizations representing clinicians who care for pregnant patients, the Maternal Immunization Task Force strongly reaffirms the importance of recommending and advocating for all routinely recommended maternal vaccines and the hepatitis B vaccine at birth for all newborns. The proven safety and efficacy of these vaccines have led to their recommendation during pregnancy and after birth. Yet, the continued decline in vaccination rates among this population highlights a critical need: a renewed commitment to educating the public and patients on the benefits of vaccination and removing barriers to access.</a:t>
            </a:r>
          </a:p>
        </p:txBody>
      </p:sp>
    </p:spTree>
    <p:extLst>
      <p:ext uri="{BB962C8B-B14F-4D97-AF65-F5344CB8AC3E}">
        <p14:creationId xmlns:p14="http://schemas.microsoft.com/office/powerpoint/2010/main" val="1979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66D4-7F5C-5EA8-23E4-50F77AA80C11}"/>
              </a:ext>
            </a:extLst>
          </p:cNvPr>
          <p:cNvSpPr>
            <a:spLocks noGrp="1"/>
          </p:cNvSpPr>
          <p:nvPr>
            <p:ph type="title"/>
          </p:nvPr>
        </p:nvSpPr>
        <p:spPr/>
        <p:txBody>
          <a:bodyPr>
            <a:normAutofit fontScale="90000"/>
          </a:bodyPr>
          <a:lstStyle/>
          <a:p>
            <a:r>
              <a:rPr lang="en-US" dirty="0"/>
              <a:t>Neonatal Mortality &amp; Morbidity Task Force</a:t>
            </a:r>
            <a:br>
              <a:rPr lang="en-US" dirty="0"/>
            </a:br>
            <a:r>
              <a:rPr lang="en-US" dirty="0"/>
              <a:t>2024</a:t>
            </a:r>
            <a:br>
              <a:rPr lang="en-US" dirty="0"/>
            </a:br>
            <a:r>
              <a:rPr lang="en-US" dirty="0"/>
              <a:t>Goal: Study root causes &amp; make recommendations</a:t>
            </a:r>
            <a:br>
              <a:rPr lang="en-US" dirty="0"/>
            </a:br>
            <a:r>
              <a:rPr lang="en-US" dirty="0"/>
              <a:t>AWHONN &amp; NANN </a:t>
            </a:r>
          </a:p>
        </p:txBody>
      </p:sp>
      <p:sp>
        <p:nvSpPr>
          <p:cNvPr id="3" name="Content Placeholder 2">
            <a:extLst>
              <a:ext uri="{FF2B5EF4-FFF2-40B4-BE49-F238E27FC236}">
                <a16:creationId xmlns:a16="http://schemas.microsoft.com/office/drawing/2014/main" id="{E1855ED7-8EF0-B199-0628-E2BA2AFEAED8}"/>
              </a:ext>
            </a:extLst>
          </p:cNvPr>
          <p:cNvSpPr>
            <a:spLocks noGrp="1"/>
          </p:cNvSpPr>
          <p:nvPr>
            <p:ph idx="1"/>
          </p:nvPr>
        </p:nvSpPr>
        <p:spPr/>
        <p:txBody>
          <a:bodyPr>
            <a:normAutofit fontScale="70000" lnSpcReduction="20000"/>
          </a:bodyPr>
          <a:lstStyle/>
          <a:p>
            <a:r>
              <a:rPr lang="en-US" dirty="0"/>
              <a:t>Infant mortality increased 3% in 2022 to 5.61 deaths/1000</a:t>
            </a:r>
          </a:p>
          <a:p>
            <a:r>
              <a:rPr lang="en-US" dirty="0"/>
              <a:t>Leading Causes: Birth Defects; Preterm &amp; low birthweight, SIDS, Injuries, Maternal Pregnancy Complications</a:t>
            </a:r>
          </a:p>
          <a:p>
            <a:r>
              <a:rPr lang="en-US" dirty="0"/>
              <a:t>Non Hispanic Black 10.86/1000</a:t>
            </a:r>
          </a:p>
          <a:p>
            <a:r>
              <a:rPr lang="en-US" dirty="0"/>
              <a:t>Native </a:t>
            </a:r>
            <a:r>
              <a:rPr lang="en-US" dirty="0" err="1"/>
              <a:t>Hawain</a:t>
            </a:r>
            <a:r>
              <a:rPr lang="en-US" dirty="0"/>
              <a:t>/Pacific Islander  8.5/1000</a:t>
            </a:r>
          </a:p>
          <a:p>
            <a:r>
              <a:rPr lang="en-US" dirty="0"/>
              <a:t>American Indian/Alaska Native  7.4/1000</a:t>
            </a:r>
          </a:p>
          <a:p>
            <a:r>
              <a:rPr lang="en-US" dirty="0"/>
              <a:t>States</a:t>
            </a:r>
          </a:p>
          <a:p>
            <a:pPr lvl="1"/>
            <a:r>
              <a:rPr lang="en-US" dirty="0"/>
              <a:t>Mississippi   9.11/1000</a:t>
            </a:r>
          </a:p>
          <a:p>
            <a:pPr lvl="1"/>
            <a:r>
              <a:rPr lang="en-US" i="1" dirty="0"/>
              <a:t>South Dakota  7.7/1000</a:t>
            </a:r>
          </a:p>
          <a:p>
            <a:pPr lvl="1"/>
            <a:r>
              <a:rPr lang="en-US" b="1" dirty="0"/>
              <a:t>Wisconsin 5.8/1000</a:t>
            </a:r>
          </a:p>
        </p:txBody>
      </p:sp>
    </p:spTree>
    <p:extLst>
      <p:ext uri="{BB962C8B-B14F-4D97-AF65-F5344CB8AC3E}">
        <p14:creationId xmlns:p14="http://schemas.microsoft.com/office/powerpoint/2010/main" val="1677105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E523-0852-C989-4238-EFBC1DFE40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E35500-FF6F-8C4E-DA83-2D4E1F89B82C}"/>
              </a:ext>
            </a:extLst>
          </p:cNvPr>
          <p:cNvSpPr>
            <a:spLocks noGrp="1"/>
          </p:cNvSpPr>
          <p:nvPr>
            <p:ph idx="1"/>
          </p:nvPr>
        </p:nvSpPr>
        <p:spPr/>
        <p:txBody>
          <a:bodyPr>
            <a:normAutofit fontScale="92500" lnSpcReduction="10000"/>
          </a:bodyPr>
          <a:lstStyle/>
          <a:p>
            <a:r>
              <a:rPr lang="en-US" dirty="0"/>
              <a:t>Maternal immunization continues to be the most effective way to reduce maternal, fetal, and infant complications from vaccine-preventable diseases, including COVID-19, flu, pertussis, RSV, and Hepatitis B. Protecting and expanding evidence-based vaccine recommendations during pregnancy and the postpartum period helps protect pregnant patients, their infants, their families, and their communities. The Advisory Committee on Immunization Practices (ACIP) has a history of and has been instrumental in providing evidence-based recommendations and guidance on vaccination during pregnancy, which the Maternal Immunization Task Force and other health care organizations use to inform clinical guidance for their members and patients. </a:t>
            </a:r>
          </a:p>
        </p:txBody>
      </p:sp>
    </p:spTree>
    <p:extLst>
      <p:ext uri="{BB962C8B-B14F-4D97-AF65-F5344CB8AC3E}">
        <p14:creationId xmlns:p14="http://schemas.microsoft.com/office/powerpoint/2010/main" val="3842776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091-A472-F0C2-18EC-334909E8C899}"/>
              </a:ext>
            </a:extLst>
          </p:cNvPr>
          <p:cNvSpPr>
            <a:spLocks noGrp="1"/>
          </p:cNvSpPr>
          <p:nvPr>
            <p:ph type="title"/>
          </p:nvPr>
        </p:nvSpPr>
        <p:spPr/>
        <p:txBody>
          <a:bodyPr/>
          <a:lstStyle/>
          <a:p>
            <a:r>
              <a:rPr lang="en-US" dirty="0"/>
              <a:t>Call to Action: OB Care Professionals Urge Recommended Vaccines during Pregnancy</a:t>
            </a:r>
          </a:p>
        </p:txBody>
      </p:sp>
      <p:sp>
        <p:nvSpPr>
          <p:cNvPr id="3" name="Content Placeholder 2">
            <a:extLst>
              <a:ext uri="{FF2B5EF4-FFF2-40B4-BE49-F238E27FC236}">
                <a16:creationId xmlns:a16="http://schemas.microsoft.com/office/drawing/2014/main" id="{5383251E-0509-67D9-45EB-BD73348158BC}"/>
              </a:ext>
            </a:extLst>
          </p:cNvPr>
          <p:cNvSpPr>
            <a:spLocks noGrp="1"/>
          </p:cNvSpPr>
          <p:nvPr>
            <p:ph idx="1"/>
          </p:nvPr>
        </p:nvSpPr>
        <p:spPr/>
        <p:txBody>
          <a:bodyPr>
            <a:normAutofit fontScale="70000" lnSpcReduction="20000"/>
          </a:bodyPr>
          <a:lstStyle/>
          <a:p>
            <a:r>
              <a:rPr lang="en-US" dirty="0"/>
              <a:t>The Maternal Immunization Task Force released a Call-to-Action urging the importance of the currently recommended vaccines during pregnancy: influenza, COVID-19, RSV, and Tdap. Vaccines are an essential part of prenatal care, offering critical protection to pregnant people and their fetuses against potentially deadly diseases. That is why, collectively, the American Academy of Family Physicians; American College of Nurse-Midwives; American College of Obstetricians and Gynecologists; Association of Women’s Health, Obstetric and Neonatal Nurses; National Association of Nurse Practitioners in Women’s Health, and the Society for Maternal-Fetal Medicine affirm the importance of recommending and advocating that pregnant people receive all recommended vaccines at the appropriate time during pregnancy. The ongoing decrease in vaccination rates in this population calls for an urgent commitment from all health care professionals to strongly recommend these vaccines to pregnant people.</a:t>
            </a:r>
          </a:p>
          <a:p>
            <a:endParaRPr lang="en-US" dirty="0"/>
          </a:p>
          <a:p>
            <a:r>
              <a:rPr lang="en-US" dirty="0"/>
              <a:t>AWHONN Vaccines save lives, web site</a:t>
            </a:r>
          </a:p>
          <a:p>
            <a:endParaRPr lang="en-US" dirty="0"/>
          </a:p>
        </p:txBody>
      </p:sp>
    </p:spTree>
    <p:extLst>
      <p:ext uri="{BB962C8B-B14F-4D97-AF65-F5344CB8AC3E}">
        <p14:creationId xmlns:p14="http://schemas.microsoft.com/office/powerpoint/2010/main" val="4105101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FB4D-A30A-6374-43CA-4D67E04E773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24C449A-84C5-8FF4-397E-3A2CEF431848}"/>
              </a:ext>
            </a:extLst>
          </p:cNvPr>
          <p:cNvSpPr>
            <a:spLocks noGrp="1"/>
          </p:cNvSpPr>
          <p:nvPr>
            <p:ph idx="1"/>
          </p:nvPr>
        </p:nvSpPr>
        <p:spPr/>
        <p:txBody>
          <a:bodyPr>
            <a:normAutofit fontScale="85000" lnSpcReduction="20000"/>
          </a:bodyPr>
          <a:lstStyle/>
          <a:p>
            <a:r>
              <a:rPr lang="en-US" sz="1600" dirty="0"/>
              <a:t>AWHONN web site “Vaccines Saves Lives”</a:t>
            </a:r>
          </a:p>
          <a:p>
            <a:r>
              <a:rPr lang="en-US" sz="1700" dirty="0"/>
              <a:t>Drake, Colson &amp; Hauck; JOGNN 2015, </a:t>
            </a:r>
            <a:r>
              <a:rPr lang="en-US" sz="1700" dirty="0">
                <a:solidFill>
                  <a:srgbClr val="1C1D1E"/>
                </a:solidFill>
                <a:latin typeface="Open Sans" panose="020B0606030504020204" pitchFamily="34" charset="0"/>
              </a:rPr>
              <a:t>Nurses’ Perception of the Facilitators and Barriers to the Implementation of Safe Sleep Recommendations in the Hospital Inpatient Setting – Poster presentation</a:t>
            </a:r>
          </a:p>
          <a:p>
            <a:r>
              <a:rPr lang="en-US" sz="1700" dirty="0">
                <a:solidFill>
                  <a:srgbClr val="1F1F1F"/>
                </a:solidFill>
                <a:latin typeface="ElsevierGulliver"/>
              </a:rPr>
              <a:t>A Meta-analysis of the Efficacy of Ocular Prophylactic Agents Used for the Prevention of Gonococcal and Chlamydial Ophthalmia Neonatorum</a:t>
            </a:r>
            <a:br>
              <a:rPr lang="en-US" sz="1700" dirty="0">
                <a:solidFill>
                  <a:srgbClr val="1F1F1F"/>
                </a:solidFill>
                <a:latin typeface="ElsevierGulliver"/>
              </a:rPr>
            </a:br>
            <a:r>
              <a:rPr lang="en-US" sz="1700" dirty="0">
                <a:solidFill>
                  <a:srgbClr val="1F1F1F"/>
                </a:solidFill>
                <a:latin typeface="ElsevierGulliver"/>
              </a:rPr>
              <a:t>Darling &amp; McDonald, 2010, Journal of Midwifery and Women’s Health</a:t>
            </a:r>
          </a:p>
          <a:p>
            <a:r>
              <a:rPr lang="en-US" sz="1700" dirty="0"/>
              <a:t>“Trends in Vitamin K Administration among Neonates” NIH study – Dr. Kristan Scott, Children’s Hospital of Philadelphia; JAMA 12-2025</a:t>
            </a:r>
          </a:p>
          <a:p>
            <a:r>
              <a:rPr lang="en-US" sz="1900" dirty="0">
                <a:solidFill>
                  <a:srgbClr val="1C1D1E"/>
                </a:solidFill>
                <a:latin typeface="Open Sans" panose="020B0606030504020204" pitchFamily="34" charset="0"/>
              </a:rPr>
              <a:t>CDC</a:t>
            </a:r>
          </a:p>
          <a:p>
            <a:r>
              <a:rPr lang="en-US" sz="1900" dirty="0"/>
              <a:t>AWHONN’s NWH journal, Social Media Influence on Vaccinations      2/2018</a:t>
            </a:r>
            <a:br>
              <a:rPr lang="en-US" dirty="0">
                <a:solidFill>
                  <a:srgbClr val="1C1D1E"/>
                </a:solidFill>
                <a:latin typeface="Open Sans" panose="020B0606030504020204" pitchFamily="34" charset="0"/>
              </a:rPr>
            </a:br>
            <a:br>
              <a:rPr lang="en-US" dirty="0"/>
            </a:br>
            <a:endParaRPr lang="en-US" dirty="0"/>
          </a:p>
        </p:txBody>
      </p:sp>
    </p:spTree>
    <p:extLst>
      <p:ext uri="{BB962C8B-B14F-4D97-AF65-F5344CB8AC3E}">
        <p14:creationId xmlns:p14="http://schemas.microsoft.com/office/powerpoint/2010/main" val="91551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534EC-260D-A20E-0720-BAA20224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0" y="0"/>
            <a:ext cx="4728964" cy="6858000"/>
          </a:xfrm>
          <a:prstGeom prst="rect">
            <a:avLst/>
          </a:prstGeom>
        </p:spPr>
      </p:pic>
      <p:sp>
        <p:nvSpPr>
          <p:cNvPr id="6" name="Title 5">
            <a:extLst>
              <a:ext uri="{FF2B5EF4-FFF2-40B4-BE49-F238E27FC236}">
                <a16:creationId xmlns:a16="http://schemas.microsoft.com/office/drawing/2014/main" id="{06E1C165-3415-DBD8-073D-784511B83485}"/>
              </a:ext>
            </a:extLst>
          </p:cNvPr>
          <p:cNvSpPr>
            <a:spLocks noGrp="1"/>
          </p:cNvSpPr>
          <p:nvPr>
            <p:ph type="ctrTitle"/>
          </p:nvPr>
        </p:nvSpPr>
        <p:spPr/>
        <p:txBody>
          <a:bodyPr/>
          <a:lstStyle/>
          <a:p>
            <a:r>
              <a:rPr lang="en-US" dirty="0"/>
              <a:t>“Significance comes </a:t>
            </a:r>
            <a:br>
              <a:rPr lang="en-US" dirty="0"/>
            </a:br>
            <a:r>
              <a:rPr lang="en-US" dirty="0"/>
              <a:t>from helping others” </a:t>
            </a:r>
          </a:p>
        </p:txBody>
      </p:sp>
      <p:sp>
        <p:nvSpPr>
          <p:cNvPr id="7" name="Subtitle 6">
            <a:extLst>
              <a:ext uri="{FF2B5EF4-FFF2-40B4-BE49-F238E27FC236}">
                <a16:creationId xmlns:a16="http://schemas.microsoft.com/office/drawing/2014/main" id="{FCBFF179-0B81-5D01-3BF6-6994AB39C3D7}"/>
              </a:ext>
            </a:extLst>
          </p:cNvPr>
          <p:cNvSpPr>
            <a:spLocks noGrp="1"/>
          </p:cNvSpPr>
          <p:nvPr>
            <p:ph type="subTitle" idx="1"/>
          </p:nvPr>
        </p:nvSpPr>
        <p:spPr/>
        <p:txBody>
          <a:bodyPr/>
          <a:lstStyle/>
          <a:p>
            <a:r>
              <a:rPr lang="en-US" dirty="0"/>
              <a:t>Brian Zimmerman   1955-2017 </a:t>
            </a:r>
          </a:p>
        </p:txBody>
      </p:sp>
    </p:spTree>
    <p:extLst>
      <p:ext uri="{BB962C8B-B14F-4D97-AF65-F5344CB8AC3E}">
        <p14:creationId xmlns:p14="http://schemas.microsoft.com/office/powerpoint/2010/main" val="12224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3CEC-0BFC-F78D-D59C-E9CAB8A802A4}"/>
              </a:ext>
            </a:extLst>
          </p:cNvPr>
          <p:cNvSpPr>
            <a:spLocks noGrp="1"/>
          </p:cNvSpPr>
          <p:nvPr>
            <p:ph type="title"/>
          </p:nvPr>
        </p:nvSpPr>
        <p:spPr/>
        <p:txBody>
          <a:bodyPr/>
          <a:lstStyle/>
          <a:p>
            <a:r>
              <a:rPr lang="en-US" dirty="0"/>
              <a:t>Wisconsin Data -CDC</a:t>
            </a:r>
          </a:p>
        </p:txBody>
      </p:sp>
      <p:sp>
        <p:nvSpPr>
          <p:cNvPr id="3" name="Content Placeholder 2">
            <a:extLst>
              <a:ext uri="{FF2B5EF4-FFF2-40B4-BE49-F238E27FC236}">
                <a16:creationId xmlns:a16="http://schemas.microsoft.com/office/drawing/2014/main" id="{49B497AE-98BE-CA45-6919-065106490912}"/>
              </a:ext>
            </a:extLst>
          </p:cNvPr>
          <p:cNvSpPr>
            <a:spLocks noGrp="1"/>
          </p:cNvSpPr>
          <p:nvPr>
            <p:ph idx="1"/>
          </p:nvPr>
        </p:nvSpPr>
        <p:spPr/>
        <p:txBody>
          <a:bodyPr>
            <a:normAutofit lnSpcReduction="10000"/>
          </a:bodyPr>
          <a:lstStyle/>
          <a:p>
            <a:r>
              <a:rPr lang="en-US" dirty="0"/>
              <a:t>2023, 345 infants died before reaching their first birthday, an infant mortality rate of </a:t>
            </a:r>
            <a:r>
              <a:rPr lang="en-US" b="1" dirty="0"/>
              <a:t>5.8 per 1,000 live births</a:t>
            </a:r>
            <a:r>
              <a:rPr lang="en-US" dirty="0"/>
              <a:t>.</a:t>
            </a:r>
          </a:p>
          <a:p>
            <a:endParaRPr lang="en-US" dirty="0"/>
          </a:p>
          <a:p>
            <a:r>
              <a:rPr lang="en-US" dirty="0"/>
              <a:t>2024, </a:t>
            </a:r>
            <a:r>
              <a:rPr lang="en-US" b="1" dirty="0"/>
              <a:t>1 in 13 babies</a:t>
            </a:r>
            <a:r>
              <a:rPr lang="en-US" dirty="0"/>
              <a:t> (7.8% of live births) was low birthweight in Wisconsin.</a:t>
            </a:r>
          </a:p>
          <a:p>
            <a:r>
              <a:rPr lang="en-US" dirty="0"/>
              <a:t>In an average week: 1147 babies are born </a:t>
            </a:r>
          </a:p>
          <a:p>
            <a:r>
              <a:rPr lang="en-US" dirty="0"/>
              <a:t>babies born to African-American mothers were three times more likely to die before their first birthday than were babies born to White mothers.</a:t>
            </a:r>
          </a:p>
          <a:p>
            <a:pPr marL="0" indent="0">
              <a:buNone/>
            </a:pPr>
            <a:endParaRPr lang="en-US" dirty="0"/>
          </a:p>
        </p:txBody>
      </p:sp>
    </p:spTree>
    <p:extLst>
      <p:ext uri="{BB962C8B-B14F-4D97-AF65-F5344CB8AC3E}">
        <p14:creationId xmlns:p14="http://schemas.microsoft.com/office/powerpoint/2010/main" val="28646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9FA3-A336-53F0-9122-90AA2EF89721}"/>
              </a:ext>
            </a:extLst>
          </p:cNvPr>
          <p:cNvSpPr>
            <a:spLocks noGrp="1"/>
          </p:cNvSpPr>
          <p:nvPr>
            <p:ph type="title"/>
          </p:nvPr>
        </p:nvSpPr>
        <p:spPr/>
        <p:txBody>
          <a:bodyPr/>
          <a:lstStyle/>
          <a:p>
            <a:r>
              <a:rPr lang="en-US" dirty="0"/>
              <a:t>Recommended vaccines in pregnancy</a:t>
            </a:r>
          </a:p>
        </p:txBody>
      </p:sp>
      <p:sp>
        <p:nvSpPr>
          <p:cNvPr id="3" name="Content Placeholder 2">
            <a:extLst>
              <a:ext uri="{FF2B5EF4-FFF2-40B4-BE49-F238E27FC236}">
                <a16:creationId xmlns:a16="http://schemas.microsoft.com/office/drawing/2014/main" id="{DD89C6D8-3645-64CB-7731-7C291D109D59}"/>
              </a:ext>
            </a:extLst>
          </p:cNvPr>
          <p:cNvSpPr>
            <a:spLocks noGrp="1"/>
          </p:cNvSpPr>
          <p:nvPr>
            <p:ph idx="1"/>
          </p:nvPr>
        </p:nvSpPr>
        <p:spPr/>
        <p:txBody>
          <a:bodyPr>
            <a:normAutofit fontScale="40000" lnSpcReduction="20000"/>
          </a:bodyPr>
          <a:lstStyle/>
          <a:p>
            <a:r>
              <a:rPr lang="en-US" sz="3800" dirty="0"/>
              <a:t>Recommended vaccines in pregnancy</a:t>
            </a:r>
          </a:p>
          <a:p>
            <a:pPr lvl="1"/>
            <a:r>
              <a:rPr lang="en-US" sz="3800" dirty="0"/>
              <a:t>TDAP</a:t>
            </a:r>
          </a:p>
          <a:p>
            <a:pPr lvl="1"/>
            <a:r>
              <a:rPr lang="en-US" sz="3800" dirty="0"/>
              <a:t>RSV</a:t>
            </a:r>
          </a:p>
          <a:p>
            <a:pPr lvl="1"/>
            <a:r>
              <a:rPr lang="en-US" sz="3800" dirty="0"/>
              <a:t>Flu</a:t>
            </a:r>
          </a:p>
          <a:p>
            <a:pPr lvl="1"/>
            <a:r>
              <a:rPr lang="en-US" sz="3800" dirty="0"/>
              <a:t>Covid 19</a:t>
            </a:r>
          </a:p>
          <a:p>
            <a:r>
              <a:rPr lang="en-US" sz="3800" dirty="0"/>
              <a:t>Recommended vaccines pre – conception</a:t>
            </a:r>
          </a:p>
          <a:p>
            <a:pPr lvl="1"/>
            <a:r>
              <a:rPr lang="en-US" sz="3800" dirty="0"/>
              <a:t>MMR</a:t>
            </a:r>
          </a:p>
          <a:p>
            <a:pPr lvl="1"/>
            <a:r>
              <a:rPr lang="en-US" sz="3800" dirty="0"/>
              <a:t>HEP B</a:t>
            </a:r>
          </a:p>
          <a:p>
            <a:pPr lvl="1"/>
            <a:endParaRPr lang="en-US" dirty="0"/>
          </a:p>
          <a:p>
            <a:pPr lvl="1"/>
            <a:endParaRPr lang="en-US" dirty="0"/>
          </a:p>
          <a:p>
            <a:pPr lvl="1"/>
            <a:r>
              <a:rPr lang="en-US" dirty="0"/>
              <a:t>CDC</a:t>
            </a:r>
          </a:p>
          <a:p>
            <a:endParaRPr lang="en-US" dirty="0"/>
          </a:p>
        </p:txBody>
      </p:sp>
      <p:pic>
        <p:nvPicPr>
          <p:cNvPr id="5" name="Graphic 4">
            <a:extLst>
              <a:ext uri="{FF2B5EF4-FFF2-40B4-BE49-F238E27FC236}">
                <a16:creationId xmlns:a16="http://schemas.microsoft.com/office/drawing/2014/main" id="{A429123F-7E6F-CFB0-F650-197FC70E2F95}"/>
              </a:ext>
            </a:extLst>
          </p:cNvPr>
          <p:cNvPicPr>
            <a:picLocks noChangeAspect="1"/>
          </p:cNvPicPr>
          <p:nvPr/>
        </p:nvPicPr>
        <p:blipFill>
          <a:blip>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614622" y="1872050"/>
            <a:ext cx="3769736" cy="4419601"/>
          </a:xfrm>
          <a:prstGeom prst="rect">
            <a:avLst/>
          </a:prstGeom>
        </p:spPr>
      </p:pic>
    </p:spTree>
    <p:extLst>
      <p:ext uri="{BB962C8B-B14F-4D97-AF65-F5344CB8AC3E}">
        <p14:creationId xmlns:p14="http://schemas.microsoft.com/office/powerpoint/2010/main" val="14523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FA04-E13A-AA1F-55C2-0BC59D72BF72}"/>
              </a:ext>
            </a:extLst>
          </p:cNvPr>
          <p:cNvSpPr>
            <a:spLocks noGrp="1"/>
          </p:cNvSpPr>
          <p:nvPr>
            <p:ph type="title"/>
          </p:nvPr>
        </p:nvSpPr>
        <p:spPr/>
        <p:txBody>
          <a:bodyPr/>
          <a:lstStyle/>
          <a:p>
            <a:r>
              <a:rPr lang="en-US" dirty="0"/>
              <a:t>Most trusted profession   YOU</a:t>
            </a:r>
          </a:p>
        </p:txBody>
      </p:sp>
      <p:sp>
        <p:nvSpPr>
          <p:cNvPr id="3" name="Content Placeholder 2">
            <a:extLst>
              <a:ext uri="{FF2B5EF4-FFF2-40B4-BE49-F238E27FC236}">
                <a16:creationId xmlns:a16="http://schemas.microsoft.com/office/drawing/2014/main" id="{631D079A-3B29-9826-47B6-C97173F468F3}"/>
              </a:ext>
            </a:extLst>
          </p:cNvPr>
          <p:cNvSpPr>
            <a:spLocks noGrp="1"/>
          </p:cNvSpPr>
          <p:nvPr>
            <p:ph sz="half" idx="1"/>
          </p:nvPr>
        </p:nvSpPr>
        <p:spPr/>
        <p:txBody>
          <a:bodyPr/>
          <a:lstStyle/>
          <a:p>
            <a:r>
              <a:rPr lang="en-US" b="0" i="0" dirty="0">
                <a:solidFill>
                  <a:srgbClr val="040C28"/>
                </a:solidFill>
                <a:effectLst/>
                <a:latin typeface="Google Sans"/>
              </a:rPr>
              <a:t>Nurses</a:t>
            </a:r>
            <a:r>
              <a:rPr lang="en-US" b="0" i="0" dirty="0">
                <a:solidFill>
                  <a:srgbClr val="474747"/>
                </a:solidFill>
                <a:effectLst/>
                <a:latin typeface="Google Sans"/>
              </a:rPr>
              <a:t> remain most-trusted profession. For the 23rd year in a row, nurses rank No. 1 </a:t>
            </a:r>
          </a:p>
          <a:p>
            <a:endParaRPr lang="en-US" dirty="0">
              <a:solidFill>
                <a:srgbClr val="474747"/>
              </a:solidFill>
              <a:latin typeface="Google Sans"/>
            </a:endParaRPr>
          </a:p>
          <a:p>
            <a:endParaRPr lang="en-US" b="0" i="0" dirty="0">
              <a:solidFill>
                <a:srgbClr val="474747"/>
              </a:solidFill>
              <a:effectLst/>
              <a:latin typeface="Google Sans"/>
            </a:endParaRPr>
          </a:p>
          <a:p>
            <a:endParaRPr lang="en-US" dirty="0">
              <a:solidFill>
                <a:srgbClr val="474747"/>
              </a:solidFill>
              <a:latin typeface="Google Sans"/>
            </a:endParaRPr>
          </a:p>
          <a:p>
            <a:r>
              <a:rPr lang="en-US" b="0" i="0" dirty="0">
                <a:solidFill>
                  <a:srgbClr val="474747"/>
                </a:solidFill>
                <a:effectLst/>
                <a:latin typeface="Google Sans"/>
              </a:rPr>
              <a:t>Gallup Poll:  </a:t>
            </a:r>
            <a:r>
              <a:rPr lang="en-US" b="0" i="0" dirty="0">
                <a:solidFill>
                  <a:srgbClr val="5E5E5E"/>
                </a:solidFill>
                <a:effectLst/>
                <a:latin typeface="Google Sans"/>
              </a:rPr>
              <a:t>Jan 15, 2025</a:t>
            </a:r>
            <a:endParaRPr lang="en-US" dirty="0"/>
          </a:p>
        </p:txBody>
      </p:sp>
      <p:pic>
        <p:nvPicPr>
          <p:cNvPr id="6" name="Content Placeholder 5">
            <a:extLst>
              <a:ext uri="{FF2B5EF4-FFF2-40B4-BE49-F238E27FC236}">
                <a16:creationId xmlns:a16="http://schemas.microsoft.com/office/drawing/2014/main" id="{6DD375F9-D3F8-8162-4072-CED318E32AF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10485" y="2667000"/>
            <a:ext cx="4689230" cy="3124200"/>
          </a:xfrm>
        </p:spPr>
      </p:pic>
    </p:spTree>
    <p:extLst>
      <p:ext uri="{BB962C8B-B14F-4D97-AF65-F5344CB8AC3E}">
        <p14:creationId xmlns:p14="http://schemas.microsoft.com/office/powerpoint/2010/main" val="138001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967F-5F23-CDDD-5770-572C7CF6319E}"/>
              </a:ext>
            </a:extLst>
          </p:cNvPr>
          <p:cNvSpPr>
            <a:spLocks noGrp="1"/>
          </p:cNvSpPr>
          <p:nvPr>
            <p:ph type="title"/>
          </p:nvPr>
        </p:nvSpPr>
        <p:spPr/>
        <p:txBody>
          <a:bodyPr/>
          <a:lstStyle/>
          <a:p>
            <a:r>
              <a:rPr lang="en-US" dirty="0"/>
              <a:t>What we say matters</a:t>
            </a:r>
          </a:p>
        </p:txBody>
      </p:sp>
      <p:sp>
        <p:nvSpPr>
          <p:cNvPr id="3" name="Content Placeholder 2">
            <a:extLst>
              <a:ext uri="{FF2B5EF4-FFF2-40B4-BE49-F238E27FC236}">
                <a16:creationId xmlns:a16="http://schemas.microsoft.com/office/drawing/2014/main" id="{C0CA8C24-D10E-8222-834D-250506FC982D}"/>
              </a:ext>
            </a:extLst>
          </p:cNvPr>
          <p:cNvSpPr>
            <a:spLocks noGrp="1"/>
          </p:cNvSpPr>
          <p:nvPr>
            <p:ph idx="1"/>
          </p:nvPr>
        </p:nvSpPr>
        <p:spPr/>
        <p:txBody>
          <a:bodyPr/>
          <a:lstStyle/>
          <a:p>
            <a:r>
              <a:rPr lang="en-US" b="0" i="0" dirty="0">
                <a:solidFill>
                  <a:srgbClr val="1C1D1F"/>
                </a:solidFill>
                <a:effectLst/>
                <a:latin typeface="Nunito" panose="020F0502020204030204" pitchFamily="2" charset="0"/>
              </a:rPr>
              <a:t>As a health care professional, your strong recommendation is a critical factor in whether your patients get an influenza vaccine. Most adults believe vaccines are important, but they need a reminder from you to get vaccinated. After making your recommendation, follow up with each patient during subsequent appointments to ensure they received an influenza vaccine. If a patient still is unvaccinated, repeat the recommendation and try to identify and address any questions or concerns.</a:t>
            </a:r>
          </a:p>
          <a:p>
            <a:endParaRPr lang="en-US" dirty="0"/>
          </a:p>
        </p:txBody>
      </p:sp>
    </p:spTree>
    <p:extLst>
      <p:ext uri="{BB962C8B-B14F-4D97-AF65-F5344CB8AC3E}">
        <p14:creationId xmlns:p14="http://schemas.microsoft.com/office/powerpoint/2010/main" val="3601707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1081</TotalTime>
  <Words>6072</Words>
  <Application>Microsoft Office PowerPoint</Application>
  <PresentationFormat>Widescreen</PresentationFormat>
  <Paragraphs>319</Paragraphs>
  <Slides>53</Slides>
  <Notes>34</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53</vt:i4>
      </vt:variant>
    </vt:vector>
  </HeadingPairs>
  <TitlesOfParts>
    <vt:vector size="77" baseType="lpstr">
      <vt:lpstr>AdvOTaad6c8ab</vt:lpstr>
      <vt:lpstr>AdvOTaad6c8ab+fb</vt:lpstr>
      <vt:lpstr>Andes</vt:lpstr>
      <vt:lpstr>Arial</vt:lpstr>
      <vt:lpstr>Arvo</vt:lpstr>
      <vt:lpstr>BlinkMacSystemFont</vt:lpstr>
      <vt:lpstr>Calibri</vt:lpstr>
      <vt:lpstr>Corbel</vt:lpstr>
      <vt:lpstr>Elsevier Sans</vt:lpstr>
      <vt:lpstr>ElsevierGulliver</vt:lpstr>
      <vt:lpstr>ElsevierSans</vt:lpstr>
      <vt:lpstr>Fira Sans</vt:lpstr>
      <vt:lpstr>Google Sans</vt:lpstr>
      <vt:lpstr>Lato-Bold</vt:lpstr>
      <vt:lpstr>Lato-Light</vt:lpstr>
      <vt:lpstr>Merriweather</vt:lpstr>
      <vt:lpstr>Montserrat</vt:lpstr>
      <vt:lpstr>Montserrat Semibold</vt:lpstr>
      <vt:lpstr>Nunito</vt:lpstr>
      <vt:lpstr>Open Sans</vt:lpstr>
      <vt:lpstr>Poppins</vt:lpstr>
      <vt:lpstr>Segoe UI</vt:lpstr>
      <vt:lpstr>Times New Roman</vt:lpstr>
      <vt:lpstr>Parallax</vt:lpstr>
      <vt:lpstr>Debunking Social Media Myths</vt:lpstr>
      <vt:lpstr>PowerPoint Presentation</vt:lpstr>
      <vt:lpstr>PowerPoint Presentation</vt:lpstr>
      <vt:lpstr>Objectives</vt:lpstr>
      <vt:lpstr>Neonatal Mortality &amp; Morbidity Task Force 2024 Goal: Study root causes &amp; make recommendations AWHONN &amp; NANN </vt:lpstr>
      <vt:lpstr>Wisconsin Data -CDC</vt:lpstr>
      <vt:lpstr>Recommended vaccines in pregnancy</vt:lpstr>
      <vt:lpstr>Most trusted profession   YOU</vt:lpstr>
      <vt:lpstr>What we say matters</vt:lpstr>
      <vt:lpstr>AWHONN’s NWH journal,  Social Media Influence on Vaccinations 2/2018 </vt:lpstr>
      <vt:lpstr>The Effect of Social Media on Breastfeeding 7/2023  JOGNN</vt:lpstr>
      <vt:lpstr>Social media influencers' impact during pregnancy and parenting: A qualitative descriptive study Nursing Research  10/2023</vt:lpstr>
      <vt:lpstr>What is my responsibility?</vt:lpstr>
      <vt:lpstr>PowerPoint Presentation</vt:lpstr>
      <vt:lpstr>Informed Consent</vt:lpstr>
      <vt:lpstr>PowerPoint Presentation</vt:lpstr>
      <vt:lpstr>What is being said?</vt:lpstr>
      <vt:lpstr>Who are they? </vt:lpstr>
      <vt:lpstr>Does it matter what they say?</vt:lpstr>
      <vt:lpstr>AWHONN   Basic, High-Risk, and Critical Care Intrapartum Nursing: Clinical Competencies and Education Guide SEVENTH EDITION</vt:lpstr>
      <vt:lpstr>STANDARDS FOR PROFESSIONAL NURSING PRACTICE IN THE CARE OF WOMEN, NEWBORNS, AND PEOPLE ACROSS THE LIFE SPAN  NINTH EDITION-Advocacy</vt:lpstr>
      <vt:lpstr>STANDARDS FOR PROFESSIONAL NURSING PRACTICE IN THE CARE OF WOMEN, NEWBORNS, AND PEOPLE ACROSS THE LIFE SPAN  NINTH EDITION-Education</vt:lpstr>
      <vt:lpstr>AWHONN’s Nursing for Women’s Health 8/2020</vt:lpstr>
      <vt:lpstr>Vitamin K</vt:lpstr>
      <vt:lpstr>What does vitamin K do? </vt:lpstr>
      <vt:lpstr>The two big reasons newborns need vitamin K:</vt:lpstr>
      <vt:lpstr>AAP  American Association of Pediatrics 11/2022</vt:lpstr>
      <vt:lpstr>Vitamin K Deficiency Disease</vt:lpstr>
      <vt:lpstr>UC Davis Health health.ucdavis.edu</vt:lpstr>
      <vt:lpstr>What do we do? </vt:lpstr>
      <vt:lpstr>“Trends in Vitamin K Administration among Neonates” NIH study – Dr. Kristan Scott, Children’s Hospital of Philadelphia; JAMA 12-2025</vt:lpstr>
      <vt:lpstr>“Unfortunately, opting out of vitamin K for a newborn is akin to gambling with a child’s health, forgoing a straightforward and safe measure that effectively prevents severe complications” </vt:lpstr>
      <vt:lpstr>Erythromycin Prophylaxis</vt:lpstr>
      <vt:lpstr>PowerPoint Presentation</vt:lpstr>
      <vt:lpstr>Declining Erythromycin</vt:lpstr>
      <vt:lpstr>Ophthalmia Neonatorum (ON)</vt:lpstr>
      <vt:lpstr>A Meta-analysis of the Efficacy of Ocular Prophylactic Agents Used for the Prevention of Gonococcal and Chlamydial Ophthalmia Neonatorum Darling &amp; McDonald, 2010, Journal of Midwifery and Women’s Health</vt:lpstr>
      <vt:lpstr>Safe Sleep</vt:lpstr>
      <vt:lpstr>PowerPoint Presentation</vt:lpstr>
      <vt:lpstr> ORIGINAL RESEARCH Maternal and Obstetric Risk Factors for Sudden Infant Death Syndrome  in the United States  OBSTETRICS &amp; GYNECOLOGY     2004 Getahun, Darios MD, MPH*; Amre, Devendra MD, PhD†; Rhoads, George G. MD, MPH‡; Demissie, Kitaw MD, PhD</vt:lpstr>
      <vt:lpstr>ABC’s of Back to Sleep</vt:lpstr>
      <vt:lpstr>AAP recommendations on creating a safe sleep environment include: </vt:lpstr>
      <vt:lpstr>JOGNN, Nurses’ Perception of the Facilitators and Barriers to the Implementation of Safe Sleep Recommendations in the Hospital Inpatient Setting – Poster presentation  Drake, Colson, &amp; Hauck   2015</vt:lpstr>
      <vt:lpstr>Where is it coming from?</vt:lpstr>
      <vt:lpstr>Documentation</vt:lpstr>
      <vt:lpstr>PowerPoint Presentation</vt:lpstr>
      <vt:lpstr>Personal Beliefs:        “It’s ok to have our own beliefs”</vt:lpstr>
      <vt:lpstr>PowerPoint Presentation</vt:lpstr>
      <vt:lpstr>Submitted on November 24, 2025, by the American Academy of Family Physicians; American College of Nurse Midwives; American College of Obstetricians and Gynecologists; Association of Women’s Health, Obstetric and Neonatal Nurses; The National Association of Nurse Practitioners in Women’s Health; and the Society for Maternal-Fetal Medicine. </vt:lpstr>
      <vt:lpstr>PowerPoint Presentation</vt:lpstr>
      <vt:lpstr>Call to Action: OB Care Professionals Urge Recommended Vaccines during Pregnancy</vt:lpstr>
      <vt:lpstr>References</vt:lpstr>
      <vt:lpstr>“Significance comes  from helping others”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Zimmerman</dc:creator>
  <cp:lastModifiedBy>Julie Zimmerman</cp:lastModifiedBy>
  <cp:revision>31</cp:revision>
  <dcterms:created xsi:type="dcterms:W3CDTF">2025-02-19T03:31:35Z</dcterms:created>
  <dcterms:modified xsi:type="dcterms:W3CDTF">2026-04-24T02:53:49Z</dcterms:modified>
</cp:coreProperties>
</file>