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363" r:id="rId2"/>
    <p:sldId id="366" r:id="rId3"/>
    <p:sldId id="334" r:id="rId4"/>
    <p:sldId id="278" r:id="rId5"/>
    <p:sldId id="339" r:id="rId6"/>
    <p:sldId id="281" r:id="rId7"/>
    <p:sldId id="338" r:id="rId8"/>
    <p:sldId id="341" r:id="rId9"/>
    <p:sldId id="286" r:id="rId10"/>
    <p:sldId id="277" r:id="rId11"/>
    <p:sldId id="309" r:id="rId12"/>
    <p:sldId id="342" r:id="rId13"/>
    <p:sldId id="343" r:id="rId14"/>
    <p:sldId id="361" r:id="rId15"/>
    <p:sldId id="358" r:id="rId16"/>
    <p:sldId id="359" r:id="rId17"/>
    <p:sldId id="360" r:id="rId18"/>
    <p:sldId id="293" r:id="rId19"/>
    <p:sldId id="287" r:id="rId20"/>
    <p:sldId id="310" r:id="rId21"/>
    <p:sldId id="322" r:id="rId22"/>
    <p:sldId id="311" r:id="rId23"/>
    <p:sldId id="362" r:id="rId24"/>
    <p:sldId id="312" r:id="rId25"/>
    <p:sldId id="321" r:id="rId26"/>
    <p:sldId id="297" r:id="rId27"/>
    <p:sldId id="323" r:id="rId28"/>
    <p:sldId id="304" r:id="rId29"/>
    <p:sldId id="324" r:id="rId30"/>
    <p:sldId id="305" r:id="rId31"/>
    <p:sldId id="325" r:id="rId32"/>
    <p:sldId id="303" r:id="rId33"/>
    <p:sldId id="326" r:id="rId34"/>
    <p:sldId id="306" r:id="rId35"/>
    <p:sldId id="327" r:id="rId36"/>
    <p:sldId id="285" r:id="rId37"/>
    <p:sldId id="282" r:id="rId38"/>
    <p:sldId id="368" r:id="rId39"/>
    <p:sldId id="369" r:id="rId40"/>
    <p:sldId id="283" r:id="rId41"/>
    <p:sldId id="367" r:id="rId42"/>
    <p:sldId id="318" r:id="rId43"/>
    <p:sldId id="294" r:id="rId44"/>
    <p:sldId id="336" r:id="rId45"/>
    <p:sldId id="292" r:id="rId46"/>
    <p:sldId id="349" r:id="rId47"/>
    <p:sldId id="350" r:id="rId48"/>
    <p:sldId id="351" r:id="rId49"/>
    <p:sldId id="352" r:id="rId50"/>
    <p:sldId id="353" r:id="rId51"/>
    <p:sldId id="354" r:id="rId52"/>
    <p:sldId id="355" r:id="rId53"/>
    <p:sldId id="344" r:id="rId54"/>
    <p:sldId id="347" r:id="rId55"/>
    <p:sldId id="345" r:id="rId56"/>
    <p:sldId id="348" r:id="rId57"/>
    <p:sldId id="357" r:id="rId58"/>
    <p:sldId id="356" r:id="rId59"/>
    <p:sldId id="329" r:id="rId60"/>
    <p:sldId id="330" r:id="rId61"/>
    <p:sldId id="331" r:id="rId62"/>
    <p:sldId id="337" r:id="rId63"/>
    <p:sldId id="364" r:id="rId64"/>
    <p:sldId id="365" r:id="rId65"/>
    <p:sldId id="328" r:id="rId66"/>
  </p:sldIdLst>
  <p:sldSz cx="12192000" cy="6858000"/>
  <p:notesSz cx="6858000" cy="9144000"/>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C0003D3-A54E-4046-B897-DDA8171ACDBA}">
          <p14:sldIdLst>
            <p14:sldId id="363"/>
            <p14:sldId id="366"/>
            <p14:sldId id="334"/>
            <p14:sldId id="278"/>
            <p14:sldId id="339"/>
            <p14:sldId id="281"/>
            <p14:sldId id="338"/>
            <p14:sldId id="341"/>
            <p14:sldId id="286"/>
            <p14:sldId id="277"/>
            <p14:sldId id="309"/>
            <p14:sldId id="342"/>
            <p14:sldId id="343"/>
            <p14:sldId id="361"/>
            <p14:sldId id="358"/>
            <p14:sldId id="359"/>
            <p14:sldId id="360"/>
            <p14:sldId id="293"/>
          </p14:sldIdLst>
        </p14:section>
        <p14:section name="8 Challenges &amp; Opportunities" id="{3F31A969-00F6-8F45-9EA1-5A9AFB7DA01F}">
          <p14:sldIdLst>
            <p14:sldId id="287"/>
            <p14:sldId id="310"/>
            <p14:sldId id="322"/>
            <p14:sldId id="311"/>
            <p14:sldId id="362"/>
            <p14:sldId id="312"/>
            <p14:sldId id="321"/>
            <p14:sldId id="297"/>
            <p14:sldId id="323"/>
            <p14:sldId id="304"/>
            <p14:sldId id="324"/>
            <p14:sldId id="305"/>
            <p14:sldId id="325"/>
            <p14:sldId id="303"/>
            <p14:sldId id="326"/>
            <p14:sldId id="306"/>
            <p14:sldId id="327"/>
          </p14:sldIdLst>
        </p14:section>
        <p14:section name="Role-playing Clinical Situations" id="{D2BBB1F5-7288-ED44-9DB3-304AB4EAF717}">
          <p14:sldIdLst>
            <p14:sldId id="285"/>
            <p14:sldId id="282"/>
            <p14:sldId id="368"/>
            <p14:sldId id="369"/>
            <p14:sldId id="283"/>
            <p14:sldId id="367"/>
          </p14:sldIdLst>
        </p14:section>
        <p14:section name="Advocacy and Resources" id="{A955F356-EE5F-C840-9477-A0E4B441A1BE}">
          <p14:sldIdLst>
            <p14:sldId id="318"/>
            <p14:sldId id="294"/>
            <p14:sldId id="336"/>
            <p14:sldId id="292"/>
          </p14:sldIdLst>
        </p14:section>
        <p14:section name="Expanding Nursing Edgagement in Global Health" id="{9F134D10-4864-694A-9016-8655DB8A1BA9}">
          <p14:sldIdLst>
            <p14:sldId id="349"/>
            <p14:sldId id="350"/>
            <p14:sldId id="351"/>
            <p14:sldId id="352"/>
            <p14:sldId id="353"/>
            <p14:sldId id="354"/>
            <p14:sldId id="355"/>
            <p14:sldId id="344"/>
            <p14:sldId id="347"/>
            <p14:sldId id="345"/>
            <p14:sldId id="348"/>
            <p14:sldId id="357"/>
            <p14:sldId id="356"/>
          </p14:sldIdLst>
        </p14:section>
        <p14:section name="Refernces" id="{24FF455A-7DCD-4141-92FF-3523B38212D3}">
          <p14:sldIdLst>
            <p14:sldId id="329"/>
            <p14:sldId id="330"/>
            <p14:sldId id="331"/>
            <p14:sldId id="337"/>
            <p14:sldId id="364"/>
            <p14:sldId id="365"/>
            <p14:sldId id="32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0781"/>
  </p:normalViewPr>
  <p:slideViewPr>
    <p:cSldViewPr snapToGrid="0">
      <p:cViewPr varScale="1">
        <p:scale>
          <a:sx n="94" d="100"/>
          <a:sy n="94" d="100"/>
        </p:scale>
        <p:origin x="288"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B7495F-844B-40D6-A210-F5044EE5E160}"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n-US"/>
        </a:p>
      </dgm:t>
    </dgm:pt>
    <dgm:pt modelId="{B1FA5807-2CED-4BF9-9435-01FFFD00074B}">
      <dgm:prSet custT="1"/>
      <dgm:spPr>
        <a:gradFill rotWithShape="0">
          <a:gsLst>
            <a:gs pos="0">
              <a:schemeClr val="accent4">
                <a:hueOff val="3299968"/>
                <a:satOff val="-14601"/>
                <a:alphaOff val="0"/>
                <a:satMod val="105000"/>
                <a:tint val="67000"/>
                <a:lumMod val="57000"/>
              </a:schemeClr>
            </a:gs>
            <a:gs pos="50000">
              <a:schemeClr val="accent4">
                <a:hueOff val="3299968"/>
                <a:satOff val="-14601"/>
                <a:lumOff val="-2452"/>
                <a:alphaOff val="0"/>
                <a:lumMod val="105000"/>
                <a:satMod val="103000"/>
                <a:tint val="73000"/>
              </a:schemeClr>
            </a:gs>
            <a:gs pos="100000">
              <a:schemeClr val="accent4">
                <a:hueOff val="3299968"/>
                <a:satOff val="-14601"/>
                <a:lumOff val="-2452"/>
                <a:alphaOff val="0"/>
                <a:lumMod val="105000"/>
                <a:satMod val="109000"/>
                <a:tint val="81000"/>
              </a:schemeClr>
            </a:gs>
          </a:gsLst>
        </a:gradFill>
      </dgm:spPr>
      <dgm:t>
        <a:bodyPr/>
        <a:lstStyle/>
        <a:p>
          <a:pPr algn="ctr"/>
          <a:r>
            <a:rPr lang="en-US" sz="3200" b="1" dirty="0">
              <a:solidFill>
                <a:schemeClr val="bg1"/>
              </a:solidFill>
              <a:effectLst/>
              <a:latin typeface="Century Gothic" panose="020B0502020202020204" pitchFamily="34" charset="0"/>
              <a:ea typeface="Times New Roman" panose="02020603050405020304" pitchFamily="18" charset="0"/>
              <a:cs typeface="Calibri" panose="020F0502020204030204" pitchFamily="34" charset="0"/>
            </a:rPr>
            <a:t>Participants will identify nursing interventions that demonstrate cultural humility and safety.</a:t>
          </a:r>
          <a:endParaRPr lang="en-US" sz="32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dgm:t>
    </dgm:pt>
    <dgm:pt modelId="{CDE829F5-B5BE-436B-8C24-9B50560C078F}" type="parTrans" cxnId="{0F5EC7F2-EB37-40A8-9347-01BF87AEDC64}">
      <dgm:prSet/>
      <dgm:spPr/>
      <dgm:t>
        <a:bodyPr/>
        <a:lstStyle/>
        <a:p>
          <a:endParaRPr lang="en-US"/>
        </a:p>
      </dgm:t>
    </dgm:pt>
    <dgm:pt modelId="{12D50DFE-E79B-4A59-AC61-2BEE88FDB7D4}" type="sibTrans" cxnId="{0F5EC7F2-EB37-40A8-9347-01BF87AEDC64}">
      <dgm:prSet/>
      <dgm:spPr/>
      <dgm:t>
        <a:bodyPr/>
        <a:lstStyle/>
        <a:p>
          <a:endParaRPr lang="en-US"/>
        </a:p>
      </dgm:t>
    </dgm:pt>
    <dgm:pt modelId="{DFF75620-3338-6E4B-8586-5F68CFE737F5}">
      <dgm:prSet custT="1"/>
      <dgm:spPr>
        <a:gradFill rotWithShape="0">
          <a:gsLst>
            <a:gs pos="0">
              <a:schemeClr val="accent4">
                <a:hueOff val="0"/>
                <a:satOff val="0"/>
                <a:alphaOff val="0"/>
                <a:satMod val="105000"/>
                <a:tint val="67000"/>
                <a:lumMod val="60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gradFill>
      </dgm:spPr>
      <dgm:t>
        <a:bodyPr/>
        <a:lstStyle/>
        <a:p>
          <a:pPr algn="ctr"/>
          <a:r>
            <a:rPr lang="en-US" sz="3200" b="1" dirty="0">
              <a:solidFill>
                <a:schemeClr val="bg1"/>
              </a:solidFill>
              <a:effectLst/>
              <a:latin typeface="Century Gothic" panose="020B0502020202020204" pitchFamily="34" charset="0"/>
              <a:ea typeface="Times New Roman" panose="02020603050405020304" pitchFamily="18" charset="0"/>
              <a:cs typeface="Calibri" panose="020F0502020204030204" pitchFamily="34" charset="0"/>
            </a:rPr>
            <a:t>Participants will be able to recognize challenges unique to refugee families </a:t>
          </a:r>
          <a:endParaRPr lang="en-US" sz="3200" b="1" dirty="0">
            <a:solidFill>
              <a:schemeClr val="bg1"/>
            </a:solidFill>
          </a:endParaRPr>
        </a:p>
      </dgm:t>
    </dgm:pt>
    <dgm:pt modelId="{BD738FCD-C2CC-5B42-995E-77AF3CB90D50}" type="parTrans" cxnId="{1EB5EECC-D6CA-0C49-A982-46F65482322A}">
      <dgm:prSet/>
      <dgm:spPr/>
      <dgm:t>
        <a:bodyPr/>
        <a:lstStyle/>
        <a:p>
          <a:endParaRPr lang="en-US"/>
        </a:p>
      </dgm:t>
    </dgm:pt>
    <dgm:pt modelId="{947F857E-284F-BF4E-9E31-4BBB72023C7D}" type="sibTrans" cxnId="{1EB5EECC-D6CA-0C49-A982-46F65482322A}">
      <dgm:prSet/>
      <dgm:spPr/>
      <dgm:t>
        <a:bodyPr/>
        <a:lstStyle/>
        <a:p>
          <a:endParaRPr lang="en-US"/>
        </a:p>
      </dgm:t>
    </dgm:pt>
    <dgm:pt modelId="{0B689DED-74D8-134D-8539-0A9D02E50AC8}">
      <dgm:prSet custT="1"/>
      <dgm:spPr>
        <a:gradFill rotWithShape="0">
          <a:gsLst>
            <a:gs pos="0">
              <a:schemeClr val="accent4">
                <a:hueOff val="6599937"/>
                <a:satOff val="-29202"/>
                <a:alphaOff val="0"/>
                <a:satMod val="105000"/>
                <a:tint val="67000"/>
                <a:lumMod val="68688"/>
              </a:schemeClr>
            </a:gs>
            <a:gs pos="50000">
              <a:schemeClr val="accent4">
                <a:hueOff val="6599937"/>
                <a:satOff val="-29202"/>
                <a:lumOff val="-4903"/>
                <a:alphaOff val="0"/>
                <a:lumMod val="105000"/>
                <a:satMod val="103000"/>
                <a:tint val="73000"/>
              </a:schemeClr>
            </a:gs>
            <a:gs pos="100000">
              <a:schemeClr val="accent4">
                <a:hueOff val="6599937"/>
                <a:satOff val="-29202"/>
                <a:lumOff val="-4903"/>
                <a:alphaOff val="0"/>
                <a:lumMod val="105000"/>
                <a:satMod val="109000"/>
                <a:tint val="81000"/>
              </a:schemeClr>
            </a:gs>
          </a:gsLst>
        </a:gradFill>
      </dgm:spPr>
      <dgm:t>
        <a:bodyPr/>
        <a:lstStyle/>
        <a:p>
          <a:pPr algn="ctr"/>
          <a:r>
            <a:rPr lang="en-US" sz="2800" b="1" dirty="0">
              <a:solidFill>
                <a:schemeClr val="bg1"/>
              </a:solidFill>
              <a:latin typeface="Century Gothic" panose="020B0502020202020204" pitchFamily="34" charset="0"/>
            </a:rPr>
            <a:t>Participants will identify strategies to expand nursing engagement in global health initiatives</a:t>
          </a:r>
        </a:p>
      </dgm:t>
    </dgm:pt>
    <dgm:pt modelId="{D4A3CE51-E685-A14E-8DBB-381828E334B8}" type="parTrans" cxnId="{5A8891C0-A351-CF47-8519-60BB22FC7C1D}">
      <dgm:prSet/>
      <dgm:spPr/>
      <dgm:t>
        <a:bodyPr/>
        <a:lstStyle/>
        <a:p>
          <a:endParaRPr lang="en-US"/>
        </a:p>
      </dgm:t>
    </dgm:pt>
    <dgm:pt modelId="{B2446789-54BC-314C-B17D-67D41CB1D2F2}" type="sibTrans" cxnId="{5A8891C0-A351-CF47-8519-60BB22FC7C1D}">
      <dgm:prSet/>
      <dgm:spPr/>
      <dgm:t>
        <a:bodyPr/>
        <a:lstStyle/>
        <a:p>
          <a:endParaRPr lang="en-US"/>
        </a:p>
      </dgm:t>
    </dgm:pt>
    <dgm:pt modelId="{4AFFD694-4F7D-4DC1-9C61-7DA690091C75}" type="pres">
      <dgm:prSet presAssocID="{0DB7495F-844B-40D6-A210-F5044EE5E160}" presName="linear" presStyleCnt="0">
        <dgm:presLayoutVars>
          <dgm:animLvl val="lvl"/>
          <dgm:resizeHandles val="exact"/>
        </dgm:presLayoutVars>
      </dgm:prSet>
      <dgm:spPr/>
    </dgm:pt>
    <dgm:pt modelId="{F6956118-E99C-D946-A6BC-0D22DCC0A406}" type="pres">
      <dgm:prSet presAssocID="{DFF75620-3338-6E4B-8586-5F68CFE737F5}" presName="parentText" presStyleLbl="node1" presStyleIdx="0" presStyleCnt="3">
        <dgm:presLayoutVars>
          <dgm:chMax val="0"/>
          <dgm:bulletEnabled val="1"/>
        </dgm:presLayoutVars>
      </dgm:prSet>
      <dgm:spPr/>
    </dgm:pt>
    <dgm:pt modelId="{CAB42B0A-2F5C-BA4C-A843-4CFCB3E98266}" type="pres">
      <dgm:prSet presAssocID="{947F857E-284F-BF4E-9E31-4BBB72023C7D}" presName="spacer" presStyleCnt="0"/>
      <dgm:spPr/>
    </dgm:pt>
    <dgm:pt modelId="{95DE47AC-9D1B-4335-B11A-577CC11092BF}" type="pres">
      <dgm:prSet presAssocID="{B1FA5807-2CED-4BF9-9435-01FFFD00074B}" presName="parentText" presStyleLbl="node1" presStyleIdx="1" presStyleCnt="3">
        <dgm:presLayoutVars>
          <dgm:chMax val="0"/>
          <dgm:bulletEnabled val="1"/>
        </dgm:presLayoutVars>
      </dgm:prSet>
      <dgm:spPr/>
    </dgm:pt>
    <dgm:pt modelId="{8685A267-B376-424B-940D-241ED29853EF}" type="pres">
      <dgm:prSet presAssocID="{12D50DFE-E79B-4A59-AC61-2BEE88FDB7D4}" presName="spacer" presStyleCnt="0"/>
      <dgm:spPr/>
    </dgm:pt>
    <dgm:pt modelId="{9AA09FC6-C1C0-784B-9720-FC5517C9E5AE}" type="pres">
      <dgm:prSet presAssocID="{0B689DED-74D8-134D-8539-0A9D02E50AC8}" presName="parentText" presStyleLbl="node1" presStyleIdx="2" presStyleCnt="3">
        <dgm:presLayoutVars>
          <dgm:chMax val="0"/>
          <dgm:bulletEnabled val="1"/>
        </dgm:presLayoutVars>
      </dgm:prSet>
      <dgm:spPr/>
    </dgm:pt>
  </dgm:ptLst>
  <dgm:cxnLst>
    <dgm:cxn modelId="{0F9D450F-E590-A14F-BDBB-8A8E81227029}" type="presOf" srcId="{0B689DED-74D8-134D-8539-0A9D02E50AC8}" destId="{9AA09FC6-C1C0-784B-9720-FC5517C9E5AE}" srcOrd="0" destOrd="0" presId="urn:microsoft.com/office/officeart/2005/8/layout/vList2"/>
    <dgm:cxn modelId="{9B8CEE67-4D6C-4DCE-A5D3-4FC0862AEA52}" type="presOf" srcId="{0DB7495F-844B-40D6-A210-F5044EE5E160}" destId="{4AFFD694-4F7D-4DC1-9C61-7DA690091C75}" srcOrd="0" destOrd="0" presId="urn:microsoft.com/office/officeart/2005/8/layout/vList2"/>
    <dgm:cxn modelId="{7AF9767C-AE4E-7947-BE00-CDB6653EC2E7}" type="presOf" srcId="{DFF75620-3338-6E4B-8586-5F68CFE737F5}" destId="{F6956118-E99C-D946-A6BC-0D22DCC0A406}" srcOrd="0" destOrd="0" presId="urn:microsoft.com/office/officeart/2005/8/layout/vList2"/>
    <dgm:cxn modelId="{CC795BB9-490B-4061-AAD0-7FB654D67E67}" type="presOf" srcId="{B1FA5807-2CED-4BF9-9435-01FFFD00074B}" destId="{95DE47AC-9D1B-4335-B11A-577CC11092BF}" srcOrd="0" destOrd="0" presId="urn:microsoft.com/office/officeart/2005/8/layout/vList2"/>
    <dgm:cxn modelId="{5A8891C0-A351-CF47-8519-60BB22FC7C1D}" srcId="{0DB7495F-844B-40D6-A210-F5044EE5E160}" destId="{0B689DED-74D8-134D-8539-0A9D02E50AC8}" srcOrd="2" destOrd="0" parTransId="{D4A3CE51-E685-A14E-8DBB-381828E334B8}" sibTransId="{B2446789-54BC-314C-B17D-67D41CB1D2F2}"/>
    <dgm:cxn modelId="{1EB5EECC-D6CA-0C49-A982-46F65482322A}" srcId="{0DB7495F-844B-40D6-A210-F5044EE5E160}" destId="{DFF75620-3338-6E4B-8586-5F68CFE737F5}" srcOrd="0" destOrd="0" parTransId="{BD738FCD-C2CC-5B42-995E-77AF3CB90D50}" sibTransId="{947F857E-284F-BF4E-9E31-4BBB72023C7D}"/>
    <dgm:cxn modelId="{0F5EC7F2-EB37-40A8-9347-01BF87AEDC64}" srcId="{0DB7495F-844B-40D6-A210-F5044EE5E160}" destId="{B1FA5807-2CED-4BF9-9435-01FFFD00074B}" srcOrd="1" destOrd="0" parTransId="{CDE829F5-B5BE-436B-8C24-9B50560C078F}" sibTransId="{12D50DFE-E79B-4A59-AC61-2BEE88FDB7D4}"/>
    <dgm:cxn modelId="{25E11BC5-C910-ED45-869C-F316FA1562CC}" type="presParOf" srcId="{4AFFD694-4F7D-4DC1-9C61-7DA690091C75}" destId="{F6956118-E99C-D946-A6BC-0D22DCC0A406}" srcOrd="0" destOrd="0" presId="urn:microsoft.com/office/officeart/2005/8/layout/vList2"/>
    <dgm:cxn modelId="{42BFA959-478E-AA4D-BC70-50EB0246F761}" type="presParOf" srcId="{4AFFD694-4F7D-4DC1-9C61-7DA690091C75}" destId="{CAB42B0A-2F5C-BA4C-A843-4CFCB3E98266}" srcOrd="1" destOrd="0" presId="urn:microsoft.com/office/officeart/2005/8/layout/vList2"/>
    <dgm:cxn modelId="{02BA4829-BC71-481E-96FE-C25109F1D9CC}" type="presParOf" srcId="{4AFFD694-4F7D-4DC1-9C61-7DA690091C75}" destId="{95DE47AC-9D1B-4335-B11A-577CC11092BF}" srcOrd="2" destOrd="0" presId="urn:microsoft.com/office/officeart/2005/8/layout/vList2"/>
    <dgm:cxn modelId="{A4A40F9B-56C6-8047-85E2-49A9E52642C1}" type="presParOf" srcId="{4AFFD694-4F7D-4DC1-9C61-7DA690091C75}" destId="{8685A267-B376-424B-940D-241ED29853EF}" srcOrd="3" destOrd="0" presId="urn:microsoft.com/office/officeart/2005/8/layout/vList2"/>
    <dgm:cxn modelId="{FD31E8AB-E8CD-0E44-8542-B828682FC7EB}" type="presParOf" srcId="{4AFFD694-4F7D-4DC1-9C61-7DA690091C75}" destId="{9AA09FC6-C1C0-784B-9720-FC5517C9E5A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5D87EF-A505-4919-A289-CE51AAC482C4}" type="doc">
      <dgm:prSet loTypeId="urn:microsoft.com/office/officeart/2008/layout/VerticalCurvedList" loCatId="list" qsTypeId="urn:microsoft.com/office/officeart/2005/8/quickstyle/simple3" qsCatId="simple" csTypeId="urn:microsoft.com/office/officeart/2005/8/colors/colorful4" csCatId="colorful" phldr="1"/>
      <dgm:spPr/>
      <dgm:t>
        <a:bodyPr/>
        <a:lstStyle/>
        <a:p>
          <a:endParaRPr lang="en-US"/>
        </a:p>
      </dgm:t>
    </dgm:pt>
    <dgm:pt modelId="{7E753591-5B5D-4152-93D7-71809CF33F69}">
      <dgm:prSet phldrT="[Text]" custT="1"/>
      <dgm:spPr/>
      <dgm:t>
        <a:bodyPr/>
        <a:lstStyle/>
        <a:p>
          <a:r>
            <a:rPr lang="en-US" sz="2400" b="1" dirty="0">
              <a:latin typeface="Century Gothic" panose="020B0502020202020204" pitchFamily="34" charset="0"/>
            </a:rPr>
            <a:t>Diverse refugee populations require nurses to adopt new approaches to best care for these communities</a:t>
          </a:r>
        </a:p>
        <a:p>
          <a:r>
            <a:rPr lang="en-US" sz="2400" dirty="0">
              <a:latin typeface="Century Gothic" panose="020B0502020202020204" pitchFamily="34" charset="0"/>
            </a:rPr>
            <a:t>    Providing respectful care </a:t>
          </a:r>
        </a:p>
      </dgm:t>
    </dgm:pt>
    <dgm:pt modelId="{1CB1DFCF-1357-4980-93CB-692F7C99485F}" type="parTrans" cxnId="{BA01057A-3475-4924-89A6-F3A075A32AE1}">
      <dgm:prSet/>
      <dgm:spPr/>
      <dgm:t>
        <a:bodyPr/>
        <a:lstStyle/>
        <a:p>
          <a:endParaRPr lang="en-US"/>
        </a:p>
      </dgm:t>
    </dgm:pt>
    <dgm:pt modelId="{38FE98D2-DC9D-47CE-8EAF-5CAA2004FF1D}" type="sibTrans" cxnId="{BA01057A-3475-4924-89A6-F3A075A32AE1}">
      <dgm:prSet/>
      <dgm:spPr/>
      <dgm:t>
        <a:bodyPr/>
        <a:lstStyle/>
        <a:p>
          <a:endParaRPr lang="en-US"/>
        </a:p>
      </dgm:t>
    </dgm:pt>
    <dgm:pt modelId="{23169A5E-EA74-4FC8-9AE0-E34CD81D446E}">
      <dgm:prSet phldrT="[Text]" custT="1"/>
      <dgm:spPr/>
      <dgm:t>
        <a:bodyPr/>
        <a:lstStyle/>
        <a:p>
          <a:pPr>
            <a:lnSpc>
              <a:spcPct val="90000"/>
            </a:lnSpc>
          </a:pPr>
          <a:endParaRPr lang="en-US" sz="2800" b="1" dirty="0"/>
        </a:p>
        <a:p>
          <a:pPr>
            <a:lnSpc>
              <a:spcPct val="90000"/>
            </a:lnSpc>
          </a:pPr>
          <a:r>
            <a:rPr lang="en-US" sz="2400" b="1" dirty="0">
              <a:latin typeface="Century Gothic" panose="020B0502020202020204" pitchFamily="34" charset="0"/>
            </a:rPr>
            <a:t>Onboarding training, annual &amp; ongoing competencies</a:t>
          </a:r>
        </a:p>
        <a:p>
          <a:pPr>
            <a:lnSpc>
              <a:spcPct val="90000"/>
            </a:lnSpc>
          </a:pPr>
          <a:r>
            <a:rPr lang="en-US" sz="2400" b="1" dirty="0">
              <a:latin typeface="Century Gothic" panose="020B0502020202020204" pitchFamily="34" charset="0"/>
            </a:rPr>
            <a:t>Evaluate &amp; address structural factors in your workplace that perpetuate bias, discrimination for immigrants </a:t>
          </a:r>
        </a:p>
        <a:p>
          <a:pPr>
            <a:lnSpc>
              <a:spcPct val="100000"/>
            </a:lnSpc>
          </a:pPr>
          <a:r>
            <a:rPr lang="en-US" sz="2400" b="1" dirty="0">
              <a:latin typeface="Century Gothic" panose="020B0502020202020204" pitchFamily="34" charset="0"/>
            </a:rPr>
            <a:t>  </a:t>
          </a:r>
          <a:r>
            <a:rPr lang="en-US" sz="2000" b="0" dirty="0">
              <a:latin typeface="Century Gothic" panose="020B0502020202020204" pitchFamily="34" charset="0"/>
            </a:rPr>
            <a:t>Should be encouraged by facility leadership, care team &amp; local community</a:t>
          </a:r>
        </a:p>
        <a:p>
          <a:pPr>
            <a:lnSpc>
              <a:spcPct val="90000"/>
            </a:lnSpc>
          </a:pPr>
          <a:endParaRPr lang="en-US" sz="2400" b="0" dirty="0"/>
        </a:p>
        <a:p>
          <a:pPr>
            <a:lnSpc>
              <a:spcPct val="90000"/>
            </a:lnSpc>
          </a:pPr>
          <a:r>
            <a:rPr lang="en-US" sz="1200" dirty="0"/>
            <a:t>	</a:t>
          </a:r>
        </a:p>
      </dgm:t>
    </dgm:pt>
    <dgm:pt modelId="{3D2A6876-4783-4DCA-BF81-CE5A8D718686}" type="parTrans" cxnId="{7A8911DF-2DE4-4429-B728-337589203F7C}">
      <dgm:prSet/>
      <dgm:spPr/>
      <dgm:t>
        <a:bodyPr/>
        <a:lstStyle/>
        <a:p>
          <a:endParaRPr lang="en-US"/>
        </a:p>
      </dgm:t>
    </dgm:pt>
    <dgm:pt modelId="{278DAEDC-74DA-4D77-A926-BC8BEF961535}" type="sibTrans" cxnId="{7A8911DF-2DE4-4429-B728-337589203F7C}">
      <dgm:prSet/>
      <dgm:spPr/>
      <dgm:t>
        <a:bodyPr/>
        <a:lstStyle/>
        <a:p>
          <a:endParaRPr lang="en-US"/>
        </a:p>
      </dgm:t>
    </dgm:pt>
    <dgm:pt modelId="{7730F614-47B4-4BF8-B709-77C2C1CC03D6}">
      <dgm:prSet phldrT="[Text]" custT="1"/>
      <dgm:spPr/>
      <dgm:t>
        <a:bodyPr/>
        <a:lstStyle/>
        <a:p>
          <a:r>
            <a:rPr lang="en-US" sz="2400" b="1" dirty="0"/>
            <a:t>     </a:t>
          </a:r>
          <a:r>
            <a:rPr lang="en-US" sz="2400" b="1" dirty="0">
              <a:latin typeface="Century Gothic" panose="020B0502020202020204" pitchFamily="34" charset="0"/>
            </a:rPr>
            <a:t>Working with refugee families can present unique learning 	opportunities for nurses</a:t>
          </a:r>
        </a:p>
        <a:p>
          <a:r>
            <a:rPr lang="en-US" sz="2400" dirty="0">
              <a:latin typeface="Century Gothic" panose="020B0502020202020204" pitchFamily="34" charset="0"/>
            </a:rPr>
            <a:t>           Improving quality of care and reducing disparities</a:t>
          </a:r>
        </a:p>
      </dgm:t>
    </dgm:pt>
    <dgm:pt modelId="{CE2EE4C3-B8C2-4285-828F-180F4F166B6C}" type="parTrans" cxnId="{88505C7E-AB21-451C-A658-920ABA764CD8}">
      <dgm:prSet/>
      <dgm:spPr/>
      <dgm:t>
        <a:bodyPr/>
        <a:lstStyle/>
        <a:p>
          <a:endParaRPr lang="en-US"/>
        </a:p>
      </dgm:t>
    </dgm:pt>
    <dgm:pt modelId="{CE54891F-7074-4C0E-B63F-14DF072B9352}" type="sibTrans" cxnId="{88505C7E-AB21-451C-A658-920ABA764CD8}">
      <dgm:prSet/>
      <dgm:spPr/>
      <dgm:t>
        <a:bodyPr/>
        <a:lstStyle/>
        <a:p>
          <a:endParaRPr lang="en-US"/>
        </a:p>
      </dgm:t>
    </dgm:pt>
    <dgm:pt modelId="{AEA074AE-66B7-49C6-938B-4466C67B730C}" type="pres">
      <dgm:prSet presAssocID="{C55D87EF-A505-4919-A289-CE51AAC482C4}" presName="Name0" presStyleCnt="0">
        <dgm:presLayoutVars>
          <dgm:chMax val="7"/>
          <dgm:chPref val="7"/>
          <dgm:dir/>
        </dgm:presLayoutVars>
      </dgm:prSet>
      <dgm:spPr/>
    </dgm:pt>
    <dgm:pt modelId="{2F74ADF1-2FFA-4855-A4C5-F2ACE335A021}" type="pres">
      <dgm:prSet presAssocID="{C55D87EF-A505-4919-A289-CE51AAC482C4}" presName="Name1" presStyleCnt="0"/>
      <dgm:spPr/>
    </dgm:pt>
    <dgm:pt modelId="{103EE364-E01C-47C9-8E6D-676776F52353}" type="pres">
      <dgm:prSet presAssocID="{C55D87EF-A505-4919-A289-CE51AAC482C4}" presName="cycle" presStyleCnt="0"/>
      <dgm:spPr/>
    </dgm:pt>
    <dgm:pt modelId="{B811B8C2-21FB-4B3A-9ABF-088B1C210DBA}" type="pres">
      <dgm:prSet presAssocID="{C55D87EF-A505-4919-A289-CE51AAC482C4}" presName="srcNode" presStyleLbl="node1" presStyleIdx="0" presStyleCnt="3"/>
      <dgm:spPr/>
    </dgm:pt>
    <dgm:pt modelId="{CEB2281C-787C-4C62-A11C-3BE02AAFF1FD}" type="pres">
      <dgm:prSet presAssocID="{C55D87EF-A505-4919-A289-CE51AAC482C4}" presName="conn" presStyleLbl="parChTrans1D2" presStyleIdx="0" presStyleCnt="1"/>
      <dgm:spPr/>
    </dgm:pt>
    <dgm:pt modelId="{B7D60268-7DB7-46AD-8506-07D7977D15F4}" type="pres">
      <dgm:prSet presAssocID="{C55D87EF-A505-4919-A289-CE51AAC482C4}" presName="extraNode" presStyleLbl="node1" presStyleIdx="0" presStyleCnt="3"/>
      <dgm:spPr/>
    </dgm:pt>
    <dgm:pt modelId="{810D378D-6B2C-4D9B-A9E8-FC1FB0DB4B70}" type="pres">
      <dgm:prSet presAssocID="{C55D87EF-A505-4919-A289-CE51AAC482C4}" presName="dstNode" presStyleLbl="node1" presStyleIdx="0" presStyleCnt="3"/>
      <dgm:spPr/>
    </dgm:pt>
    <dgm:pt modelId="{AAC5FDCD-2FB4-472D-B2AC-2CDACC28A201}" type="pres">
      <dgm:prSet presAssocID="{7E753591-5B5D-4152-93D7-71809CF33F69}" presName="text_1" presStyleLbl="node1" presStyleIdx="0" presStyleCnt="3" custScaleX="98437" custScaleY="140458" custLinFactNeighborX="2208" custLinFactNeighborY="-29771">
        <dgm:presLayoutVars>
          <dgm:bulletEnabled val="1"/>
        </dgm:presLayoutVars>
      </dgm:prSet>
      <dgm:spPr/>
    </dgm:pt>
    <dgm:pt modelId="{FD9DD1AA-46A3-4E7C-AA4E-D103EA74514C}" type="pres">
      <dgm:prSet presAssocID="{7E753591-5B5D-4152-93D7-71809CF33F69}" presName="accent_1" presStyleCnt="0"/>
      <dgm:spPr/>
    </dgm:pt>
    <dgm:pt modelId="{34F1C24F-E25D-4831-A055-42A326BF88F5}" type="pres">
      <dgm:prSet presAssocID="{7E753591-5B5D-4152-93D7-71809CF33F69}" presName="accentRepeatNode" presStyleLbl="solidFgAcc1" presStyleIdx="0" presStyleCnt="3" custLinFactNeighborX="673" custLinFactNeighborY="-15519"/>
      <dgm:spPr>
        <a:blipFill rotWithShape="0">
          <a:blip xmlns:r="http://schemas.openxmlformats.org/officeDocument/2006/relationships" r:embed="rId1"/>
          <a:srcRect/>
          <a:stretch>
            <a:fillRect t="-2000" b="-2000"/>
          </a:stretch>
        </a:blipFill>
      </dgm:spPr>
    </dgm:pt>
    <dgm:pt modelId="{319A516E-45B1-4E2C-ADCF-AC26544EABCD}" type="pres">
      <dgm:prSet presAssocID="{23169A5E-EA74-4FC8-9AE0-E34CD81D446E}" presName="text_2" presStyleLbl="node1" presStyleIdx="1" presStyleCnt="3" custScaleX="102358" custScaleY="212273" custLinFactNeighborX="138" custLinFactNeighborY="-3273">
        <dgm:presLayoutVars>
          <dgm:bulletEnabled val="1"/>
        </dgm:presLayoutVars>
      </dgm:prSet>
      <dgm:spPr/>
    </dgm:pt>
    <dgm:pt modelId="{D293E25E-B28C-403C-BC87-3C0687C5029B}" type="pres">
      <dgm:prSet presAssocID="{23169A5E-EA74-4FC8-9AE0-E34CD81D446E}" presName="accent_2" presStyleCnt="0"/>
      <dgm:spPr/>
    </dgm:pt>
    <dgm:pt modelId="{FD6FD54F-A540-4A8A-8547-E433296928EC}" type="pres">
      <dgm:prSet presAssocID="{23169A5E-EA74-4FC8-9AE0-E34CD81D446E}" presName="accentRepeatNode" presStyleLbl="solidFgAcc1" presStyleIdx="1" presStyleCnt="3" custLinFactNeighborX="-4040" custLinFactNeighborY="-9089"/>
      <dgm:spPr>
        <a:blipFill rotWithShape="0">
          <a:blip xmlns:r="http://schemas.openxmlformats.org/officeDocument/2006/relationships" r:embed="rId2"/>
          <a:srcRect/>
          <a:stretch>
            <a:fillRect l="-2000" r="-2000"/>
          </a:stretch>
        </a:blipFill>
      </dgm:spPr>
    </dgm:pt>
    <dgm:pt modelId="{A8A8F1FF-DF28-4155-8AE2-CF50F84C2C65}" type="pres">
      <dgm:prSet presAssocID="{7730F614-47B4-4BF8-B709-77C2C1CC03D6}" presName="text_3" presStyleLbl="node1" presStyleIdx="2" presStyleCnt="3" custScaleX="98437" custScaleY="151452" custLinFactNeighborX="2128" custLinFactNeighborY="24274">
        <dgm:presLayoutVars>
          <dgm:bulletEnabled val="1"/>
        </dgm:presLayoutVars>
      </dgm:prSet>
      <dgm:spPr/>
    </dgm:pt>
    <dgm:pt modelId="{8E0B7DCA-AE00-41CF-A9DA-331193C18B07}" type="pres">
      <dgm:prSet presAssocID="{7730F614-47B4-4BF8-B709-77C2C1CC03D6}" presName="accent_3" presStyleCnt="0"/>
      <dgm:spPr/>
    </dgm:pt>
    <dgm:pt modelId="{8314F083-EA81-49A8-9F70-8156448C34A3}" type="pres">
      <dgm:prSet presAssocID="{7730F614-47B4-4BF8-B709-77C2C1CC03D6}" presName="accentRepeatNode" presStyleLbl="solidFgAcc1" presStyleIdx="2" presStyleCnt="3" custLinFactNeighborX="-460" custLinFactNeighborY="4530"/>
      <dgm:spPr>
        <a:blipFill rotWithShape="0">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Lst>
  <dgm:cxnLst>
    <dgm:cxn modelId="{C4CD1923-9949-4B53-B9E4-61D9F9C56F10}" type="presOf" srcId="{7730F614-47B4-4BF8-B709-77C2C1CC03D6}" destId="{A8A8F1FF-DF28-4155-8AE2-CF50F84C2C65}" srcOrd="0" destOrd="0" presId="urn:microsoft.com/office/officeart/2008/layout/VerticalCurvedList"/>
    <dgm:cxn modelId="{B957AC38-2BEB-464D-89EB-8CBBE704DA73}" type="presOf" srcId="{7E753591-5B5D-4152-93D7-71809CF33F69}" destId="{AAC5FDCD-2FB4-472D-B2AC-2CDACC28A201}" srcOrd="0" destOrd="0" presId="urn:microsoft.com/office/officeart/2008/layout/VerticalCurvedList"/>
    <dgm:cxn modelId="{FFEE0D6E-4A73-49A1-A477-68882181B156}" type="presOf" srcId="{C55D87EF-A505-4919-A289-CE51AAC482C4}" destId="{AEA074AE-66B7-49C6-938B-4466C67B730C}" srcOrd="0" destOrd="0" presId="urn:microsoft.com/office/officeart/2008/layout/VerticalCurvedList"/>
    <dgm:cxn modelId="{FDA1436F-9A74-4601-B5D5-65EEDF08116F}" type="presOf" srcId="{23169A5E-EA74-4FC8-9AE0-E34CD81D446E}" destId="{319A516E-45B1-4E2C-ADCF-AC26544EABCD}" srcOrd="0" destOrd="0" presId="urn:microsoft.com/office/officeart/2008/layout/VerticalCurvedList"/>
    <dgm:cxn modelId="{BA01057A-3475-4924-89A6-F3A075A32AE1}" srcId="{C55D87EF-A505-4919-A289-CE51AAC482C4}" destId="{7E753591-5B5D-4152-93D7-71809CF33F69}" srcOrd="0" destOrd="0" parTransId="{1CB1DFCF-1357-4980-93CB-692F7C99485F}" sibTransId="{38FE98D2-DC9D-47CE-8EAF-5CAA2004FF1D}"/>
    <dgm:cxn modelId="{F6A8C47A-5514-4BCA-9ED3-A7EC4F8893BC}" type="presOf" srcId="{38FE98D2-DC9D-47CE-8EAF-5CAA2004FF1D}" destId="{CEB2281C-787C-4C62-A11C-3BE02AAFF1FD}" srcOrd="0" destOrd="0" presId="urn:microsoft.com/office/officeart/2008/layout/VerticalCurvedList"/>
    <dgm:cxn modelId="{88505C7E-AB21-451C-A658-920ABA764CD8}" srcId="{C55D87EF-A505-4919-A289-CE51AAC482C4}" destId="{7730F614-47B4-4BF8-B709-77C2C1CC03D6}" srcOrd="2" destOrd="0" parTransId="{CE2EE4C3-B8C2-4285-828F-180F4F166B6C}" sibTransId="{CE54891F-7074-4C0E-B63F-14DF072B9352}"/>
    <dgm:cxn modelId="{7A8911DF-2DE4-4429-B728-337589203F7C}" srcId="{C55D87EF-A505-4919-A289-CE51AAC482C4}" destId="{23169A5E-EA74-4FC8-9AE0-E34CD81D446E}" srcOrd="1" destOrd="0" parTransId="{3D2A6876-4783-4DCA-BF81-CE5A8D718686}" sibTransId="{278DAEDC-74DA-4D77-A926-BC8BEF961535}"/>
    <dgm:cxn modelId="{17B71CEC-B57D-4E8E-B0E7-629865861426}" type="presParOf" srcId="{AEA074AE-66B7-49C6-938B-4466C67B730C}" destId="{2F74ADF1-2FFA-4855-A4C5-F2ACE335A021}" srcOrd="0" destOrd="0" presId="urn:microsoft.com/office/officeart/2008/layout/VerticalCurvedList"/>
    <dgm:cxn modelId="{B3D229A5-ACCA-46BD-853B-10F531A2ACD1}" type="presParOf" srcId="{2F74ADF1-2FFA-4855-A4C5-F2ACE335A021}" destId="{103EE364-E01C-47C9-8E6D-676776F52353}" srcOrd="0" destOrd="0" presId="urn:microsoft.com/office/officeart/2008/layout/VerticalCurvedList"/>
    <dgm:cxn modelId="{72661608-DAB1-4A86-A860-251BE3A53E30}" type="presParOf" srcId="{103EE364-E01C-47C9-8E6D-676776F52353}" destId="{B811B8C2-21FB-4B3A-9ABF-088B1C210DBA}" srcOrd="0" destOrd="0" presId="urn:microsoft.com/office/officeart/2008/layout/VerticalCurvedList"/>
    <dgm:cxn modelId="{81AD26FD-EB74-4227-A18D-47567A5DC22A}" type="presParOf" srcId="{103EE364-E01C-47C9-8E6D-676776F52353}" destId="{CEB2281C-787C-4C62-A11C-3BE02AAFF1FD}" srcOrd="1" destOrd="0" presId="urn:microsoft.com/office/officeart/2008/layout/VerticalCurvedList"/>
    <dgm:cxn modelId="{8BB3D3D3-94EC-4098-B101-1D01CB4F3CA8}" type="presParOf" srcId="{103EE364-E01C-47C9-8E6D-676776F52353}" destId="{B7D60268-7DB7-46AD-8506-07D7977D15F4}" srcOrd="2" destOrd="0" presId="urn:microsoft.com/office/officeart/2008/layout/VerticalCurvedList"/>
    <dgm:cxn modelId="{7C9094FD-CC59-4A1E-9350-E0C38DD28A3D}" type="presParOf" srcId="{103EE364-E01C-47C9-8E6D-676776F52353}" destId="{810D378D-6B2C-4D9B-A9E8-FC1FB0DB4B70}" srcOrd="3" destOrd="0" presId="urn:microsoft.com/office/officeart/2008/layout/VerticalCurvedList"/>
    <dgm:cxn modelId="{FA5CA99B-5FFF-4F98-A2EB-EED8B39964D8}" type="presParOf" srcId="{2F74ADF1-2FFA-4855-A4C5-F2ACE335A021}" destId="{AAC5FDCD-2FB4-472D-B2AC-2CDACC28A201}" srcOrd="1" destOrd="0" presId="urn:microsoft.com/office/officeart/2008/layout/VerticalCurvedList"/>
    <dgm:cxn modelId="{80AF1B07-636C-43CE-BE4E-04E602947E62}" type="presParOf" srcId="{2F74ADF1-2FFA-4855-A4C5-F2ACE335A021}" destId="{FD9DD1AA-46A3-4E7C-AA4E-D103EA74514C}" srcOrd="2" destOrd="0" presId="urn:microsoft.com/office/officeart/2008/layout/VerticalCurvedList"/>
    <dgm:cxn modelId="{58F0C81C-82C6-4C28-BD73-DD6ED5E5632E}" type="presParOf" srcId="{FD9DD1AA-46A3-4E7C-AA4E-D103EA74514C}" destId="{34F1C24F-E25D-4831-A055-42A326BF88F5}" srcOrd="0" destOrd="0" presId="urn:microsoft.com/office/officeart/2008/layout/VerticalCurvedList"/>
    <dgm:cxn modelId="{F1B263D5-3E57-42E0-A036-79D307116852}" type="presParOf" srcId="{2F74ADF1-2FFA-4855-A4C5-F2ACE335A021}" destId="{319A516E-45B1-4E2C-ADCF-AC26544EABCD}" srcOrd="3" destOrd="0" presId="urn:microsoft.com/office/officeart/2008/layout/VerticalCurvedList"/>
    <dgm:cxn modelId="{DCABBB67-02ED-4ABD-9A52-F04AF9F08062}" type="presParOf" srcId="{2F74ADF1-2FFA-4855-A4C5-F2ACE335A021}" destId="{D293E25E-B28C-403C-BC87-3C0687C5029B}" srcOrd="4" destOrd="0" presId="urn:microsoft.com/office/officeart/2008/layout/VerticalCurvedList"/>
    <dgm:cxn modelId="{86C79E3C-1DE6-4E03-AED3-FA57BF99B1A2}" type="presParOf" srcId="{D293E25E-B28C-403C-BC87-3C0687C5029B}" destId="{FD6FD54F-A540-4A8A-8547-E433296928EC}" srcOrd="0" destOrd="0" presId="urn:microsoft.com/office/officeart/2008/layout/VerticalCurvedList"/>
    <dgm:cxn modelId="{E3DE441D-1185-434B-9895-18ED91A741DB}" type="presParOf" srcId="{2F74ADF1-2FFA-4855-A4C5-F2ACE335A021}" destId="{A8A8F1FF-DF28-4155-8AE2-CF50F84C2C65}" srcOrd="5" destOrd="0" presId="urn:microsoft.com/office/officeart/2008/layout/VerticalCurvedList"/>
    <dgm:cxn modelId="{434BF6C6-00C0-49E4-8530-AB80B2E510B6}" type="presParOf" srcId="{2F74ADF1-2FFA-4855-A4C5-F2ACE335A021}" destId="{8E0B7DCA-AE00-41CF-A9DA-331193C18B07}" srcOrd="6" destOrd="0" presId="urn:microsoft.com/office/officeart/2008/layout/VerticalCurvedList"/>
    <dgm:cxn modelId="{737B8A53-9411-4482-BAC7-B0384AB663EE}" type="presParOf" srcId="{8E0B7DCA-AE00-41CF-A9DA-331193C18B07}" destId="{8314F083-EA81-49A8-9F70-8156448C34A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56118-E99C-D946-A6BC-0D22DCC0A406}">
      <dsp:nvSpPr>
        <dsp:cNvPr id="0" name=""/>
        <dsp:cNvSpPr/>
      </dsp:nvSpPr>
      <dsp:spPr>
        <a:xfrm>
          <a:off x="0" y="193"/>
          <a:ext cx="8128000" cy="1796521"/>
        </a:xfrm>
        <a:prstGeom prst="roundRect">
          <a:avLst/>
        </a:prstGeom>
        <a:gradFill rotWithShape="0">
          <a:gsLst>
            <a:gs pos="0">
              <a:schemeClr val="accent4">
                <a:hueOff val="0"/>
                <a:satOff val="0"/>
                <a:alphaOff val="0"/>
                <a:satMod val="105000"/>
                <a:tint val="67000"/>
                <a:lumMod val="60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effectLst/>
              <a:latin typeface="Century Gothic" panose="020B0502020202020204" pitchFamily="34" charset="0"/>
              <a:ea typeface="Times New Roman" panose="02020603050405020304" pitchFamily="18" charset="0"/>
              <a:cs typeface="Calibri" panose="020F0502020204030204" pitchFamily="34" charset="0"/>
            </a:rPr>
            <a:t>Participants will be able to recognize challenges unique to refugee families </a:t>
          </a:r>
          <a:endParaRPr lang="en-US" sz="3200" b="1" kern="1200" dirty="0">
            <a:solidFill>
              <a:schemeClr val="bg1"/>
            </a:solidFill>
          </a:endParaRPr>
        </a:p>
      </dsp:txBody>
      <dsp:txXfrm>
        <a:off x="87699" y="87892"/>
        <a:ext cx="7952602" cy="1621123"/>
      </dsp:txXfrm>
    </dsp:sp>
    <dsp:sp modelId="{95DE47AC-9D1B-4335-B11A-577CC11092BF}">
      <dsp:nvSpPr>
        <dsp:cNvPr id="0" name=""/>
        <dsp:cNvSpPr/>
      </dsp:nvSpPr>
      <dsp:spPr>
        <a:xfrm>
          <a:off x="0" y="1811072"/>
          <a:ext cx="8128000" cy="1796521"/>
        </a:xfrm>
        <a:prstGeom prst="roundRect">
          <a:avLst/>
        </a:prstGeom>
        <a:gradFill rotWithShape="0">
          <a:gsLst>
            <a:gs pos="0">
              <a:schemeClr val="accent4">
                <a:hueOff val="3299968"/>
                <a:satOff val="-14601"/>
                <a:alphaOff val="0"/>
                <a:satMod val="105000"/>
                <a:tint val="67000"/>
                <a:lumMod val="57000"/>
              </a:schemeClr>
            </a:gs>
            <a:gs pos="50000">
              <a:schemeClr val="accent4">
                <a:hueOff val="3299968"/>
                <a:satOff val="-14601"/>
                <a:lumOff val="-2452"/>
                <a:alphaOff val="0"/>
                <a:lumMod val="105000"/>
                <a:satMod val="103000"/>
                <a:tint val="73000"/>
              </a:schemeClr>
            </a:gs>
            <a:gs pos="100000">
              <a:schemeClr val="accent4">
                <a:hueOff val="3299968"/>
                <a:satOff val="-14601"/>
                <a:lumOff val="-245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effectLst/>
              <a:latin typeface="Century Gothic" panose="020B0502020202020204" pitchFamily="34" charset="0"/>
              <a:ea typeface="Times New Roman" panose="02020603050405020304" pitchFamily="18" charset="0"/>
              <a:cs typeface="Calibri" panose="020F0502020204030204" pitchFamily="34" charset="0"/>
            </a:rPr>
            <a:t>Participants will identify nursing interventions that demonstrate cultural humility and safety.</a:t>
          </a:r>
          <a:endParaRPr lang="en-US" sz="3200" b="1" kern="12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dsp:txBody>
      <dsp:txXfrm>
        <a:off x="87699" y="1898771"/>
        <a:ext cx="7952602" cy="1621123"/>
      </dsp:txXfrm>
    </dsp:sp>
    <dsp:sp modelId="{9AA09FC6-C1C0-784B-9720-FC5517C9E5AE}">
      <dsp:nvSpPr>
        <dsp:cNvPr id="0" name=""/>
        <dsp:cNvSpPr/>
      </dsp:nvSpPr>
      <dsp:spPr>
        <a:xfrm>
          <a:off x="0" y="3621951"/>
          <a:ext cx="8128000" cy="1796521"/>
        </a:xfrm>
        <a:prstGeom prst="roundRect">
          <a:avLst/>
        </a:prstGeom>
        <a:gradFill rotWithShape="0">
          <a:gsLst>
            <a:gs pos="0">
              <a:schemeClr val="accent4">
                <a:hueOff val="6599937"/>
                <a:satOff val="-29202"/>
                <a:alphaOff val="0"/>
                <a:satMod val="105000"/>
                <a:tint val="67000"/>
                <a:lumMod val="68688"/>
              </a:schemeClr>
            </a:gs>
            <a:gs pos="50000">
              <a:schemeClr val="accent4">
                <a:hueOff val="6599937"/>
                <a:satOff val="-29202"/>
                <a:lumOff val="-4903"/>
                <a:alphaOff val="0"/>
                <a:lumMod val="105000"/>
                <a:satMod val="103000"/>
                <a:tint val="73000"/>
              </a:schemeClr>
            </a:gs>
            <a:gs pos="100000">
              <a:schemeClr val="accent4">
                <a:hueOff val="6599937"/>
                <a:satOff val="-29202"/>
                <a:lumOff val="-49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Century Gothic" panose="020B0502020202020204" pitchFamily="34" charset="0"/>
            </a:rPr>
            <a:t>Participants will identify strategies to expand nursing engagement in global health initiatives</a:t>
          </a:r>
        </a:p>
      </dsp:txBody>
      <dsp:txXfrm>
        <a:off x="87699" y="3709650"/>
        <a:ext cx="7952602" cy="16211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2281C-787C-4C62-A11C-3BE02AAFF1FD}">
      <dsp:nvSpPr>
        <dsp:cNvPr id="0" name=""/>
        <dsp:cNvSpPr/>
      </dsp:nvSpPr>
      <dsp:spPr>
        <a:xfrm>
          <a:off x="-6261898" y="-949233"/>
          <a:ext cx="7385873" cy="7385873"/>
        </a:xfrm>
        <a:prstGeom prst="blockArc">
          <a:avLst>
            <a:gd name="adj1" fmla="val 18900000"/>
            <a:gd name="adj2" fmla="val 2700000"/>
            <a:gd name="adj3" fmla="val 292"/>
          </a:avLst>
        </a:prstGeom>
        <a:noFill/>
        <a:ln w="1905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C5FDCD-2FB4-472D-B2AC-2CDACC28A201}">
      <dsp:nvSpPr>
        <dsp:cNvPr id="0" name=""/>
        <dsp:cNvSpPr/>
      </dsp:nvSpPr>
      <dsp:spPr>
        <a:xfrm>
          <a:off x="1000280" y="0"/>
          <a:ext cx="10259516" cy="154150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112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Century Gothic" panose="020B0502020202020204" pitchFamily="34" charset="0"/>
            </a:rPr>
            <a:t>Diverse refugee populations require nurses to adopt new approaches to best care for these communities</a:t>
          </a:r>
        </a:p>
        <a:p>
          <a:pPr marL="0" lvl="0" indent="0" algn="l" defTabSz="1066800">
            <a:lnSpc>
              <a:spcPct val="90000"/>
            </a:lnSpc>
            <a:spcBef>
              <a:spcPct val="0"/>
            </a:spcBef>
            <a:spcAft>
              <a:spcPct val="35000"/>
            </a:spcAft>
            <a:buNone/>
          </a:pPr>
          <a:r>
            <a:rPr lang="en-US" sz="2400" kern="1200" dirty="0">
              <a:latin typeface="Century Gothic" panose="020B0502020202020204" pitchFamily="34" charset="0"/>
            </a:rPr>
            <a:t>    Providing respectful care </a:t>
          </a:r>
        </a:p>
      </dsp:txBody>
      <dsp:txXfrm>
        <a:off x="1000280" y="0"/>
        <a:ext cx="10259516" cy="1541500"/>
      </dsp:txXfrm>
    </dsp:sp>
    <dsp:sp modelId="{34F1C24F-E25D-4831-A055-42A326BF88F5}">
      <dsp:nvSpPr>
        <dsp:cNvPr id="0" name=""/>
        <dsp:cNvSpPr/>
      </dsp:nvSpPr>
      <dsp:spPr>
        <a:xfrm>
          <a:off x="25870" y="198657"/>
          <a:ext cx="1371851" cy="1371851"/>
        </a:xfrm>
        <a:prstGeom prst="ellipse">
          <a:avLst/>
        </a:prstGeom>
        <a:blipFill rotWithShape="0">
          <a:blip xmlns:r="http://schemas.openxmlformats.org/officeDocument/2006/relationships" r:embed="rId1"/>
          <a:srcRect/>
          <a:stretch>
            <a:fillRect t="-2000" b="-2000"/>
          </a:stretch>
        </a:blipFill>
        <a:ln w="1270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319A516E-45B1-4E2C-ADCF-AC26544EABCD}">
      <dsp:nvSpPr>
        <dsp:cNvPr id="0" name=""/>
        <dsp:cNvSpPr/>
      </dsp:nvSpPr>
      <dsp:spPr>
        <a:xfrm>
          <a:off x="997153" y="1542954"/>
          <a:ext cx="10259838" cy="2329656"/>
        </a:xfrm>
        <a:prstGeom prst="rect">
          <a:avLst/>
        </a:prstGeom>
        <a:gradFill rotWithShape="0">
          <a:gsLst>
            <a:gs pos="0">
              <a:schemeClr val="accent4">
                <a:hueOff val="3299968"/>
                <a:satOff val="-14601"/>
                <a:lumOff val="-2452"/>
                <a:alphaOff val="0"/>
                <a:lumMod val="110000"/>
                <a:satMod val="105000"/>
                <a:tint val="67000"/>
              </a:schemeClr>
            </a:gs>
            <a:gs pos="50000">
              <a:schemeClr val="accent4">
                <a:hueOff val="3299968"/>
                <a:satOff val="-14601"/>
                <a:lumOff val="-2452"/>
                <a:alphaOff val="0"/>
                <a:lumMod val="105000"/>
                <a:satMod val="103000"/>
                <a:tint val="73000"/>
              </a:schemeClr>
            </a:gs>
            <a:gs pos="100000">
              <a:schemeClr val="accent4">
                <a:hueOff val="3299968"/>
                <a:satOff val="-14601"/>
                <a:lumOff val="-245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1126" tIns="71120" rIns="71120" bIns="71120" numCol="1" spcCol="1270" anchor="ctr" anchorCtr="0">
          <a:noAutofit/>
        </a:bodyPr>
        <a:lstStyle/>
        <a:p>
          <a:pPr marL="0" lvl="0" indent="0" algn="l" defTabSz="1244600">
            <a:lnSpc>
              <a:spcPct val="90000"/>
            </a:lnSpc>
            <a:spcBef>
              <a:spcPct val="0"/>
            </a:spcBef>
            <a:spcAft>
              <a:spcPct val="35000"/>
            </a:spcAft>
            <a:buNone/>
          </a:pPr>
          <a:endParaRPr lang="en-US" sz="2800" b="1" kern="1200" dirty="0"/>
        </a:p>
        <a:p>
          <a:pPr marL="0" lvl="0" indent="0" algn="l" defTabSz="1244600">
            <a:lnSpc>
              <a:spcPct val="90000"/>
            </a:lnSpc>
            <a:spcBef>
              <a:spcPct val="0"/>
            </a:spcBef>
            <a:spcAft>
              <a:spcPct val="35000"/>
            </a:spcAft>
            <a:buNone/>
          </a:pPr>
          <a:r>
            <a:rPr lang="en-US" sz="2400" b="1" kern="1200" dirty="0">
              <a:latin typeface="Century Gothic" panose="020B0502020202020204" pitchFamily="34" charset="0"/>
            </a:rPr>
            <a:t>Onboarding training, annual &amp; ongoing competencies</a:t>
          </a:r>
        </a:p>
        <a:p>
          <a:pPr marL="0" lvl="0" indent="0" algn="l" defTabSz="1244600">
            <a:lnSpc>
              <a:spcPct val="90000"/>
            </a:lnSpc>
            <a:spcBef>
              <a:spcPct val="0"/>
            </a:spcBef>
            <a:spcAft>
              <a:spcPct val="35000"/>
            </a:spcAft>
            <a:buNone/>
          </a:pPr>
          <a:r>
            <a:rPr lang="en-US" sz="2400" b="1" kern="1200" dirty="0">
              <a:latin typeface="Century Gothic" panose="020B0502020202020204" pitchFamily="34" charset="0"/>
            </a:rPr>
            <a:t>Evaluate &amp; address structural factors in your workplace that perpetuate bias, discrimination for immigrants </a:t>
          </a:r>
        </a:p>
        <a:p>
          <a:pPr marL="0" lvl="0" indent="0" algn="l" defTabSz="1244600">
            <a:lnSpc>
              <a:spcPct val="100000"/>
            </a:lnSpc>
            <a:spcBef>
              <a:spcPct val="0"/>
            </a:spcBef>
            <a:spcAft>
              <a:spcPct val="35000"/>
            </a:spcAft>
            <a:buNone/>
          </a:pPr>
          <a:r>
            <a:rPr lang="en-US" sz="2400" b="1" kern="1200" dirty="0">
              <a:latin typeface="Century Gothic" panose="020B0502020202020204" pitchFamily="34" charset="0"/>
            </a:rPr>
            <a:t>  </a:t>
          </a:r>
          <a:r>
            <a:rPr lang="en-US" sz="2000" b="0" kern="1200" dirty="0">
              <a:latin typeface="Century Gothic" panose="020B0502020202020204" pitchFamily="34" charset="0"/>
            </a:rPr>
            <a:t>Should be encouraged by facility leadership, care team &amp; local community</a:t>
          </a:r>
        </a:p>
        <a:p>
          <a:pPr marL="0" lvl="0" indent="0" algn="l" defTabSz="1244600">
            <a:lnSpc>
              <a:spcPct val="90000"/>
            </a:lnSpc>
            <a:spcBef>
              <a:spcPct val="0"/>
            </a:spcBef>
            <a:spcAft>
              <a:spcPct val="35000"/>
            </a:spcAft>
            <a:buNone/>
          </a:pPr>
          <a:endParaRPr lang="en-US" sz="2400" b="0" kern="1200" dirty="0"/>
        </a:p>
        <a:p>
          <a:pPr marL="0" lvl="0" indent="0" algn="l" defTabSz="1244600">
            <a:lnSpc>
              <a:spcPct val="90000"/>
            </a:lnSpc>
            <a:spcBef>
              <a:spcPct val="0"/>
            </a:spcBef>
            <a:spcAft>
              <a:spcPct val="35000"/>
            </a:spcAft>
            <a:buNone/>
          </a:pPr>
          <a:r>
            <a:rPr lang="en-US" sz="1200" kern="1200" dirty="0"/>
            <a:t>	</a:t>
          </a:r>
        </a:p>
      </dsp:txBody>
      <dsp:txXfrm>
        <a:off x="997153" y="1542954"/>
        <a:ext cx="10259838" cy="2329656"/>
      </dsp:txXfrm>
    </dsp:sp>
    <dsp:sp modelId="{FD6FD54F-A540-4A8A-8547-E433296928EC}">
      <dsp:nvSpPr>
        <dsp:cNvPr id="0" name=""/>
        <dsp:cNvSpPr/>
      </dsp:nvSpPr>
      <dsp:spPr>
        <a:xfrm>
          <a:off x="360149" y="1933089"/>
          <a:ext cx="1371851" cy="1371851"/>
        </a:xfrm>
        <a:prstGeom prst="ellipse">
          <a:avLst/>
        </a:prstGeom>
        <a:blipFill rotWithShape="0">
          <a:blip xmlns:r="http://schemas.openxmlformats.org/officeDocument/2006/relationships" r:embed="rId2"/>
          <a:srcRect/>
          <a:stretch>
            <a:fillRect l="-2000" r="-2000"/>
          </a:stretch>
        </a:blipFill>
        <a:ln w="12700" cap="flat" cmpd="sng" algn="ctr">
          <a:solidFill>
            <a:schemeClr val="accent4">
              <a:hueOff val="3299968"/>
              <a:satOff val="-14601"/>
              <a:lumOff val="-2452"/>
              <a:alphaOff val="0"/>
            </a:schemeClr>
          </a:solidFill>
          <a:prstDash val="solid"/>
          <a:miter lim="800000"/>
        </a:ln>
        <a:effectLst/>
      </dsp:spPr>
      <dsp:style>
        <a:lnRef idx="1">
          <a:scrgbClr r="0" g="0" b="0"/>
        </a:lnRef>
        <a:fillRef idx="2">
          <a:scrgbClr r="0" g="0" b="0"/>
        </a:fillRef>
        <a:effectRef idx="0">
          <a:scrgbClr r="0" g="0" b="0"/>
        </a:effectRef>
        <a:fontRef idx="minor"/>
      </dsp:style>
    </dsp:sp>
    <dsp:sp modelId="{A8A8F1FF-DF28-4155-8AE2-CF50F84C2C65}">
      <dsp:nvSpPr>
        <dsp:cNvPr id="0" name=""/>
        <dsp:cNvSpPr/>
      </dsp:nvSpPr>
      <dsp:spPr>
        <a:xfrm>
          <a:off x="1000280" y="3825248"/>
          <a:ext cx="10259516" cy="1662157"/>
        </a:xfrm>
        <a:prstGeom prst="rect">
          <a:avLst/>
        </a:prstGeom>
        <a:gradFill rotWithShape="0">
          <a:gsLst>
            <a:gs pos="0">
              <a:schemeClr val="accent4">
                <a:hueOff val="6599937"/>
                <a:satOff val="-29202"/>
                <a:lumOff val="-4903"/>
                <a:alphaOff val="0"/>
                <a:lumMod val="110000"/>
                <a:satMod val="105000"/>
                <a:tint val="67000"/>
              </a:schemeClr>
            </a:gs>
            <a:gs pos="50000">
              <a:schemeClr val="accent4">
                <a:hueOff val="6599937"/>
                <a:satOff val="-29202"/>
                <a:lumOff val="-4903"/>
                <a:alphaOff val="0"/>
                <a:lumMod val="105000"/>
                <a:satMod val="103000"/>
                <a:tint val="73000"/>
              </a:schemeClr>
            </a:gs>
            <a:gs pos="100000">
              <a:schemeClr val="accent4">
                <a:hueOff val="6599937"/>
                <a:satOff val="-29202"/>
                <a:lumOff val="-49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1126"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t>     </a:t>
          </a:r>
          <a:r>
            <a:rPr lang="en-US" sz="2400" b="1" kern="1200" dirty="0">
              <a:latin typeface="Century Gothic" panose="020B0502020202020204" pitchFamily="34" charset="0"/>
            </a:rPr>
            <a:t>Working with refugee families can present unique learning 	opportunities for nurses</a:t>
          </a:r>
        </a:p>
        <a:p>
          <a:pPr marL="0" lvl="0" indent="0" algn="l" defTabSz="1066800">
            <a:lnSpc>
              <a:spcPct val="90000"/>
            </a:lnSpc>
            <a:spcBef>
              <a:spcPct val="0"/>
            </a:spcBef>
            <a:spcAft>
              <a:spcPct val="35000"/>
            </a:spcAft>
            <a:buNone/>
          </a:pPr>
          <a:r>
            <a:rPr lang="en-US" sz="2400" kern="1200" dirty="0">
              <a:latin typeface="Century Gothic" panose="020B0502020202020204" pitchFamily="34" charset="0"/>
            </a:rPr>
            <a:t>           Improving quality of care and reducing disparities</a:t>
          </a:r>
        </a:p>
      </dsp:txBody>
      <dsp:txXfrm>
        <a:off x="1000280" y="3825248"/>
        <a:ext cx="10259516" cy="1662157"/>
      </dsp:txXfrm>
    </dsp:sp>
    <dsp:sp modelId="{8314F083-EA81-49A8-9F70-8156448C34A3}">
      <dsp:nvSpPr>
        <dsp:cNvPr id="0" name=""/>
        <dsp:cNvSpPr/>
      </dsp:nvSpPr>
      <dsp:spPr>
        <a:xfrm>
          <a:off x="10327" y="3766143"/>
          <a:ext cx="1371851" cy="1371851"/>
        </a:xfrm>
        <a:prstGeom prst="ellipse">
          <a:avLst/>
        </a:prstGeom>
        <a:blipFill rotWithShape="0">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2700" cap="flat" cmpd="sng" algn="ctr">
          <a:solidFill>
            <a:schemeClr val="accent4">
              <a:hueOff val="6599937"/>
              <a:satOff val="-29202"/>
              <a:lumOff val="-4903"/>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3C3068-F5DE-41D9-826C-C325F34F9643}" type="datetimeFigureOut">
              <a:rPr lang="en-US" smtClean="0"/>
              <a:t>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6DFADA-3A0A-41B8-AE28-3F1B8AE4218F}" type="slidenum">
              <a:rPr lang="en-US" smtClean="0"/>
              <a:t>‹#›</a:t>
            </a:fld>
            <a:endParaRPr lang="en-US"/>
          </a:p>
        </p:txBody>
      </p:sp>
    </p:spTree>
    <p:extLst>
      <p:ext uri="{BB962C8B-B14F-4D97-AF65-F5344CB8AC3E}">
        <p14:creationId xmlns:p14="http://schemas.microsoft.com/office/powerpoint/2010/main" val="3524537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who.int/publications/b/65905"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eara.govt.nz/en/glossary#karakia"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teara.govt.nz/en/glossary#whakapapa"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800"/>
              <a:t>Introductions</a:t>
            </a:r>
          </a:p>
          <a:p>
            <a:r>
              <a:rPr lang="en-US" sz="3800" dirty="0"/>
              <a:t>Definitions: Refugee or immigrant or migrant </a:t>
            </a:r>
          </a:p>
          <a:p>
            <a:r>
              <a:rPr lang="en-US" sz="3800" dirty="0"/>
              <a:t>Childbearing data for refugee families in the U.S.</a:t>
            </a:r>
          </a:p>
          <a:p>
            <a:r>
              <a:rPr lang="en-US" sz="3800" dirty="0"/>
              <a:t>What is a sustainable global project for low-resource areas?</a:t>
            </a:r>
          </a:p>
          <a:p>
            <a:pPr lvl="1"/>
            <a:r>
              <a:rPr lang="en-US" sz="3000" dirty="0"/>
              <a:t>Application to U.S. settings</a:t>
            </a:r>
          </a:p>
          <a:p>
            <a:r>
              <a:rPr lang="en-US" sz="3800" dirty="0"/>
              <a:t>Challenges in nursing care for refugee families</a:t>
            </a:r>
          </a:p>
          <a:p>
            <a:pPr lvl="1"/>
            <a:r>
              <a:rPr lang="en-US" sz="3000" dirty="0"/>
              <a:t>Vulnerable populations</a:t>
            </a:r>
          </a:p>
          <a:p>
            <a:pPr lvl="1"/>
            <a:r>
              <a:rPr lang="en-US" sz="3000" dirty="0"/>
              <a:t>Role-playing clinical situations</a:t>
            </a:r>
          </a:p>
          <a:p>
            <a:pPr lvl="1"/>
            <a:r>
              <a:rPr lang="en-US" sz="3000" dirty="0"/>
              <a:t>Advocacy by nurses</a:t>
            </a:r>
          </a:p>
          <a:p>
            <a:r>
              <a:rPr lang="en-US" sz="3800" dirty="0"/>
              <a:t>Summary</a:t>
            </a:r>
          </a:p>
          <a:p>
            <a:endParaRPr lang="en-US" dirty="0"/>
          </a:p>
        </p:txBody>
      </p:sp>
      <p:sp>
        <p:nvSpPr>
          <p:cNvPr id="4" name="Slide Number Placeholder 3"/>
          <p:cNvSpPr>
            <a:spLocks noGrp="1"/>
          </p:cNvSpPr>
          <p:nvPr>
            <p:ph type="sldNum" sz="quarter" idx="5"/>
          </p:nvPr>
        </p:nvSpPr>
        <p:spPr/>
        <p:txBody>
          <a:bodyPr/>
          <a:lstStyle/>
          <a:p>
            <a:fld id="{DF10A8BB-AA1D-CF40-A011-941751CB8F92}" type="slidenum">
              <a:rPr lang="en-US" smtClean="0"/>
              <a:t>3</a:t>
            </a:fld>
            <a:endParaRPr lang="en-US"/>
          </a:p>
        </p:txBody>
      </p:sp>
    </p:spTree>
    <p:extLst>
      <p:ext uri="{BB962C8B-B14F-4D97-AF65-F5344CB8AC3E}">
        <p14:creationId xmlns:p14="http://schemas.microsoft.com/office/powerpoint/2010/main" val="762280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a:t>1) Higher risks of stillbirth, perinatal and neonatal morbidity and mortality</a:t>
            </a:r>
          </a:p>
          <a:p>
            <a:pPr marL="0" indent="0">
              <a:buNone/>
            </a:pPr>
            <a:r>
              <a:rPr lang="en-US" b="1">
                <a:effectLst/>
                <a:ea typeface="Calibri" panose="020F0502020204030204" pitchFamily="34" charset="0"/>
              </a:rPr>
              <a:t>2) Isolation and </a:t>
            </a:r>
            <a:r>
              <a:rPr lang="en-US" b="1">
                <a:ea typeface="Calibri" panose="020F0502020204030204" pitchFamily="34" charset="0"/>
              </a:rPr>
              <a:t>loss of existing social support systems</a:t>
            </a:r>
          </a:p>
          <a:p>
            <a:pPr marL="0" indent="0">
              <a:buNone/>
            </a:pPr>
            <a:r>
              <a:rPr lang="en-US" b="1"/>
              <a:t>3) History of trauma</a:t>
            </a:r>
          </a:p>
          <a:p>
            <a:pPr marL="0" indent="0">
              <a:buNone/>
            </a:pPr>
            <a:r>
              <a:rPr lang="en-US" b="1"/>
              <a:t>4) Limited language skills and unavailability of language interpreters</a:t>
            </a:r>
          </a:p>
          <a:p>
            <a:pPr lvl="1"/>
            <a:r>
              <a:rPr lang="en-US" sz="2800"/>
              <a:t>Low literacy and educational levels</a:t>
            </a:r>
          </a:p>
          <a:p>
            <a:pPr marL="0" indent="0">
              <a:buNone/>
            </a:pPr>
            <a:r>
              <a:rPr lang="en-US" b="1"/>
              <a:t>5) Barriers to health literacy and access to care</a:t>
            </a:r>
          </a:p>
          <a:p>
            <a:pPr marL="0" indent="0">
              <a:buNone/>
            </a:pPr>
            <a:r>
              <a:rPr lang="en-US" b="1"/>
              <a:t>6) Cultural and religious differences </a:t>
            </a:r>
          </a:p>
          <a:p>
            <a:pPr marL="0" indent="0">
              <a:buNone/>
            </a:pPr>
            <a:r>
              <a:rPr lang="en-US" b="1">
                <a:effectLst/>
                <a:ea typeface="Calibri" panose="020F0502020204030204" pitchFamily="34" charset="0"/>
              </a:rPr>
              <a:t>7) Lack of trust in the health care system</a:t>
            </a:r>
            <a:endParaRPr lang="en-US" b="1"/>
          </a:p>
          <a:p>
            <a:pPr marL="0" indent="0">
              <a:buNone/>
            </a:pPr>
            <a:r>
              <a:rPr lang="en-US" b="1"/>
              <a:t>8) Experiences of bias and racism and discrimination </a:t>
            </a:r>
          </a:p>
          <a:p>
            <a:endParaRPr lang="en-US"/>
          </a:p>
        </p:txBody>
      </p:sp>
      <p:sp>
        <p:nvSpPr>
          <p:cNvPr id="4" name="Slide Number Placeholder 3"/>
          <p:cNvSpPr>
            <a:spLocks noGrp="1"/>
          </p:cNvSpPr>
          <p:nvPr>
            <p:ph type="sldNum" sz="quarter" idx="5"/>
          </p:nvPr>
        </p:nvSpPr>
        <p:spPr/>
        <p:txBody>
          <a:bodyPr/>
          <a:lstStyle/>
          <a:p>
            <a:fld id="{DF10A8BB-AA1D-CF40-A011-941751CB8F92}" type="slidenum">
              <a:rPr lang="en-US" smtClean="0"/>
              <a:t>19</a:t>
            </a:fld>
            <a:endParaRPr lang="en-US"/>
          </a:p>
        </p:txBody>
      </p:sp>
    </p:spTree>
    <p:extLst>
      <p:ext uri="{BB962C8B-B14F-4D97-AF65-F5344CB8AC3E}">
        <p14:creationId xmlns:p14="http://schemas.microsoft.com/office/powerpoint/2010/main" val="2830266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ACOG Committee Statement</a:t>
            </a:r>
          </a:p>
          <a:p>
            <a:pPr lvl="1"/>
            <a:r>
              <a:rPr lang="en-US"/>
              <a:t>Anti-immigrant attitudes and fear of immigration-enforcement activities have detrimental effects on health</a:t>
            </a:r>
          </a:p>
          <a:p>
            <a:pPr lvl="1"/>
            <a:r>
              <a:rPr lang="en-US"/>
              <a:t>Documented increased rate of complications </a:t>
            </a:r>
          </a:p>
          <a:p>
            <a:pPr lvl="2"/>
            <a:r>
              <a:rPr lang="en-US" sz="2400"/>
              <a:t>Preterm birth and low birth weight</a:t>
            </a:r>
          </a:p>
          <a:p>
            <a:pPr lvl="2"/>
            <a:r>
              <a:rPr lang="en-US" sz="2400"/>
              <a:t>Self-report of sadness</a:t>
            </a:r>
          </a:p>
          <a:p>
            <a:pPr lvl="2"/>
            <a:r>
              <a:rPr lang="en-US" sz="2400"/>
              <a:t>Anxiety and nervousness</a:t>
            </a:r>
          </a:p>
          <a:p>
            <a:pPr lvl="2"/>
            <a:r>
              <a:rPr lang="en-US" sz="2400"/>
              <a:t>Decreased use of health care in affected communities   </a:t>
            </a:r>
            <a:endParaRPr lang="en-US" b="1"/>
          </a:p>
          <a:p>
            <a:r>
              <a:rPr lang="en-US" b="1"/>
              <a:t>Immigrants may arrive with poorly controlled communicable diseases </a:t>
            </a:r>
            <a:r>
              <a:rPr lang="en-US" sz="1000"/>
              <a:t>(WHO, n.d.)</a:t>
            </a:r>
          </a:p>
          <a:p>
            <a:pPr lvl="1"/>
            <a:r>
              <a:rPr lang="en-US"/>
              <a:t>Maternity care is often a first point of contact with health systems for females</a:t>
            </a:r>
          </a:p>
          <a:p>
            <a:r>
              <a:rPr lang="en-US" b="1"/>
              <a:t>Refugee health is also related to the social determinants of health</a:t>
            </a:r>
          </a:p>
          <a:p>
            <a:pPr lvl="1"/>
            <a:r>
              <a:rPr lang="en-US"/>
              <a:t>Employment, income, education, and housing</a:t>
            </a:r>
          </a:p>
        </p:txBody>
      </p:sp>
      <p:sp>
        <p:nvSpPr>
          <p:cNvPr id="4" name="Slide Number Placeholder 3"/>
          <p:cNvSpPr>
            <a:spLocks noGrp="1"/>
          </p:cNvSpPr>
          <p:nvPr>
            <p:ph type="sldNum" sz="quarter" idx="5"/>
          </p:nvPr>
        </p:nvSpPr>
        <p:spPr/>
        <p:txBody>
          <a:bodyPr/>
          <a:lstStyle/>
          <a:p>
            <a:fld id="{DF10A8BB-AA1D-CF40-A011-941751CB8F92}" type="slidenum">
              <a:rPr lang="en-US" smtClean="0"/>
              <a:t>20</a:t>
            </a:fld>
            <a:endParaRPr lang="en-US"/>
          </a:p>
        </p:txBody>
      </p:sp>
    </p:spTree>
    <p:extLst>
      <p:ext uri="{BB962C8B-B14F-4D97-AF65-F5344CB8AC3E}">
        <p14:creationId xmlns:p14="http://schemas.microsoft.com/office/powerpoint/2010/main" val="2249084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pregnant immigrant women skipping or delaying appointments, or having their partners deported—which can also mean losing financial support. Experts quoted noted that lack of access to maternal care has been linked with health issues such as reduced birth weight, pre-term births, and other pregnancy-related complications.</a:t>
            </a:r>
            <a:endParaRPr lang="en-US" sz="3200" b="1" dirty="0">
              <a:solidFill>
                <a:srgbClr val="FFFD78"/>
              </a:solidFill>
            </a:endParaRPr>
          </a:p>
          <a:p>
            <a:endParaRPr lang="en-US" sz="3200" b="1" dirty="0">
              <a:solidFill>
                <a:srgbClr val="FFFD78"/>
              </a:solidFill>
            </a:endParaRPr>
          </a:p>
          <a:p>
            <a:endParaRPr lang="en-US" sz="3200" b="1" dirty="0">
              <a:solidFill>
                <a:srgbClr val="FFFD78"/>
              </a:solidFill>
            </a:endParaRPr>
          </a:p>
          <a:p>
            <a:r>
              <a:rPr lang="en-US" sz="3200" b="1" dirty="0">
                <a:solidFill>
                  <a:srgbClr val="FFFD78"/>
                </a:solidFill>
              </a:rPr>
              <a:t>Recommendations</a:t>
            </a:r>
          </a:p>
          <a:p>
            <a:pPr lvl="1"/>
            <a:r>
              <a:rPr lang="en-US" sz="2800" dirty="0">
                <a:solidFill>
                  <a:srgbClr val="FFFF00"/>
                </a:solidFill>
              </a:rPr>
              <a:t>Identify the family’s experiences and provide support </a:t>
            </a:r>
          </a:p>
          <a:p>
            <a:pPr lvl="1"/>
            <a:r>
              <a:rPr lang="en-US" sz="2800" dirty="0">
                <a:solidFill>
                  <a:srgbClr val="FFFF00"/>
                </a:solidFill>
              </a:rPr>
              <a:t>Assess mental health status. </a:t>
            </a:r>
          </a:p>
          <a:p>
            <a:pPr lvl="1"/>
            <a:r>
              <a:rPr lang="en-US" sz="2800" dirty="0">
                <a:solidFill>
                  <a:srgbClr val="FFFF00"/>
                </a:solidFill>
              </a:rPr>
              <a:t>Make resources and information available</a:t>
            </a:r>
          </a:p>
          <a:p>
            <a:pPr lvl="2"/>
            <a:r>
              <a:rPr lang="en-US" sz="2400" dirty="0">
                <a:solidFill>
                  <a:srgbClr val="FFFF00"/>
                </a:solidFill>
              </a:rPr>
              <a:t>Encourage families to find out about their rights </a:t>
            </a:r>
          </a:p>
          <a:p>
            <a:pPr lvl="1"/>
            <a:r>
              <a:rPr lang="en-US" sz="2800" dirty="0">
                <a:solidFill>
                  <a:srgbClr val="FFFF00"/>
                </a:solidFill>
              </a:rPr>
              <a:t>Encourage families to prepare an emergency plan - childcare</a:t>
            </a:r>
          </a:p>
          <a:p>
            <a:pPr lvl="1"/>
            <a:r>
              <a:rPr lang="en-US" sz="2800" dirty="0">
                <a:solidFill>
                  <a:srgbClr val="FFFF00"/>
                </a:solidFill>
              </a:rPr>
              <a:t>Encourage self-advocacy</a:t>
            </a:r>
          </a:p>
          <a:p>
            <a:pPr lvl="2"/>
            <a:r>
              <a:rPr lang="en-US" sz="2400" dirty="0">
                <a:solidFill>
                  <a:srgbClr val="FFFF00"/>
                </a:solidFill>
              </a:rPr>
              <a:t>Links to legal and social services can assist patients in learning how to practice self-advocacy</a:t>
            </a:r>
          </a:p>
          <a:p>
            <a:pPr marL="914400" lvl="2" indent="0">
              <a:buNone/>
            </a:pPr>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DF10A8BB-AA1D-CF40-A011-941751CB8F92}" type="slidenum">
              <a:rPr lang="en-US" smtClean="0"/>
              <a:t>21</a:t>
            </a:fld>
            <a:endParaRPr lang="en-US"/>
          </a:p>
        </p:txBody>
      </p:sp>
    </p:spTree>
    <p:extLst>
      <p:ext uri="{BB962C8B-B14F-4D97-AF65-F5344CB8AC3E}">
        <p14:creationId xmlns:p14="http://schemas.microsoft.com/office/powerpoint/2010/main" val="2956700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600" b="1" i="0">
                <a:effectLst/>
              </a:rPr>
              <a:t>Immigration-related stressors </a:t>
            </a:r>
            <a:r>
              <a:rPr lang="en-US" sz="2600" b="0" i="0">
                <a:effectLst/>
              </a:rPr>
              <a:t>can increase suicidal thoughts and risk due to the distress associated with cultural stress and social marginalization</a:t>
            </a:r>
          </a:p>
          <a:p>
            <a:r>
              <a:rPr lang="en-US" sz="2600" b="1"/>
              <a:t>Adequate social support is the most important protective factor</a:t>
            </a:r>
            <a:r>
              <a:rPr lang="en-US" sz="2600"/>
              <a:t> for undocumented immigrants’ mental health</a:t>
            </a:r>
          </a:p>
          <a:p>
            <a:r>
              <a:rPr lang="en-US" sz="2600" b="1"/>
              <a:t>Shifting family structures and dynamics</a:t>
            </a:r>
          </a:p>
          <a:p>
            <a:pPr lvl="1"/>
            <a:r>
              <a:rPr lang="en-US"/>
              <a:t>Strained family situations with inclusions, exclusion, and desires for assimilation among family members</a:t>
            </a:r>
          </a:p>
          <a:p>
            <a:pPr lvl="1"/>
            <a:r>
              <a:rPr lang="en-US"/>
              <a:t>Shifting priorities can lead to increased intergenerational conflicts</a:t>
            </a:r>
          </a:p>
          <a:p>
            <a:r>
              <a:rPr lang="en-US" sz="2600" b="1"/>
              <a:t>Separation from family</a:t>
            </a:r>
          </a:p>
          <a:p>
            <a:pPr lvl="1"/>
            <a:r>
              <a:rPr lang="en-US"/>
              <a:t>Traumatic for children to be separated from parents</a:t>
            </a:r>
          </a:p>
          <a:p>
            <a:pPr lvl="1"/>
            <a:r>
              <a:rPr lang="en-US"/>
              <a:t>When reunited, children may respond to feelings of abandonment by rejecting their parents → c</a:t>
            </a:r>
            <a:r>
              <a:rPr lang="en-US" sz="2400"/>
              <a:t>an create a self-perpetuating cycle</a:t>
            </a:r>
          </a:p>
          <a:p>
            <a:endParaRPr lang="en-US"/>
          </a:p>
        </p:txBody>
      </p:sp>
      <p:sp>
        <p:nvSpPr>
          <p:cNvPr id="4" name="Slide Number Placeholder 3"/>
          <p:cNvSpPr>
            <a:spLocks noGrp="1"/>
          </p:cNvSpPr>
          <p:nvPr>
            <p:ph type="sldNum" sz="quarter" idx="5"/>
          </p:nvPr>
        </p:nvSpPr>
        <p:spPr/>
        <p:txBody>
          <a:bodyPr/>
          <a:lstStyle/>
          <a:p>
            <a:fld id="{DF10A8BB-AA1D-CF40-A011-941751CB8F92}" type="slidenum">
              <a:rPr lang="en-US" smtClean="0"/>
              <a:t>22</a:t>
            </a:fld>
            <a:endParaRPr lang="en-US"/>
          </a:p>
        </p:txBody>
      </p:sp>
    </p:spTree>
    <p:extLst>
      <p:ext uri="{BB962C8B-B14F-4D97-AF65-F5344CB8AC3E}">
        <p14:creationId xmlns:p14="http://schemas.microsoft.com/office/powerpoint/2010/main" val="288575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1" dirty="0">
                <a:solidFill>
                  <a:srgbClr val="FFFD78"/>
                </a:solidFill>
              </a:rPr>
              <a:t>Recommendations</a:t>
            </a:r>
          </a:p>
          <a:p>
            <a:pPr lvl="1"/>
            <a:r>
              <a:rPr lang="en-US" sz="2800" dirty="0">
                <a:solidFill>
                  <a:srgbClr val="FFFF00"/>
                </a:solidFill>
              </a:rPr>
              <a:t>Encourage and advocate for unification of patients with their families</a:t>
            </a:r>
          </a:p>
          <a:p>
            <a:pPr lvl="1"/>
            <a:r>
              <a:rPr lang="en-US" sz="2800" dirty="0">
                <a:solidFill>
                  <a:srgbClr val="FFFF00"/>
                </a:solidFill>
              </a:rPr>
              <a:t>Connect patients to resources</a:t>
            </a:r>
          </a:p>
          <a:p>
            <a:pPr lvl="2"/>
            <a:r>
              <a:rPr lang="en-US" sz="2800" dirty="0">
                <a:solidFill>
                  <a:srgbClr val="FFFF00"/>
                </a:solidFill>
              </a:rPr>
              <a:t>Social support is crucial for the recovery of disenfranchised populations </a:t>
            </a:r>
          </a:p>
          <a:p>
            <a:pPr lvl="1"/>
            <a:r>
              <a:rPr lang="en-US" sz="2800" i="0" dirty="0">
                <a:solidFill>
                  <a:srgbClr val="FFFF00"/>
                </a:solidFill>
                <a:effectLst/>
              </a:rPr>
              <a:t>Collaborate with community organizations </a:t>
            </a:r>
            <a:r>
              <a:rPr lang="en-US" sz="2800" b="0" i="0" dirty="0">
                <a:solidFill>
                  <a:srgbClr val="FFFF00"/>
                </a:solidFill>
                <a:effectLst/>
              </a:rPr>
              <a:t>that support undocumented immigrants in multiple areas of their lives, including family and school support </a:t>
            </a:r>
          </a:p>
          <a:p>
            <a:pPr lvl="2"/>
            <a:r>
              <a:rPr lang="en-US" sz="2400" dirty="0">
                <a:solidFill>
                  <a:srgbClr val="FFFF00"/>
                </a:solidFill>
              </a:rPr>
              <a:t>See resource list</a:t>
            </a:r>
            <a:endParaRPr lang="en-US" sz="2400" dirty="0">
              <a:solidFill>
                <a:schemeClr val="accent4">
                  <a:lumMod val="20000"/>
                  <a:lumOff val="80000"/>
                </a:schemeClr>
              </a:solidFill>
            </a:endParaRPr>
          </a:p>
          <a:p>
            <a:endParaRPr lang="en-US" dirty="0"/>
          </a:p>
        </p:txBody>
      </p:sp>
      <p:sp>
        <p:nvSpPr>
          <p:cNvPr id="4" name="Slide Number Placeholder 3"/>
          <p:cNvSpPr>
            <a:spLocks noGrp="1"/>
          </p:cNvSpPr>
          <p:nvPr>
            <p:ph type="sldNum" sz="quarter" idx="5"/>
          </p:nvPr>
        </p:nvSpPr>
        <p:spPr/>
        <p:txBody>
          <a:bodyPr/>
          <a:lstStyle/>
          <a:p>
            <a:fld id="{316DFADA-3A0A-41B8-AE28-3F1B8AE4218F}" type="slidenum">
              <a:rPr lang="en-US" smtClean="0"/>
              <a:t>23</a:t>
            </a:fld>
            <a:endParaRPr lang="en-US"/>
          </a:p>
        </p:txBody>
      </p:sp>
    </p:spTree>
    <p:extLst>
      <p:ext uri="{BB962C8B-B14F-4D97-AF65-F5344CB8AC3E}">
        <p14:creationId xmlns:p14="http://schemas.microsoft.com/office/powerpoint/2010/main" val="494185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1"/>
              <a:t>High risk of violence &amp; sexual abuse</a:t>
            </a:r>
          </a:p>
          <a:p>
            <a:r>
              <a:rPr lang="en-US" sz="3200" b="1"/>
              <a:t>Housing instability </a:t>
            </a:r>
          </a:p>
          <a:p>
            <a:r>
              <a:rPr lang="en-US" sz="3200" b="1"/>
              <a:t>What do we know about trauma?</a:t>
            </a:r>
          </a:p>
          <a:p>
            <a:pPr lvl="2"/>
            <a:r>
              <a:rPr lang="en-US" sz="3200"/>
              <a:t>Traumatic stress reactions</a:t>
            </a:r>
          </a:p>
          <a:p>
            <a:pPr lvl="2"/>
            <a:r>
              <a:rPr lang="en-US" sz="3200"/>
              <a:t>Post Traumatic Stress Disorder (PTSD)</a:t>
            </a:r>
          </a:p>
          <a:p>
            <a:pPr lvl="2"/>
            <a:r>
              <a:rPr lang="en-US" sz="3200"/>
              <a:t>Unable to trust others, especially the U.S. legal system</a:t>
            </a:r>
          </a:p>
          <a:p>
            <a:r>
              <a:rPr lang="en-US" sz="3200" b="1">
                <a:ea typeface="Calibri" panose="020F0502020204030204" pitchFamily="34" charset="0"/>
              </a:rPr>
              <a:t>Many providers have little – no training in trauma-informed care</a:t>
            </a:r>
            <a:endParaRPr lang="en-US" sz="3200" b="1"/>
          </a:p>
          <a:p>
            <a:endParaRPr lang="en-US"/>
          </a:p>
        </p:txBody>
      </p:sp>
      <p:sp>
        <p:nvSpPr>
          <p:cNvPr id="4" name="Slide Number Placeholder 3"/>
          <p:cNvSpPr>
            <a:spLocks noGrp="1"/>
          </p:cNvSpPr>
          <p:nvPr>
            <p:ph type="sldNum" sz="quarter" idx="5"/>
          </p:nvPr>
        </p:nvSpPr>
        <p:spPr/>
        <p:txBody>
          <a:bodyPr/>
          <a:lstStyle/>
          <a:p>
            <a:fld id="{DF10A8BB-AA1D-CF40-A011-941751CB8F92}" type="slidenum">
              <a:rPr lang="en-US" smtClean="0"/>
              <a:t>24</a:t>
            </a:fld>
            <a:endParaRPr lang="en-US"/>
          </a:p>
        </p:txBody>
      </p:sp>
    </p:spTree>
    <p:extLst>
      <p:ext uri="{BB962C8B-B14F-4D97-AF65-F5344CB8AC3E}">
        <p14:creationId xmlns:p14="http://schemas.microsoft.com/office/powerpoint/2010/main" val="1692741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500" b="1">
                <a:solidFill>
                  <a:srgbClr val="FFFD78"/>
                </a:solidFill>
              </a:rPr>
              <a:t>Recommendations</a:t>
            </a:r>
          </a:p>
          <a:p>
            <a:pPr lvl="1"/>
            <a:r>
              <a:rPr lang="en-US" sz="2600" b="1">
                <a:solidFill>
                  <a:srgbClr val="FFFF00"/>
                </a:solidFill>
              </a:rPr>
              <a:t>Consider recovery from trauma as a primary goal</a:t>
            </a:r>
            <a:endParaRPr lang="en-US" sz="2600">
              <a:solidFill>
                <a:srgbClr val="FFFF00"/>
              </a:solidFill>
            </a:endParaRPr>
          </a:p>
          <a:p>
            <a:pPr lvl="1"/>
            <a:r>
              <a:rPr lang="en-US" sz="2600" b="1">
                <a:solidFill>
                  <a:srgbClr val="FFFF00"/>
                </a:solidFill>
              </a:rPr>
              <a:t>Screen for trauma exposure and symptoms </a:t>
            </a:r>
          </a:p>
          <a:p>
            <a:pPr lvl="2"/>
            <a:r>
              <a:rPr lang="en-US" sz="2600">
                <a:solidFill>
                  <a:srgbClr val="FFFF00"/>
                </a:solidFill>
              </a:rPr>
              <a:t>Use normalizing statement: </a:t>
            </a:r>
          </a:p>
          <a:p>
            <a:pPr lvl="3"/>
            <a:r>
              <a:rPr lang="en-US" sz="2400">
                <a:solidFill>
                  <a:srgbClr val="FFFF00"/>
                </a:solidFill>
              </a:rPr>
              <a:t>”Many people I provide care to have a history of violence or trauma.”</a:t>
            </a:r>
          </a:p>
          <a:p>
            <a:pPr lvl="2"/>
            <a:r>
              <a:rPr lang="en-US" sz="2600">
                <a:solidFill>
                  <a:srgbClr val="FFFF00"/>
                </a:solidFill>
              </a:rPr>
              <a:t>Anxiety, depression, substance use and sleep disorders</a:t>
            </a:r>
          </a:p>
          <a:p>
            <a:pPr lvl="1"/>
            <a:r>
              <a:rPr lang="en-US" b="1">
                <a:solidFill>
                  <a:srgbClr val="FFFF00"/>
                </a:solidFill>
              </a:rPr>
              <a:t>Recognize impact of violence and coping measures (or lack thereof)</a:t>
            </a:r>
          </a:p>
          <a:p>
            <a:pPr lvl="1"/>
            <a:r>
              <a:rPr lang="en-US" b="1">
                <a:solidFill>
                  <a:srgbClr val="FFFF00"/>
                </a:solidFill>
              </a:rPr>
              <a:t>Allow patients to tell their stories </a:t>
            </a:r>
          </a:p>
          <a:p>
            <a:pPr lvl="2"/>
            <a:r>
              <a:rPr lang="en-US" sz="2400">
                <a:solidFill>
                  <a:srgbClr val="FFFF00"/>
                </a:solidFill>
              </a:rPr>
              <a:t>Recreating their story often helps immigrants process and prevent symptoms of depression, anxiety, and PTSD</a:t>
            </a:r>
          </a:p>
          <a:p>
            <a:pPr lvl="2"/>
            <a:r>
              <a:rPr lang="en-US" sz="2400">
                <a:solidFill>
                  <a:srgbClr val="FFFF00"/>
                </a:solidFill>
              </a:rPr>
              <a:t>Also helps people identify their story in a less damaging and more therapeutic way</a:t>
            </a:r>
          </a:p>
          <a:p>
            <a:pPr lvl="1"/>
            <a:r>
              <a:rPr lang="en-US" b="1">
                <a:solidFill>
                  <a:srgbClr val="FFFF00"/>
                </a:solidFill>
              </a:rPr>
              <a:t>Consider re-examining policies that restrict access to social services and health care </a:t>
            </a:r>
            <a:r>
              <a:rPr lang="en-US">
                <a:solidFill>
                  <a:srgbClr val="FFFF00"/>
                </a:solidFill>
              </a:rPr>
              <a:t>for the undocumented</a:t>
            </a:r>
          </a:p>
          <a:p>
            <a:endParaRPr lang="en-US"/>
          </a:p>
        </p:txBody>
      </p:sp>
      <p:sp>
        <p:nvSpPr>
          <p:cNvPr id="4" name="Slide Number Placeholder 3"/>
          <p:cNvSpPr>
            <a:spLocks noGrp="1"/>
          </p:cNvSpPr>
          <p:nvPr>
            <p:ph type="sldNum" sz="quarter" idx="5"/>
          </p:nvPr>
        </p:nvSpPr>
        <p:spPr/>
        <p:txBody>
          <a:bodyPr/>
          <a:lstStyle/>
          <a:p>
            <a:fld id="{DF10A8BB-AA1D-CF40-A011-941751CB8F92}" type="slidenum">
              <a:rPr lang="en-US" smtClean="0"/>
              <a:t>25</a:t>
            </a:fld>
            <a:endParaRPr lang="en-US"/>
          </a:p>
        </p:txBody>
      </p:sp>
    </p:spTree>
    <p:extLst>
      <p:ext uri="{BB962C8B-B14F-4D97-AF65-F5344CB8AC3E}">
        <p14:creationId xmlns:p14="http://schemas.microsoft.com/office/powerpoint/2010/main" val="310726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Studies show women have difficulties in understanding and being understood</a:t>
            </a:r>
          </a:p>
          <a:p>
            <a:pPr lvl="1"/>
            <a:r>
              <a:rPr lang="en-US"/>
              <a:t>Understanding written language is difficult</a:t>
            </a:r>
          </a:p>
          <a:p>
            <a:pPr lvl="1"/>
            <a:r>
              <a:rPr lang="en-US"/>
              <a:t>Leads to misunderstandings with health care providers</a:t>
            </a:r>
          </a:p>
          <a:p>
            <a:pPr lvl="1"/>
            <a:r>
              <a:rPr lang="en-US"/>
              <a:t>Unsure about information over the phone or websites</a:t>
            </a:r>
          </a:p>
          <a:p>
            <a:pPr lvl="1"/>
            <a:r>
              <a:rPr lang="en-US"/>
              <a:t>Inability to express themselves correctly causes concern and frustration</a:t>
            </a:r>
          </a:p>
          <a:p>
            <a:r>
              <a:rPr lang="en-US" b="1"/>
              <a:t>ACOG Committee Statement reviews language proficiency challenges</a:t>
            </a:r>
          </a:p>
          <a:p>
            <a:pPr lvl="1"/>
            <a:r>
              <a:rPr lang="en-US"/>
              <a:t>Offer patients interpreters and materials available in languages appropriate for the patient population</a:t>
            </a:r>
          </a:p>
          <a:p>
            <a:pPr lvl="1"/>
            <a:r>
              <a:rPr lang="en-US"/>
              <a:t>Lack of proficiency prevents them from obtaining information on how to navigate the health care system</a:t>
            </a:r>
          </a:p>
          <a:p>
            <a:pPr lvl="1"/>
            <a:r>
              <a:rPr lang="en-US"/>
              <a:t>Causes anxiety, fear, insecurity, and embarrassment, which discourages them from attending cancer screenings, family planning centers, or prenatal care</a:t>
            </a:r>
          </a:p>
          <a:p>
            <a:pPr lvl="1"/>
            <a:r>
              <a:rPr lang="en-US"/>
              <a:t>Tendency to rely on information from other women in their community</a:t>
            </a:r>
          </a:p>
          <a:p>
            <a:endParaRPr lang="en-US"/>
          </a:p>
        </p:txBody>
      </p:sp>
      <p:sp>
        <p:nvSpPr>
          <p:cNvPr id="4" name="Slide Number Placeholder 3"/>
          <p:cNvSpPr>
            <a:spLocks noGrp="1"/>
          </p:cNvSpPr>
          <p:nvPr>
            <p:ph type="sldNum" sz="quarter" idx="5"/>
          </p:nvPr>
        </p:nvSpPr>
        <p:spPr/>
        <p:txBody>
          <a:bodyPr/>
          <a:lstStyle/>
          <a:p>
            <a:fld id="{DF10A8BB-AA1D-CF40-A011-941751CB8F92}" type="slidenum">
              <a:rPr lang="en-US" smtClean="0"/>
              <a:t>26</a:t>
            </a:fld>
            <a:endParaRPr lang="en-US"/>
          </a:p>
        </p:txBody>
      </p:sp>
    </p:spTree>
    <p:extLst>
      <p:ext uri="{BB962C8B-B14F-4D97-AF65-F5344CB8AC3E}">
        <p14:creationId xmlns:p14="http://schemas.microsoft.com/office/powerpoint/2010/main" val="1448747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FFFD78"/>
                </a:solidFill>
              </a:rPr>
              <a:t>Recommendations</a:t>
            </a:r>
          </a:p>
          <a:p>
            <a:pPr lvl="1"/>
            <a:r>
              <a:rPr lang="en-US" sz="2600" b="1">
                <a:solidFill>
                  <a:srgbClr val="FFFF00"/>
                </a:solidFill>
              </a:rPr>
              <a:t>Use professional interpreters whenever possible, not family members</a:t>
            </a:r>
          </a:p>
          <a:p>
            <a:pPr lvl="1"/>
            <a:r>
              <a:rPr lang="en-US" sz="2600" b="1" i="0">
                <a:solidFill>
                  <a:srgbClr val="FFFF00"/>
                </a:solidFill>
                <a:effectLst/>
              </a:rPr>
              <a:t>Minimize language barriers</a:t>
            </a:r>
            <a:r>
              <a:rPr lang="en-US" sz="2600" b="0" i="0">
                <a:solidFill>
                  <a:srgbClr val="FFFF00"/>
                </a:solidFill>
                <a:effectLst/>
              </a:rPr>
              <a:t> </a:t>
            </a:r>
          </a:p>
          <a:p>
            <a:pPr lvl="2"/>
            <a:r>
              <a:rPr lang="en-US" sz="2600" b="0" i="0">
                <a:solidFill>
                  <a:srgbClr val="FFFF00"/>
                </a:solidFill>
                <a:effectLst/>
              </a:rPr>
              <a:t>Attempt to offer resources in patients’ native languages</a:t>
            </a:r>
          </a:p>
          <a:p>
            <a:pPr lvl="2"/>
            <a:r>
              <a:rPr lang="en-US" sz="2600" b="0" i="0">
                <a:solidFill>
                  <a:srgbClr val="FFFF00"/>
                </a:solidFill>
                <a:effectLst/>
              </a:rPr>
              <a:t>Provide opportunities to learn English if patients show an interest</a:t>
            </a:r>
          </a:p>
          <a:p>
            <a:pPr lvl="2"/>
            <a:r>
              <a:rPr lang="en-US" sz="2600">
                <a:solidFill>
                  <a:srgbClr val="FFFF00"/>
                </a:solidFill>
              </a:rPr>
              <a:t>Avoid medical terminology and jargon</a:t>
            </a:r>
          </a:p>
          <a:p>
            <a:pPr lvl="3"/>
            <a:r>
              <a:rPr lang="en-US" sz="2600">
                <a:solidFill>
                  <a:srgbClr val="FFFF00"/>
                </a:solidFill>
              </a:rPr>
              <a:t>Use simple vocabulary, free of technical terms and understood by women with no schooling    </a:t>
            </a:r>
          </a:p>
          <a:p>
            <a:pPr lvl="3"/>
            <a:r>
              <a:rPr lang="en-US" sz="2600">
                <a:solidFill>
                  <a:srgbClr val="FFFF00"/>
                </a:solidFill>
              </a:rPr>
              <a:t>Explain concepts and techniques with photos and simple drawings </a:t>
            </a:r>
          </a:p>
          <a:p>
            <a:pPr lvl="3"/>
            <a:r>
              <a:rPr lang="en-US" sz="2600">
                <a:solidFill>
                  <a:srgbClr val="FFFF00"/>
                </a:solidFill>
              </a:rPr>
              <a:t>Be cautious recommending books or websites to receive advice and using Google translate or other apps – sometimes they are very wrong</a:t>
            </a:r>
            <a:endParaRPr lang="en-US" sz="2400">
              <a:solidFill>
                <a:srgbClr val="FFFF00"/>
              </a:solidFill>
            </a:endParaRPr>
          </a:p>
          <a:p>
            <a:pPr lvl="1"/>
            <a:r>
              <a:rPr lang="en-US" sz="2600" b="1">
                <a:solidFill>
                  <a:srgbClr val="FFFF00"/>
                </a:solidFill>
              </a:rPr>
              <a:t>Encourage women to express their needs, expectations, and concerns about health</a:t>
            </a:r>
          </a:p>
          <a:p>
            <a:endParaRPr lang="en-US"/>
          </a:p>
        </p:txBody>
      </p:sp>
      <p:sp>
        <p:nvSpPr>
          <p:cNvPr id="4" name="Slide Number Placeholder 3"/>
          <p:cNvSpPr>
            <a:spLocks noGrp="1"/>
          </p:cNvSpPr>
          <p:nvPr>
            <p:ph type="sldNum" sz="quarter" idx="5"/>
          </p:nvPr>
        </p:nvSpPr>
        <p:spPr/>
        <p:txBody>
          <a:bodyPr/>
          <a:lstStyle/>
          <a:p>
            <a:fld id="{DF10A8BB-AA1D-CF40-A011-941751CB8F92}" type="slidenum">
              <a:rPr lang="en-US" smtClean="0"/>
              <a:t>27</a:t>
            </a:fld>
            <a:endParaRPr lang="en-US"/>
          </a:p>
        </p:txBody>
      </p:sp>
    </p:spTree>
    <p:extLst>
      <p:ext uri="{BB962C8B-B14F-4D97-AF65-F5344CB8AC3E}">
        <p14:creationId xmlns:p14="http://schemas.microsoft.com/office/powerpoint/2010/main" val="2484028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Refugees and immigrants are among the most vulnerable members of society </a:t>
            </a:r>
            <a:r>
              <a:rPr lang="en-US" sz="1000" b="1"/>
              <a:t>(WHO, n.d.)</a:t>
            </a:r>
          </a:p>
          <a:p>
            <a:r>
              <a:rPr lang="en-US" b="1"/>
              <a:t>Lack of knowledge of English prevents access for immigrants</a:t>
            </a:r>
          </a:p>
          <a:p>
            <a:pPr lvl="1"/>
            <a:r>
              <a:rPr lang="en-US"/>
              <a:t>Difficulty obtaining information about how to navigate the health care system</a:t>
            </a:r>
          </a:p>
          <a:p>
            <a:pPr lvl="1"/>
            <a:r>
              <a:rPr lang="en-US"/>
              <a:t>Understanding invitations for screening opportunities</a:t>
            </a:r>
          </a:p>
          <a:p>
            <a:pPr lvl="1"/>
            <a:r>
              <a:rPr lang="en-US"/>
              <a:t>Communicating with health care providers</a:t>
            </a:r>
          </a:p>
          <a:p>
            <a:r>
              <a:rPr lang="en-US" b="1"/>
              <a:t>Lack of access to health insurance</a:t>
            </a:r>
          </a:p>
          <a:p>
            <a:r>
              <a:rPr lang="en-US" b="1"/>
              <a:t>Higher overall risk for mental health issues for some undocumented immigrants</a:t>
            </a:r>
          </a:p>
          <a:p>
            <a:pPr lvl="1"/>
            <a:r>
              <a:rPr lang="en-US"/>
              <a:t>Immigrants with a higher number of traumatic exposures  </a:t>
            </a:r>
          </a:p>
          <a:p>
            <a:pPr lvl="1"/>
            <a:r>
              <a:rPr lang="en-US"/>
              <a:t>Undocumented Latinos are more likely to have multiple psychosocial problems </a:t>
            </a:r>
            <a:r>
              <a:rPr lang="en-US" sz="1000"/>
              <a:t>(Perez, 2005). </a:t>
            </a:r>
          </a:p>
          <a:p>
            <a:endParaRPr lang="en-US"/>
          </a:p>
        </p:txBody>
      </p:sp>
      <p:sp>
        <p:nvSpPr>
          <p:cNvPr id="4" name="Slide Number Placeholder 3"/>
          <p:cNvSpPr>
            <a:spLocks noGrp="1"/>
          </p:cNvSpPr>
          <p:nvPr>
            <p:ph type="sldNum" sz="quarter" idx="5"/>
          </p:nvPr>
        </p:nvSpPr>
        <p:spPr/>
        <p:txBody>
          <a:bodyPr/>
          <a:lstStyle/>
          <a:p>
            <a:fld id="{DF10A8BB-AA1D-CF40-A011-941751CB8F92}" type="slidenum">
              <a:rPr lang="en-US" smtClean="0"/>
              <a:t>28</a:t>
            </a:fld>
            <a:endParaRPr lang="en-US"/>
          </a:p>
        </p:txBody>
      </p:sp>
    </p:spTree>
    <p:extLst>
      <p:ext uri="{BB962C8B-B14F-4D97-AF65-F5344CB8AC3E}">
        <p14:creationId xmlns:p14="http://schemas.microsoft.com/office/powerpoint/2010/main" val="2019497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316DFADA-3A0A-41B8-AE28-3F1B8AE4218F}" type="slidenum">
              <a:rPr lang="en-US" smtClean="0"/>
              <a:t>4</a:t>
            </a:fld>
            <a:endParaRPr lang="en-US"/>
          </a:p>
        </p:txBody>
      </p:sp>
    </p:spTree>
    <p:extLst>
      <p:ext uri="{BB962C8B-B14F-4D97-AF65-F5344CB8AC3E}">
        <p14:creationId xmlns:p14="http://schemas.microsoft.com/office/powerpoint/2010/main" val="2379066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500" b="1">
                <a:solidFill>
                  <a:srgbClr val="FFFD78"/>
                </a:solidFill>
              </a:rPr>
              <a:t>Recommendations</a:t>
            </a:r>
          </a:p>
          <a:p>
            <a:pPr lvl="1"/>
            <a:r>
              <a:rPr lang="en-US" sz="3000" b="1">
                <a:solidFill>
                  <a:srgbClr val="FFFF00"/>
                </a:solidFill>
              </a:rPr>
              <a:t>Provide information on navigating the health care system</a:t>
            </a:r>
          </a:p>
          <a:p>
            <a:pPr lvl="2"/>
            <a:r>
              <a:rPr lang="en-US" sz="2600">
                <a:solidFill>
                  <a:srgbClr val="FFFF00"/>
                </a:solidFill>
              </a:rPr>
              <a:t>Identify public health resources -  provide invitations to screening programs</a:t>
            </a:r>
          </a:p>
          <a:p>
            <a:pPr lvl="2"/>
            <a:r>
              <a:rPr lang="en-US" sz="2600">
                <a:solidFill>
                  <a:srgbClr val="FFFF00"/>
                </a:solidFill>
              </a:rPr>
              <a:t>Review and practice how to communicate with health care providers</a:t>
            </a:r>
          </a:p>
          <a:p>
            <a:pPr lvl="2"/>
            <a:r>
              <a:rPr lang="en-US" sz="2600">
                <a:solidFill>
                  <a:srgbClr val="FFFF00"/>
                </a:solidFill>
              </a:rPr>
              <a:t>Recognize that websites may not be used by immigrant populations</a:t>
            </a:r>
          </a:p>
          <a:p>
            <a:pPr lvl="2"/>
            <a:r>
              <a:rPr lang="en-US" sz="2600">
                <a:solidFill>
                  <a:srgbClr val="FFFF00"/>
                </a:solidFill>
              </a:rPr>
              <a:t>Acknowledge that preventive health care was often not usual in their home countries </a:t>
            </a:r>
          </a:p>
          <a:p>
            <a:pPr marL="914400" lvl="2" indent="0">
              <a:buNone/>
            </a:pPr>
            <a:r>
              <a:rPr lang="en-US" sz="2400">
                <a:solidFill>
                  <a:srgbClr val="FFFF00"/>
                </a:solidFill>
              </a:rPr>
              <a:t> </a:t>
            </a:r>
            <a:endParaRPr lang="en-US" sz="2400" b="1">
              <a:solidFill>
                <a:srgbClr val="FFFF00"/>
              </a:solidFill>
            </a:endParaRPr>
          </a:p>
          <a:p>
            <a:pPr lvl="1"/>
            <a:r>
              <a:rPr lang="en-US" sz="3000" b="1">
                <a:solidFill>
                  <a:srgbClr val="FFFF00"/>
                </a:solidFill>
              </a:rPr>
              <a:t>Facilitate communication </a:t>
            </a:r>
          </a:p>
          <a:p>
            <a:pPr lvl="2"/>
            <a:r>
              <a:rPr lang="en-US" sz="2600">
                <a:solidFill>
                  <a:srgbClr val="FFFF00"/>
                </a:solidFill>
              </a:rPr>
              <a:t>Most requested ways to facilitate access of services by refugees</a:t>
            </a:r>
          </a:p>
          <a:p>
            <a:pPr marL="1371600" lvl="3" indent="0">
              <a:buNone/>
            </a:pPr>
            <a:r>
              <a:rPr lang="en-US" sz="2400">
                <a:solidFill>
                  <a:srgbClr val="FFFF00"/>
                </a:solidFill>
              </a:rPr>
              <a:t>1)   </a:t>
            </a:r>
            <a:r>
              <a:rPr lang="en-US" sz="2600">
                <a:solidFill>
                  <a:srgbClr val="FFFF00"/>
                </a:solidFill>
              </a:rPr>
              <a:t>Health education </a:t>
            </a:r>
          </a:p>
          <a:p>
            <a:pPr marL="1828800" lvl="3" indent="-457200">
              <a:buAutoNum type="arabicParenR" startAt="2"/>
            </a:pPr>
            <a:r>
              <a:rPr lang="en-US" sz="2600">
                <a:solidFill>
                  <a:srgbClr val="FFFF00"/>
                </a:solidFill>
              </a:rPr>
              <a:t>Access of professional interpreters, preferable female </a:t>
            </a:r>
          </a:p>
          <a:p>
            <a:pPr marL="1828800" lvl="3" indent="-457200">
              <a:buAutoNum type="arabicParenR" startAt="2"/>
            </a:pPr>
            <a:r>
              <a:rPr lang="en-US" sz="2600">
                <a:solidFill>
                  <a:srgbClr val="FFFF00"/>
                </a:solidFill>
              </a:rPr>
              <a:t>Translation of written information in simple and accessible way</a:t>
            </a:r>
          </a:p>
          <a:p>
            <a:pPr marL="1828800" lvl="3" indent="-457200">
              <a:buAutoNum type="arabicParenR" startAt="2"/>
            </a:pPr>
            <a:r>
              <a:rPr lang="en-US" sz="2600">
                <a:solidFill>
                  <a:srgbClr val="FFFF00"/>
                </a:solidFill>
              </a:rPr>
              <a:t>Increased cultural humility of practitioners</a:t>
            </a:r>
          </a:p>
          <a:p>
            <a:endParaRPr lang="en-US"/>
          </a:p>
        </p:txBody>
      </p:sp>
      <p:sp>
        <p:nvSpPr>
          <p:cNvPr id="4" name="Slide Number Placeholder 3"/>
          <p:cNvSpPr>
            <a:spLocks noGrp="1"/>
          </p:cNvSpPr>
          <p:nvPr>
            <p:ph type="sldNum" sz="quarter" idx="5"/>
          </p:nvPr>
        </p:nvSpPr>
        <p:spPr/>
        <p:txBody>
          <a:bodyPr/>
          <a:lstStyle/>
          <a:p>
            <a:fld id="{DF10A8BB-AA1D-CF40-A011-941751CB8F92}" type="slidenum">
              <a:rPr lang="en-US" smtClean="0"/>
              <a:t>29</a:t>
            </a:fld>
            <a:endParaRPr lang="en-US"/>
          </a:p>
        </p:txBody>
      </p:sp>
    </p:spTree>
    <p:extLst>
      <p:ext uri="{BB962C8B-B14F-4D97-AF65-F5344CB8AC3E}">
        <p14:creationId xmlns:p14="http://schemas.microsoft.com/office/powerpoint/2010/main" val="3225259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1"/>
              <a:t>ACOG Committee Statement</a:t>
            </a:r>
            <a:r>
              <a:rPr lang="en-US" sz="3200"/>
              <a:t> </a:t>
            </a:r>
          </a:p>
          <a:p>
            <a:pPr lvl="1"/>
            <a:r>
              <a:rPr lang="en-US" sz="2800"/>
              <a:t>Demonstrating respect for cultural health beliefs and traditions</a:t>
            </a:r>
          </a:p>
          <a:p>
            <a:pPr lvl="1"/>
            <a:r>
              <a:rPr lang="en-US" sz="2800"/>
              <a:t>Obstetric and gynecologic care should be culturally inclusive </a:t>
            </a:r>
          </a:p>
          <a:p>
            <a:r>
              <a:rPr lang="en-US" b="1"/>
              <a:t>Some immigrants face discrimination because of their religion</a:t>
            </a:r>
            <a:r>
              <a:rPr lang="en-US"/>
              <a:t>, resulting in detrimental mental health effects</a:t>
            </a:r>
          </a:p>
          <a:p>
            <a:pPr lvl="1"/>
            <a:r>
              <a:rPr lang="en-US" sz="2800"/>
              <a:t>Health care providers often discourage women from adhering to specific rituals around childbirth, such as food preferences, performing an </a:t>
            </a:r>
            <a:r>
              <a:rPr lang="en-US" sz="2800" i="1"/>
              <a:t>adhan</a:t>
            </a:r>
            <a:r>
              <a:rPr lang="en-US" sz="2800"/>
              <a:t> (ritual where the Muslim father recites a prayer in the ear of the newborn) after birth</a:t>
            </a:r>
          </a:p>
          <a:p>
            <a:pPr lvl="1"/>
            <a:r>
              <a:rPr lang="en-US" sz="2800"/>
              <a:t>Women reject clinical practices when they conflict with their religious beliefs</a:t>
            </a:r>
          </a:p>
          <a:p>
            <a:r>
              <a:rPr lang="en-US" b="1"/>
              <a:t>Imposing U.S. cultural values on sexual and reproductive health care</a:t>
            </a:r>
            <a:r>
              <a:rPr lang="en-US"/>
              <a:t> is a crucial barrier for using health services</a:t>
            </a:r>
          </a:p>
          <a:p>
            <a:pPr lvl="1"/>
            <a:r>
              <a:rPr lang="en-US" sz="2800"/>
              <a:t>Women can be reluctant to come to consultations when they had experiences of misunderstandings with practitioners, such as their decision to not use contraception or judgments against their female genital mutilation (FGM)</a:t>
            </a:r>
          </a:p>
          <a:p>
            <a:r>
              <a:rPr lang="en-US" b="1"/>
              <a:t>Cultural differences from U.S.</a:t>
            </a:r>
          </a:p>
          <a:p>
            <a:pPr lvl="1"/>
            <a:r>
              <a:rPr lang="en-US" sz="2800"/>
              <a:t>Fatalistic view of cancer, fear of talking about it, and the shame of being diagnosed</a:t>
            </a:r>
          </a:p>
          <a:p>
            <a:pPr lvl="1"/>
            <a:r>
              <a:rPr lang="en-US" sz="2800"/>
              <a:t>Diseases are “God’s will”</a:t>
            </a:r>
          </a:p>
          <a:p>
            <a:endParaRPr lang="en-US"/>
          </a:p>
        </p:txBody>
      </p:sp>
      <p:sp>
        <p:nvSpPr>
          <p:cNvPr id="4" name="Slide Number Placeholder 3"/>
          <p:cNvSpPr>
            <a:spLocks noGrp="1"/>
          </p:cNvSpPr>
          <p:nvPr>
            <p:ph type="sldNum" sz="quarter" idx="5"/>
          </p:nvPr>
        </p:nvSpPr>
        <p:spPr/>
        <p:txBody>
          <a:bodyPr/>
          <a:lstStyle/>
          <a:p>
            <a:fld id="{DF10A8BB-AA1D-CF40-A011-941751CB8F92}" type="slidenum">
              <a:rPr lang="en-US" smtClean="0"/>
              <a:t>30</a:t>
            </a:fld>
            <a:endParaRPr lang="en-US"/>
          </a:p>
        </p:txBody>
      </p:sp>
    </p:spTree>
    <p:extLst>
      <p:ext uri="{BB962C8B-B14F-4D97-AF65-F5344CB8AC3E}">
        <p14:creationId xmlns:p14="http://schemas.microsoft.com/office/powerpoint/2010/main" val="2464115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1">
                <a:solidFill>
                  <a:srgbClr val="FFFD78"/>
                </a:solidFill>
              </a:rPr>
              <a:t>Recommendations</a:t>
            </a:r>
          </a:p>
          <a:p>
            <a:pPr lvl="1"/>
            <a:r>
              <a:rPr lang="en-US" sz="2800" i="0">
                <a:solidFill>
                  <a:srgbClr val="FFFF00"/>
                </a:solidFill>
                <a:effectLst/>
              </a:rPr>
              <a:t>Spirituality and faith should be assessed and incorporated into treatment planning if the patient desires</a:t>
            </a:r>
          </a:p>
          <a:p>
            <a:pPr lvl="1"/>
            <a:r>
              <a:rPr lang="en-US" sz="2800">
                <a:solidFill>
                  <a:srgbClr val="FFFF00"/>
                </a:solidFill>
              </a:rPr>
              <a:t>Consider community, </a:t>
            </a:r>
            <a:r>
              <a:rPr lang="en-US" sz="2800" err="1">
                <a:solidFill>
                  <a:srgbClr val="FFFF00"/>
                </a:solidFill>
              </a:rPr>
              <a:t>culture,and</a:t>
            </a:r>
            <a:r>
              <a:rPr lang="en-US" sz="2800">
                <a:solidFill>
                  <a:srgbClr val="FFFF00"/>
                </a:solidFill>
              </a:rPr>
              <a:t> societal factors that influence mental health</a:t>
            </a:r>
          </a:p>
          <a:p>
            <a:pPr lvl="1"/>
            <a:r>
              <a:rPr lang="en-US" sz="2800">
                <a:solidFill>
                  <a:srgbClr val="FFFF00"/>
                </a:solidFill>
              </a:rPr>
              <a:t>Identify cultural mores </a:t>
            </a:r>
          </a:p>
          <a:p>
            <a:pPr lvl="2"/>
            <a:r>
              <a:rPr lang="en-US" sz="2800">
                <a:solidFill>
                  <a:srgbClr val="FFFF00"/>
                </a:solidFill>
              </a:rPr>
              <a:t>Lack of awareness of cultural customs of individual ethnic groups can result in negative repercussions </a:t>
            </a:r>
          </a:p>
          <a:p>
            <a:pPr lvl="2"/>
            <a:r>
              <a:rPr lang="en-US" sz="2800">
                <a:solidFill>
                  <a:srgbClr val="FFFF00"/>
                </a:solidFill>
              </a:rPr>
              <a:t>For example: Shaking hands may create unwanted physical contact with men</a:t>
            </a:r>
          </a:p>
          <a:p>
            <a:endParaRPr lang="en-US"/>
          </a:p>
        </p:txBody>
      </p:sp>
      <p:sp>
        <p:nvSpPr>
          <p:cNvPr id="4" name="Slide Number Placeholder 3"/>
          <p:cNvSpPr>
            <a:spLocks noGrp="1"/>
          </p:cNvSpPr>
          <p:nvPr>
            <p:ph type="sldNum" sz="quarter" idx="5"/>
          </p:nvPr>
        </p:nvSpPr>
        <p:spPr/>
        <p:txBody>
          <a:bodyPr/>
          <a:lstStyle/>
          <a:p>
            <a:fld id="{DF10A8BB-AA1D-CF40-A011-941751CB8F92}" type="slidenum">
              <a:rPr lang="en-US" smtClean="0"/>
              <a:t>31</a:t>
            </a:fld>
            <a:endParaRPr lang="en-US"/>
          </a:p>
        </p:txBody>
      </p:sp>
    </p:spTree>
    <p:extLst>
      <p:ext uri="{BB962C8B-B14F-4D97-AF65-F5344CB8AC3E}">
        <p14:creationId xmlns:p14="http://schemas.microsoft.com/office/powerpoint/2010/main" val="2377091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Immigrants often have no access to health care</a:t>
            </a:r>
          </a:p>
          <a:p>
            <a:pPr lvl="1"/>
            <a:r>
              <a:rPr lang="en-US"/>
              <a:t>Lower paying jobs which are less likely to offer health coverage</a:t>
            </a:r>
          </a:p>
          <a:p>
            <a:pPr lvl="1"/>
            <a:r>
              <a:rPr lang="en-US"/>
              <a:t>Many experience unfair treatment when seeking health care and difficulty accessing respectful and culturally appropriate care</a:t>
            </a:r>
          </a:p>
          <a:p>
            <a:pPr lvl="1"/>
            <a:r>
              <a:rPr lang="en-US"/>
              <a:t>Immigration-related fears</a:t>
            </a:r>
          </a:p>
          <a:p>
            <a:pPr lvl="1"/>
            <a:r>
              <a:rPr lang="en-US"/>
              <a:t>Linguistic barriers    </a:t>
            </a:r>
            <a:r>
              <a:rPr lang="en-US" sz="1100"/>
              <a:t>(</a:t>
            </a:r>
            <a:r>
              <a:rPr lang="en-US" sz="1100" err="1"/>
              <a:t>Phillai</a:t>
            </a:r>
            <a:r>
              <a:rPr lang="en-US" sz="1100"/>
              <a:t> et al, 2023)</a:t>
            </a:r>
            <a:endParaRPr lang="en-US" sz="2800" b="1"/>
          </a:p>
          <a:p>
            <a:r>
              <a:rPr lang="en-US" b="1"/>
              <a:t>Migrant women often believe that they do not receive all the information they need to understand in their encounters with providers</a:t>
            </a:r>
          </a:p>
          <a:p>
            <a:r>
              <a:rPr lang="en-US" b="1"/>
              <a:t>Nonverbal language can create trust or mistrust that may impact health services’ access</a:t>
            </a:r>
          </a:p>
          <a:p>
            <a:pPr lvl="1"/>
            <a:r>
              <a:rPr lang="en-US"/>
              <a:t>The competence and communication style of the practitioner is important</a:t>
            </a:r>
          </a:p>
          <a:p>
            <a:pPr lvl="1"/>
            <a:r>
              <a:rPr lang="en-US"/>
              <a:t>Refugees find female physicians demonstrate more patient-centered communication</a:t>
            </a:r>
          </a:p>
          <a:p>
            <a:pPr lvl="2"/>
            <a:r>
              <a:rPr lang="en-US"/>
              <a:t>Greater empathy, higher expression of emotions, and they perceive the visits are also longer</a:t>
            </a:r>
          </a:p>
          <a:p>
            <a:endParaRPr lang="en-US"/>
          </a:p>
        </p:txBody>
      </p:sp>
      <p:sp>
        <p:nvSpPr>
          <p:cNvPr id="4" name="Slide Number Placeholder 3"/>
          <p:cNvSpPr>
            <a:spLocks noGrp="1"/>
          </p:cNvSpPr>
          <p:nvPr>
            <p:ph type="sldNum" sz="quarter" idx="5"/>
          </p:nvPr>
        </p:nvSpPr>
        <p:spPr/>
        <p:txBody>
          <a:bodyPr/>
          <a:lstStyle/>
          <a:p>
            <a:fld id="{DF10A8BB-AA1D-CF40-A011-941751CB8F92}" type="slidenum">
              <a:rPr lang="en-US" smtClean="0"/>
              <a:t>32</a:t>
            </a:fld>
            <a:endParaRPr lang="en-US"/>
          </a:p>
        </p:txBody>
      </p:sp>
    </p:spTree>
    <p:extLst>
      <p:ext uri="{BB962C8B-B14F-4D97-AF65-F5344CB8AC3E}">
        <p14:creationId xmlns:p14="http://schemas.microsoft.com/office/powerpoint/2010/main" val="2728401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1">
                <a:solidFill>
                  <a:srgbClr val="FFFD78"/>
                </a:solidFill>
              </a:rPr>
              <a:t>Recommendations</a:t>
            </a:r>
          </a:p>
          <a:p>
            <a:pPr lvl="1"/>
            <a:r>
              <a:rPr lang="en-US" sz="2800" b="1">
                <a:solidFill>
                  <a:srgbClr val="FFFF00"/>
                </a:solidFill>
              </a:rPr>
              <a:t>Treating immigrant women in a professional and respectful manner is key to communicating effectively</a:t>
            </a:r>
          </a:p>
          <a:p>
            <a:pPr lvl="1"/>
            <a:r>
              <a:rPr lang="en-US" sz="2800" b="1">
                <a:solidFill>
                  <a:srgbClr val="FFFF00"/>
                </a:solidFill>
              </a:rPr>
              <a:t>Practice patient-centered &amp; cultural humility by asking every woman about her needs and preferences </a:t>
            </a:r>
          </a:p>
          <a:p>
            <a:pPr lvl="2"/>
            <a:r>
              <a:rPr lang="en-US" sz="2400">
                <a:solidFill>
                  <a:srgbClr val="FFFF00"/>
                </a:solidFill>
              </a:rPr>
              <a:t>There is significant variability in attitudes and beliefs among women from shared ethnic and religious groups </a:t>
            </a:r>
            <a:endParaRPr lang="en-US" b="1" i="0">
              <a:solidFill>
                <a:srgbClr val="FFFF00"/>
              </a:solidFill>
              <a:effectLst/>
            </a:endParaRPr>
          </a:p>
          <a:p>
            <a:pPr lvl="1"/>
            <a:r>
              <a:rPr lang="en-US" sz="2800" b="1" i="0">
                <a:solidFill>
                  <a:srgbClr val="FFFF00"/>
                </a:solidFill>
                <a:effectLst/>
              </a:rPr>
              <a:t>Provide consistent and accessible follow-up</a:t>
            </a:r>
            <a:endParaRPr lang="en-US" sz="2800" b="0" i="0">
              <a:solidFill>
                <a:srgbClr val="FFFF00"/>
              </a:solidFill>
              <a:effectLst/>
            </a:endParaRPr>
          </a:p>
          <a:p>
            <a:pPr lvl="2"/>
            <a:r>
              <a:rPr lang="en-US" sz="2400" b="0" i="0">
                <a:solidFill>
                  <a:srgbClr val="FFFF00"/>
                </a:solidFill>
                <a:effectLst/>
              </a:rPr>
              <a:t>Because of their distrust of the health care system undocumented immigrants may require more frequent and consistent follow-up to create a sense of trust. </a:t>
            </a:r>
          </a:p>
          <a:p>
            <a:pPr lvl="2"/>
            <a:r>
              <a:rPr lang="en-US" sz="2400" b="0" i="0">
                <a:solidFill>
                  <a:srgbClr val="FFFF00"/>
                </a:solidFill>
                <a:effectLst/>
              </a:rPr>
              <a:t>Collaborative decision-making and motivational interviewing can be helpful </a:t>
            </a:r>
            <a:r>
              <a:rPr lang="en-US" sz="2400">
                <a:solidFill>
                  <a:srgbClr val="FFFF00"/>
                </a:solidFill>
              </a:rPr>
              <a:t>if it is performed with</a:t>
            </a:r>
            <a:r>
              <a:rPr lang="en-US" sz="2400" b="0" i="0">
                <a:solidFill>
                  <a:srgbClr val="FFFF00"/>
                </a:solidFill>
                <a:effectLst/>
              </a:rPr>
              <a:t> cultural sensitivity</a:t>
            </a:r>
            <a:endParaRPr lang="en-US" b="0" i="0">
              <a:solidFill>
                <a:srgbClr val="FFFF00"/>
              </a:solidFill>
              <a:effectLst/>
            </a:endParaRPr>
          </a:p>
          <a:p>
            <a:endParaRPr lang="en-US"/>
          </a:p>
        </p:txBody>
      </p:sp>
      <p:sp>
        <p:nvSpPr>
          <p:cNvPr id="4" name="Slide Number Placeholder 3"/>
          <p:cNvSpPr>
            <a:spLocks noGrp="1"/>
          </p:cNvSpPr>
          <p:nvPr>
            <p:ph type="sldNum" sz="quarter" idx="5"/>
          </p:nvPr>
        </p:nvSpPr>
        <p:spPr/>
        <p:txBody>
          <a:bodyPr/>
          <a:lstStyle/>
          <a:p>
            <a:fld id="{DF10A8BB-AA1D-CF40-A011-941751CB8F92}" type="slidenum">
              <a:rPr lang="en-US" smtClean="0"/>
              <a:t>33</a:t>
            </a:fld>
            <a:endParaRPr lang="en-US"/>
          </a:p>
        </p:txBody>
      </p:sp>
    </p:spTree>
    <p:extLst>
      <p:ext uri="{BB962C8B-B14F-4D97-AF65-F5344CB8AC3E}">
        <p14:creationId xmlns:p14="http://schemas.microsoft.com/office/powerpoint/2010/main" val="3627290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Overt and subtle acts of racism and discrimination</a:t>
            </a:r>
          </a:p>
          <a:p>
            <a:pPr lvl="1"/>
            <a:r>
              <a:rPr lang="en-US"/>
              <a:t>Poor treatment, verbal and physical attacks as the result of marginalization and disparities in healthcare and academics</a:t>
            </a:r>
          </a:p>
          <a:p>
            <a:pPr lvl="1"/>
            <a:r>
              <a:rPr lang="en-US"/>
              <a:t>Racism is an important cause for decreased access to using health services</a:t>
            </a:r>
          </a:p>
          <a:p>
            <a:pPr lvl="1"/>
            <a:r>
              <a:rPr lang="en-US"/>
              <a:t>For example, women with female genital mutilation (FGM) have been criticized, rejected, and punished and often report suboptimal care.</a:t>
            </a:r>
          </a:p>
          <a:p>
            <a:r>
              <a:rPr lang="en-US" b="1"/>
              <a:t>Racial profiling and suspicion towards immigrants</a:t>
            </a:r>
          </a:p>
          <a:p>
            <a:pPr lvl="1"/>
            <a:r>
              <a:rPr lang="en-US"/>
              <a:t>Can lead to fear, anxiety, isolation, and safety concerns</a:t>
            </a:r>
          </a:p>
          <a:p>
            <a:r>
              <a:rPr lang="en-US" b="1"/>
              <a:t>Implicit/explicit bias and microaggressions</a:t>
            </a:r>
          </a:p>
          <a:p>
            <a:pPr lvl="1"/>
            <a:r>
              <a:rPr lang="en-US"/>
              <a:t>Can significantly affect individuals, whether intentional or not</a:t>
            </a:r>
          </a:p>
          <a:p>
            <a:pPr lvl="1"/>
            <a:r>
              <a:rPr lang="en-US"/>
              <a:t>Example:</a:t>
            </a:r>
          </a:p>
          <a:p>
            <a:pPr lvl="2"/>
            <a:r>
              <a:rPr lang="en-US"/>
              <a:t>Health care providers complaining when immigrants publicly speak languages other than English</a:t>
            </a:r>
          </a:p>
          <a:p>
            <a:pPr lvl="2"/>
            <a:r>
              <a:rPr lang="en-US"/>
              <a:t>“Were you born here? But you speak so well.”</a:t>
            </a:r>
          </a:p>
          <a:p>
            <a:endParaRPr lang="en-US"/>
          </a:p>
        </p:txBody>
      </p:sp>
      <p:sp>
        <p:nvSpPr>
          <p:cNvPr id="4" name="Slide Number Placeholder 3"/>
          <p:cNvSpPr>
            <a:spLocks noGrp="1"/>
          </p:cNvSpPr>
          <p:nvPr>
            <p:ph type="sldNum" sz="quarter" idx="5"/>
          </p:nvPr>
        </p:nvSpPr>
        <p:spPr/>
        <p:txBody>
          <a:bodyPr/>
          <a:lstStyle/>
          <a:p>
            <a:fld id="{DF10A8BB-AA1D-CF40-A011-941751CB8F92}" type="slidenum">
              <a:rPr lang="en-US" smtClean="0"/>
              <a:t>34</a:t>
            </a:fld>
            <a:endParaRPr lang="en-US"/>
          </a:p>
        </p:txBody>
      </p:sp>
    </p:spTree>
    <p:extLst>
      <p:ext uri="{BB962C8B-B14F-4D97-AF65-F5344CB8AC3E}">
        <p14:creationId xmlns:p14="http://schemas.microsoft.com/office/powerpoint/2010/main" val="14495026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1">
                <a:solidFill>
                  <a:srgbClr val="FFFD78"/>
                </a:solidFill>
              </a:rPr>
              <a:t>Recommendations</a:t>
            </a:r>
          </a:p>
          <a:p>
            <a:pPr lvl="1"/>
            <a:r>
              <a:rPr lang="en-US" sz="2800" b="1" i="0">
                <a:solidFill>
                  <a:srgbClr val="FFFF00"/>
                </a:solidFill>
                <a:effectLst/>
              </a:rPr>
              <a:t>Examine our own implicit and explicit biases </a:t>
            </a:r>
          </a:p>
          <a:p>
            <a:pPr lvl="2"/>
            <a:r>
              <a:rPr lang="en-US" sz="2400">
                <a:solidFill>
                  <a:srgbClr val="FFFF00"/>
                </a:solidFill>
              </a:rPr>
              <a:t>R</a:t>
            </a:r>
            <a:r>
              <a:rPr lang="en-US" sz="2400" i="0">
                <a:solidFill>
                  <a:srgbClr val="FFFF00"/>
                </a:solidFill>
                <a:effectLst/>
              </a:rPr>
              <a:t>egular training that promotes reflective self-examination and awareness of implicit bias </a:t>
            </a:r>
          </a:p>
          <a:p>
            <a:pPr lvl="1"/>
            <a:r>
              <a:rPr lang="en-US" sz="2800" b="1">
                <a:solidFill>
                  <a:srgbClr val="FFFF00"/>
                </a:solidFill>
              </a:rPr>
              <a:t>Skillful interpreters build bridges of communication </a:t>
            </a:r>
          </a:p>
          <a:p>
            <a:pPr lvl="2"/>
            <a:r>
              <a:rPr lang="en-US" sz="2400">
                <a:solidFill>
                  <a:srgbClr val="FFFF00"/>
                </a:solidFill>
              </a:rPr>
              <a:t>Empathetic non-verbal actions can break down linguistic and cultural barriers</a:t>
            </a:r>
            <a:endParaRPr lang="en-US" sz="2400" i="0">
              <a:solidFill>
                <a:srgbClr val="FFFF00"/>
              </a:solidFill>
              <a:effectLst/>
            </a:endParaRPr>
          </a:p>
          <a:p>
            <a:pPr lvl="1"/>
            <a:r>
              <a:rPr lang="en-US" sz="2800" b="1" i="0">
                <a:solidFill>
                  <a:srgbClr val="FFFF00"/>
                </a:solidFill>
                <a:effectLst/>
              </a:rPr>
              <a:t>If a cultural practice does not violate human dignity or human rights, it should be respected, </a:t>
            </a:r>
            <a:r>
              <a:rPr lang="en-US" sz="2800" i="0">
                <a:solidFill>
                  <a:srgbClr val="FFFF00"/>
                </a:solidFill>
                <a:effectLst/>
              </a:rPr>
              <a:t>including in the clinical setting</a:t>
            </a:r>
          </a:p>
          <a:p>
            <a:endParaRPr lang="en-US"/>
          </a:p>
        </p:txBody>
      </p:sp>
      <p:sp>
        <p:nvSpPr>
          <p:cNvPr id="4" name="Slide Number Placeholder 3"/>
          <p:cNvSpPr>
            <a:spLocks noGrp="1"/>
          </p:cNvSpPr>
          <p:nvPr>
            <p:ph type="sldNum" sz="quarter" idx="5"/>
          </p:nvPr>
        </p:nvSpPr>
        <p:spPr/>
        <p:txBody>
          <a:bodyPr/>
          <a:lstStyle/>
          <a:p>
            <a:fld id="{DF10A8BB-AA1D-CF40-A011-941751CB8F92}" type="slidenum">
              <a:rPr lang="en-US" smtClean="0"/>
              <a:t>35</a:t>
            </a:fld>
            <a:endParaRPr lang="en-US"/>
          </a:p>
        </p:txBody>
      </p:sp>
    </p:spTree>
    <p:extLst>
      <p:ext uri="{BB962C8B-B14F-4D97-AF65-F5344CB8AC3E}">
        <p14:creationId xmlns:p14="http://schemas.microsoft.com/office/powerpoint/2010/main" val="2556260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6DFADA-3A0A-41B8-AE28-3F1B8AE4218F}" type="slidenum">
              <a:rPr lang="en-US" smtClean="0"/>
              <a:t>36</a:t>
            </a:fld>
            <a:endParaRPr lang="en-US"/>
          </a:p>
        </p:txBody>
      </p:sp>
    </p:spTree>
    <p:extLst>
      <p:ext uri="{BB962C8B-B14F-4D97-AF65-F5344CB8AC3E}">
        <p14:creationId xmlns:p14="http://schemas.microsoft.com/office/powerpoint/2010/main" val="352667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DF10A8BB-AA1D-CF40-A011-941751CB8F92}" type="slidenum">
              <a:rPr lang="en-US" smtClean="0"/>
              <a:t>37</a:t>
            </a:fld>
            <a:endParaRPr lang="en-US"/>
          </a:p>
        </p:txBody>
      </p:sp>
    </p:spTree>
    <p:extLst>
      <p:ext uri="{BB962C8B-B14F-4D97-AF65-F5344CB8AC3E}">
        <p14:creationId xmlns:p14="http://schemas.microsoft.com/office/powerpoint/2010/main" val="6010350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Nancy</a:t>
            </a:r>
          </a:p>
        </p:txBody>
      </p:sp>
      <p:sp>
        <p:nvSpPr>
          <p:cNvPr id="4" name="Slide Number Placeholder 3"/>
          <p:cNvSpPr>
            <a:spLocks noGrp="1"/>
          </p:cNvSpPr>
          <p:nvPr>
            <p:ph type="sldNum" sz="quarter" idx="5"/>
          </p:nvPr>
        </p:nvSpPr>
        <p:spPr/>
        <p:txBody>
          <a:bodyPr/>
          <a:lstStyle/>
          <a:p>
            <a:fld id="{DF10A8BB-AA1D-CF40-A011-941751CB8F92}" type="slidenum">
              <a:rPr lang="en-US" smtClean="0"/>
              <a:t>40</a:t>
            </a:fld>
            <a:endParaRPr lang="en-US"/>
          </a:p>
        </p:txBody>
      </p:sp>
    </p:spTree>
    <p:extLst>
      <p:ext uri="{BB962C8B-B14F-4D97-AF65-F5344CB8AC3E}">
        <p14:creationId xmlns:p14="http://schemas.microsoft.com/office/powerpoint/2010/main" val="506269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Country of Nationality</a:t>
            </a:r>
          </a:p>
          <a:p>
            <a:r>
              <a:rPr lang="en-US" sz="1200" b="0" i="0" kern="1200" dirty="0">
                <a:solidFill>
                  <a:schemeClr val="tx1"/>
                </a:solidFill>
                <a:effectLst/>
                <a:latin typeface="+mn-lt"/>
                <a:ea typeface="+mn-ea"/>
                <a:cs typeface="+mn-cs"/>
              </a:rPr>
              <a:t>In 2024, the 4 leading countries of nationality for individuals admitted as refugees made up 57% of total refugee admissions (Table 3). Top nationalities in 2024 included:</a:t>
            </a:r>
          </a:p>
          <a:p>
            <a:r>
              <a:rPr lang="en-US" sz="1200" b="0" i="0" kern="1200" dirty="0">
                <a:solidFill>
                  <a:schemeClr val="tx1"/>
                </a:solidFill>
                <a:effectLst/>
                <a:latin typeface="+mn-lt"/>
                <a:ea typeface="+mn-ea"/>
                <a:cs typeface="+mn-cs"/>
              </a:rPr>
              <a:t>Democratic Republic of the Congo (20%)</a:t>
            </a:r>
          </a:p>
          <a:p>
            <a:r>
              <a:rPr lang="en-US" sz="1200" b="0" i="0" kern="1200" dirty="0">
                <a:solidFill>
                  <a:schemeClr val="tx1"/>
                </a:solidFill>
                <a:effectLst/>
                <a:latin typeface="+mn-lt"/>
                <a:ea typeface="+mn-ea"/>
                <a:cs typeface="+mn-cs"/>
              </a:rPr>
              <a:t>Afghanistan (15%)</a:t>
            </a:r>
          </a:p>
          <a:p>
            <a:r>
              <a:rPr lang="en-US" sz="1200" b="0" i="0" kern="1200" dirty="0">
                <a:solidFill>
                  <a:schemeClr val="tx1"/>
                </a:solidFill>
                <a:effectLst/>
                <a:latin typeface="+mn-lt"/>
                <a:ea typeface="+mn-ea"/>
                <a:cs typeface="+mn-cs"/>
              </a:rPr>
              <a:t>Venezuela (11%)</a:t>
            </a:r>
          </a:p>
          <a:p>
            <a:r>
              <a:rPr lang="en-US" sz="1200" b="0" i="0" kern="1200" dirty="0">
                <a:solidFill>
                  <a:schemeClr val="tx1"/>
                </a:solidFill>
                <a:effectLst/>
                <a:latin typeface="+mn-lt"/>
                <a:ea typeface="+mn-ea"/>
                <a:cs typeface="+mn-cs"/>
              </a:rPr>
              <a:t>Syria (11%)</a:t>
            </a:r>
          </a:p>
          <a:p>
            <a:r>
              <a:rPr lang="en-US" sz="1200" b="0" i="0" kern="1200" dirty="0">
                <a:solidFill>
                  <a:schemeClr val="tx1"/>
                </a:solidFill>
                <a:effectLst/>
                <a:latin typeface="+mn-lt"/>
                <a:ea typeface="+mn-ea"/>
                <a:cs typeface="+mn-cs"/>
              </a:rPr>
              <a:t>The nationalities of refugees admitted to the United States have changed as U.S. policies have evolved and new conflicts have arisen throughout the world. Venezuelan refugees increased 71-fold from 160 in 2022 to 11,350 in 2024.</a:t>
            </a:r>
          </a:p>
          <a:p>
            <a:r>
              <a:rPr lang="en-US" sz="1200" b="0" i="0" kern="1200" dirty="0">
                <a:solidFill>
                  <a:schemeClr val="tx1"/>
                </a:solidFill>
                <a:effectLst/>
                <a:latin typeface="+mn-lt"/>
                <a:ea typeface="+mn-ea"/>
                <a:cs typeface="+mn-cs"/>
              </a:rPr>
              <a:t>Over the last 10 years, the United States has admitted 469,830 refugees. Top nationalities included:</a:t>
            </a:r>
          </a:p>
          <a:p>
            <a:r>
              <a:rPr lang="en-US" sz="1200" b="0" i="0" kern="1200" dirty="0">
                <a:solidFill>
                  <a:schemeClr val="tx1"/>
                </a:solidFill>
                <a:effectLst/>
                <a:latin typeface="+mn-lt"/>
                <a:ea typeface="+mn-ea"/>
                <a:cs typeface="+mn-cs"/>
              </a:rPr>
              <a:t>Democratic Republic of the Congo (23%)</a:t>
            </a:r>
          </a:p>
          <a:p>
            <a:r>
              <a:rPr lang="en-US" sz="1200" b="0" i="0" kern="1200" dirty="0">
                <a:solidFill>
                  <a:schemeClr val="tx1"/>
                </a:solidFill>
                <a:effectLst/>
                <a:latin typeface="+mn-lt"/>
                <a:ea typeface="+mn-ea"/>
                <a:cs typeface="+mn-cs"/>
              </a:rPr>
              <a:t>Burma (13%)</a:t>
            </a:r>
          </a:p>
          <a:p>
            <a:r>
              <a:rPr lang="en-US" sz="1200" b="0" i="0" kern="1200" dirty="0">
                <a:solidFill>
                  <a:schemeClr val="tx1"/>
                </a:solidFill>
                <a:effectLst/>
                <a:latin typeface="+mn-lt"/>
                <a:ea typeface="+mn-ea"/>
                <a:cs typeface="+mn-cs"/>
              </a:rPr>
              <a:t>Syria (11%)</a:t>
            </a:r>
          </a:p>
          <a:p>
            <a:r>
              <a:rPr lang="en-US" sz="1200" b="0" i="0" kern="1200" dirty="0">
                <a:solidFill>
                  <a:schemeClr val="tx1"/>
                </a:solidFill>
                <a:effectLst/>
                <a:latin typeface="+mn-lt"/>
                <a:ea typeface="+mn-ea"/>
                <a:cs typeface="+mn-cs"/>
              </a:rPr>
              <a:t>Iraq (7.4%)</a:t>
            </a:r>
          </a:p>
          <a:p>
            <a:r>
              <a:rPr lang="en-US" sz="1200" b="0" i="0" kern="1200" dirty="0">
                <a:solidFill>
                  <a:schemeClr val="tx1"/>
                </a:solidFill>
                <a:effectLst/>
                <a:latin typeface="+mn-lt"/>
                <a:ea typeface="+mn-ea"/>
                <a:cs typeface="+mn-cs"/>
              </a:rPr>
              <a:t>Somalia (6.7%)</a:t>
            </a:r>
          </a:p>
          <a:p>
            <a:r>
              <a:rPr lang="en-US" sz="1200" b="0" i="0" kern="1200" dirty="0">
                <a:solidFill>
                  <a:schemeClr val="tx1"/>
                </a:solidFill>
                <a:effectLst/>
                <a:latin typeface="+mn-lt"/>
                <a:ea typeface="+mn-ea"/>
                <a:cs typeface="+mn-cs"/>
              </a:rPr>
              <a:t>In 2024, the United States admitted 100,060 refugees, more than the total refugees admitted in both 2022 and 2023 combined.</a:t>
            </a:r>
            <a:endParaRPr lang="en-US" dirty="0"/>
          </a:p>
        </p:txBody>
      </p:sp>
      <p:sp>
        <p:nvSpPr>
          <p:cNvPr id="4" name="Slide Number Placeholder 3"/>
          <p:cNvSpPr>
            <a:spLocks noGrp="1"/>
          </p:cNvSpPr>
          <p:nvPr>
            <p:ph type="sldNum" sz="quarter" idx="5"/>
          </p:nvPr>
        </p:nvSpPr>
        <p:spPr/>
        <p:txBody>
          <a:bodyPr/>
          <a:lstStyle/>
          <a:p>
            <a:fld id="{DF10A8BB-AA1D-CF40-A011-941751CB8F92}" type="slidenum">
              <a:rPr lang="en-US" smtClean="0"/>
              <a:t>6</a:t>
            </a:fld>
            <a:endParaRPr lang="en-US"/>
          </a:p>
        </p:txBody>
      </p:sp>
    </p:spTree>
    <p:extLst>
      <p:ext uri="{BB962C8B-B14F-4D97-AF65-F5344CB8AC3E}">
        <p14:creationId xmlns:p14="http://schemas.microsoft.com/office/powerpoint/2010/main" val="171657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Century Gothic" panose="020B0502020202020204" pitchFamily="34" charset="0"/>
              </a:rPr>
              <a:t>Diverse refugee populations require nurses to adopt new approaches to best care for these communities</a:t>
            </a:r>
            <a:endParaRPr lang="en-US" sz="1400" b="1" dirty="0"/>
          </a:p>
          <a:p>
            <a:pPr lvl="0"/>
            <a:r>
              <a:rPr lang="en-US" sz="1200" dirty="0"/>
              <a:t>    Providing respectful care</a:t>
            </a:r>
            <a:r>
              <a:rPr lang="en-US" sz="1050" dirty="0"/>
              <a:t> </a:t>
            </a:r>
            <a:endParaRPr lang="en-US" sz="1400" b="1" dirty="0"/>
          </a:p>
          <a:p>
            <a:pPr lvl="0"/>
            <a:r>
              <a:rPr lang="en-US" sz="1400" b="1" dirty="0"/>
              <a:t>Onboarding training, annual &amp; ongoing competencies  </a:t>
            </a:r>
            <a:r>
              <a:rPr lang="en-US" sz="1200" b="0" dirty="0"/>
              <a:t>Should be encouraged by facility/entity leadership, care team &amp; the local community</a:t>
            </a:r>
          </a:p>
          <a:p>
            <a:pPr lvl="0"/>
            <a:r>
              <a:rPr lang="en-US" sz="1200" dirty="0"/>
              <a:t>Should include specific cultures unique to area and any trends noted</a:t>
            </a:r>
          </a:p>
          <a:p>
            <a:pPr lvl="0"/>
            <a:r>
              <a:rPr lang="en-US" sz="1200" dirty="0"/>
              <a:t>	CEUs should be offered as an incentive for licensed care givers to participate</a:t>
            </a:r>
          </a:p>
          <a:p>
            <a:pPr lvl="0"/>
            <a:r>
              <a:rPr lang="en-US" sz="1200" dirty="0"/>
              <a:t>	A crucial way to build cultural humility into a healthcare system is with representation. A diverse workforce is essential</a:t>
            </a:r>
          </a:p>
          <a:p>
            <a:pPr lvl="0"/>
            <a:r>
              <a:rPr lang="en-US" sz="1200" dirty="0"/>
              <a:t>	Leadership should model and participate in such trainings in person</a:t>
            </a:r>
            <a:endParaRPr lang="en-US" dirty="0"/>
          </a:p>
          <a:p>
            <a:pPr lvl="0"/>
            <a:r>
              <a:rPr lang="en-US" sz="1200" b="1" dirty="0"/>
              <a:t>Working with refugee families can present unique opportunities </a:t>
            </a:r>
          </a:p>
          <a:p>
            <a:pPr lvl="0"/>
            <a:r>
              <a:rPr lang="en-US" sz="1200" dirty="0"/>
              <a:t>To improve quality of care</a:t>
            </a:r>
          </a:p>
          <a:p>
            <a:pPr lvl="0"/>
            <a:r>
              <a:rPr lang="en-US" sz="1200" dirty="0"/>
              <a:t>Reduce disparities that may impact not only the woman, pregnancy and our own communities</a:t>
            </a:r>
            <a:r>
              <a:rPr lang="en-US" sz="105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FFFF00"/>
                </a:solidFill>
                <a:effectLst/>
              </a:rPr>
              <a:t>Evaluate, challenge, and address structural and practice-level factors that perpetuate explicit bias, discrimination, and inequalities for immigrants and other vulnerable populations.</a:t>
            </a:r>
          </a:p>
          <a:p>
            <a:endParaRPr lang="en-US" dirty="0"/>
          </a:p>
        </p:txBody>
      </p:sp>
      <p:sp>
        <p:nvSpPr>
          <p:cNvPr id="4" name="Slide Number Placeholder 3"/>
          <p:cNvSpPr>
            <a:spLocks noGrp="1"/>
          </p:cNvSpPr>
          <p:nvPr>
            <p:ph type="sldNum" sz="quarter" idx="5"/>
          </p:nvPr>
        </p:nvSpPr>
        <p:spPr/>
        <p:txBody>
          <a:bodyPr/>
          <a:lstStyle/>
          <a:p>
            <a:fld id="{DF10A8BB-AA1D-CF40-A011-941751CB8F92}" type="slidenum">
              <a:rPr lang="en-US" smtClean="0"/>
              <a:t>42</a:t>
            </a:fld>
            <a:endParaRPr lang="en-US"/>
          </a:p>
        </p:txBody>
      </p:sp>
    </p:spTree>
    <p:extLst>
      <p:ext uri="{BB962C8B-B14F-4D97-AF65-F5344CB8AC3E}">
        <p14:creationId xmlns:p14="http://schemas.microsoft.com/office/powerpoint/2010/main" val="728575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Refugee Council USA coalition of 41 US-based non-profit organizations supporting and protecting the rights of forcibly displaced people</a:t>
            </a:r>
          </a:p>
          <a:p>
            <a:r>
              <a:rPr lang="en-US" dirty="0"/>
              <a:t>American Red Cross helps migrants with basic aid during domestic disasters, reconnecting families separated by international emergencies, and responding to requests for services from government authorities and other nonprofits</a:t>
            </a:r>
          </a:p>
          <a:p>
            <a:r>
              <a:rPr lang="en-US" dirty="0"/>
              <a:t>The </a:t>
            </a:r>
            <a:r>
              <a:rPr lang="en-US" dirty="0" err="1"/>
              <a:t>RefAid</a:t>
            </a:r>
            <a:r>
              <a:rPr lang="en-US" dirty="0"/>
              <a:t> mobile app shows migrants, refugees and those who help them where services are near them </a:t>
            </a:r>
          </a:p>
          <a:p>
            <a:r>
              <a:rPr lang="en-US" dirty="0"/>
              <a:t>	https://</a:t>
            </a:r>
            <a:r>
              <a:rPr lang="en-US" dirty="0" err="1"/>
              <a:t>vimeo.com</a:t>
            </a:r>
            <a:r>
              <a:rPr lang="en-US" dirty="0"/>
              <a:t>/555224265</a:t>
            </a:r>
          </a:p>
        </p:txBody>
      </p:sp>
      <p:sp>
        <p:nvSpPr>
          <p:cNvPr id="4" name="Slide Number Placeholder 3"/>
          <p:cNvSpPr>
            <a:spLocks noGrp="1"/>
          </p:cNvSpPr>
          <p:nvPr>
            <p:ph type="sldNum" sz="quarter" idx="5"/>
          </p:nvPr>
        </p:nvSpPr>
        <p:spPr/>
        <p:txBody>
          <a:bodyPr/>
          <a:lstStyle/>
          <a:p>
            <a:fld id="{821A7A4D-583F-4788-9E77-2D36B55B3A17}" type="slidenum">
              <a:rPr lang="en-US" smtClean="0"/>
              <a:t>43</a:t>
            </a:fld>
            <a:endParaRPr lang="en-US"/>
          </a:p>
        </p:txBody>
      </p:sp>
    </p:spTree>
    <p:extLst>
      <p:ext uri="{BB962C8B-B14F-4D97-AF65-F5344CB8AC3E}">
        <p14:creationId xmlns:p14="http://schemas.microsoft.com/office/powerpoint/2010/main" val="3190932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dirty="0">
                <a:latin typeface="Century Gothic" panose="020B0502020202020204" pitchFamily="34" charset="0"/>
              </a:rPr>
              <a:t>Epidemic and pandemic response</a:t>
            </a:r>
          </a:p>
          <a:p>
            <a:pPr lvl="2"/>
            <a:r>
              <a:rPr lang="en-US" dirty="0">
                <a:latin typeface="Century Gothic" panose="020B0502020202020204" pitchFamily="34" charset="0"/>
              </a:rPr>
              <a:t>Nurses are often the first to detect emerging infectious outbreaks and are the primary implementers of vaccination and prevention programs</a:t>
            </a:r>
          </a:p>
          <a:p>
            <a:pPr lvl="1"/>
            <a:r>
              <a:rPr lang="en-US" b="1" dirty="0">
                <a:latin typeface="Century Gothic" panose="020B0502020202020204" pitchFamily="34" charset="0"/>
              </a:rPr>
              <a:t>Achieving global goals  </a:t>
            </a:r>
          </a:p>
          <a:p>
            <a:pPr lvl="2"/>
            <a:r>
              <a:rPr lang="en-US" dirty="0">
                <a:latin typeface="Century Gothic" panose="020B0502020202020204" pitchFamily="34" charset="0"/>
              </a:rPr>
              <a:t>The United Nations Sustainable Development Goals (SDGs), specifically those for health, gender equality and economic growth – cannot be reaches without a strong, globally-connected nursing workforce</a:t>
            </a:r>
          </a:p>
          <a:p>
            <a:pPr lvl="1"/>
            <a:r>
              <a:rPr lang="en-US" b="1" dirty="0">
                <a:latin typeface="Century Gothic" panose="020B0502020202020204" pitchFamily="34" charset="0"/>
              </a:rPr>
              <a:t>Addressing the nursing shortage</a:t>
            </a:r>
          </a:p>
          <a:p>
            <a:pPr lvl="2"/>
            <a:r>
              <a:rPr lang="en-US" dirty="0">
                <a:latin typeface="Century Gothic" panose="020B0502020202020204" pitchFamily="34" charset="0"/>
              </a:rPr>
              <a:t>International collaboration is necessary for ethical recruitment and sustainable workforce development</a:t>
            </a:r>
          </a:p>
          <a:p>
            <a:pPr lvl="1"/>
            <a:r>
              <a:rPr lang="en-US" b="1" dirty="0">
                <a:latin typeface="Century Gothic" panose="020B0502020202020204" pitchFamily="34" charset="0"/>
              </a:rPr>
              <a:t>Policy and leadership</a:t>
            </a:r>
          </a:p>
          <a:p>
            <a:pPr lvl="2"/>
            <a:r>
              <a:rPr lang="en-US" dirty="0">
                <a:latin typeface="Century Gothic" panose="020B0502020202020204" pitchFamily="34" charset="0"/>
              </a:rPr>
              <a:t>Nurses bring a “front-line” perspective to high-level meetings at the World Health Organization(WHO) and the United Nations, explaining how high-level policies will realistically function in diverse cultural or religious contexts</a:t>
            </a:r>
          </a:p>
          <a:p>
            <a:pPr lvl="1"/>
            <a:r>
              <a:rPr lang="en-US" b="1" dirty="0">
                <a:latin typeface="Century Gothic" panose="020B0502020202020204" pitchFamily="34" charset="0"/>
              </a:rPr>
              <a:t>Health equity</a:t>
            </a:r>
          </a:p>
          <a:p>
            <a:pPr lvl="2"/>
            <a:r>
              <a:rPr lang="en-US" dirty="0">
                <a:latin typeface="Century Gothic" panose="020B0502020202020204" pitchFamily="34" charset="0"/>
              </a:rPr>
              <a:t>Global involvement helps nurses identify and change systemic inequalities, ensuring that underserved populations receive high-quality culturally safe care</a:t>
            </a:r>
          </a:p>
          <a:p>
            <a:endParaRPr lang="en-US" dirty="0"/>
          </a:p>
        </p:txBody>
      </p:sp>
      <p:sp>
        <p:nvSpPr>
          <p:cNvPr id="4" name="Slide Number Placeholder 3"/>
          <p:cNvSpPr>
            <a:spLocks noGrp="1"/>
          </p:cNvSpPr>
          <p:nvPr>
            <p:ph type="sldNum" sz="quarter" idx="5"/>
          </p:nvPr>
        </p:nvSpPr>
        <p:spPr/>
        <p:txBody>
          <a:bodyPr/>
          <a:lstStyle/>
          <a:p>
            <a:fld id="{316DFADA-3A0A-41B8-AE28-3F1B8AE4218F}" type="slidenum">
              <a:rPr lang="en-US" smtClean="0"/>
              <a:t>46</a:t>
            </a:fld>
            <a:endParaRPr lang="en-US"/>
          </a:p>
        </p:txBody>
      </p:sp>
    </p:spTree>
    <p:extLst>
      <p:ext uri="{BB962C8B-B14F-4D97-AF65-F5344CB8AC3E}">
        <p14:creationId xmlns:p14="http://schemas.microsoft.com/office/powerpoint/2010/main" val="34218192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bold and transformative steps which are urgently needed to shift the world onto a sustainable and resilient path.</a:t>
            </a:r>
            <a:endParaRPr lang="en-US" dirty="0"/>
          </a:p>
        </p:txBody>
      </p:sp>
      <p:sp>
        <p:nvSpPr>
          <p:cNvPr id="4" name="Slide Number Placeholder 3"/>
          <p:cNvSpPr>
            <a:spLocks noGrp="1"/>
          </p:cNvSpPr>
          <p:nvPr>
            <p:ph type="sldNum" sz="quarter" idx="5"/>
          </p:nvPr>
        </p:nvSpPr>
        <p:spPr/>
        <p:txBody>
          <a:bodyPr/>
          <a:lstStyle/>
          <a:p>
            <a:fld id="{316DFADA-3A0A-41B8-AE28-3F1B8AE4218F}" type="slidenum">
              <a:rPr lang="en-US" smtClean="0"/>
              <a:t>48</a:t>
            </a:fld>
            <a:endParaRPr lang="en-US"/>
          </a:p>
        </p:txBody>
      </p:sp>
    </p:spTree>
    <p:extLst>
      <p:ext uri="{BB962C8B-B14F-4D97-AF65-F5344CB8AC3E}">
        <p14:creationId xmlns:p14="http://schemas.microsoft.com/office/powerpoint/2010/main" val="3252051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entury Gothic" panose="020B0502020202020204" pitchFamily="34" charset="0"/>
              </a:rPr>
              <a:t>This best-practice model provides a structured approach to enhance international collaboration and capacity building, in nursing and midwifery professions.</a:t>
            </a:r>
          </a:p>
          <a:p>
            <a:r>
              <a:rPr lang="en-US" sz="1200" dirty="0">
                <a:latin typeface="Century Gothic" panose="020B0502020202020204" pitchFamily="34" charset="0"/>
              </a:rPr>
              <a:t>Focusses on several </a:t>
            </a:r>
            <a:r>
              <a:rPr lang="en-US" sz="1200" b="1" dirty="0">
                <a:latin typeface="Century Gothic" panose="020B0502020202020204" pitchFamily="34" charset="0"/>
              </a:rPr>
              <a:t>foundational requisites </a:t>
            </a:r>
            <a:r>
              <a:rPr lang="en-US" sz="1200" dirty="0">
                <a:latin typeface="Century Gothic" panose="020B0502020202020204" pitchFamily="34" charset="0"/>
              </a:rPr>
              <a:t>clear mission, vision, and values, knowledge sharing, servant leadership, secured funding, and professional support from /global nursing organizations. Each section ensures that partnerships in initiatives are meaningful, sustainable, and respectful of cultural differences. </a:t>
            </a:r>
          </a:p>
          <a:p>
            <a:r>
              <a:rPr lang="en-US" sz="1200" b="1" dirty="0">
                <a:latin typeface="Century Gothic" panose="020B0502020202020204" pitchFamily="34" charset="0"/>
              </a:rPr>
              <a:t>CORE Activities </a:t>
            </a:r>
            <a:r>
              <a:rPr lang="en-US" sz="1200" b="0" dirty="0">
                <a:latin typeface="Century Gothic" panose="020B0502020202020204" pitchFamily="34" charset="0"/>
              </a:rPr>
              <a:t>include collaborative research, study abroad programs, mission and service projects, and teaching or scholarship exchanges, All of this contributes to the advancement of </a:t>
            </a:r>
            <a:r>
              <a:rPr lang="en-US" sz="1200" b="0" dirty="0" err="1">
                <a:latin typeface="Century Gothic" panose="020B0502020202020204" pitchFamily="34" charset="0"/>
              </a:rPr>
              <a:t>nsg</a:t>
            </a:r>
            <a:r>
              <a:rPr lang="en-US" sz="1200" b="0" dirty="0">
                <a:latin typeface="Century Gothic" panose="020B0502020202020204" pitchFamily="34" charset="0"/>
              </a:rPr>
              <a:t> and midwifery capabilities on a global level. </a:t>
            </a:r>
          </a:p>
        </p:txBody>
      </p:sp>
      <p:sp>
        <p:nvSpPr>
          <p:cNvPr id="4" name="Slide Number Placeholder 3"/>
          <p:cNvSpPr>
            <a:spLocks noGrp="1"/>
          </p:cNvSpPr>
          <p:nvPr>
            <p:ph type="sldNum" sz="quarter" idx="5"/>
          </p:nvPr>
        </p:nvSpPr>
        <p:spPr/>
        <p:txBody>
          <a:bodyPr/>
          <a:lstStyle/>
          <a:p>
            <a:fld id="{316DFADA-3A0A-41B8-AE28-3F1B8AE4218F}" type="slidenum">
              <a:rPr lang="en-US" smtClean="0"/>
              <a:t>55</a:t>
            </a:fld>
            <a:endParaRPr lang="en-US"/>
          </a:p>
        </p:txBody>
      </p:sp>
    </p:spTree>
    <p:extLst>
      <p:ext uri="{BB962C8B-B14F-4D97-AF65-F5344CB8AC3E}">
        <p14:creationId xmlns:p14="http://schemas.microsoft.com/office/powerpoint/2010/main" val="7967300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entury Gothic" panose="020B0502020202020204" pitchFamily="34" charset="0"/>
              </a:rPr>
              <a:t>Each section ensures that partnerships in initiatives are meaningful, sustainable, and respectful of cultural differences. </a:t>
            </a:r>
          </a:p>
          <a:p>
            <a:r>
              <a:rPr lang="en-US" sz="1200" b="1" dirty="0">
                <a:latin typeface="Century Gothic" panose="020B0502020202020204" pitchFamily="34" charset="0"/>
              </a:rPr>
              <a:t>CORE Activities include collaborative research, study abroad programs, mission and service projects, and teaching or scholarship exchanges, All of this contributes to the advancement of </a:t>
            </a:r>
            <a:r>
              <a:rPr lang="en-US" sz="1200" b="1" dirty="0" err="1">
                <a:latin typeface="Century Gothic" panose="020B0502020202020204" pitchFamily="34" charset="0"/>
              </a:rPr>
              <a:t>nsg</a:t>
            </a:r>
            <a:r>
              <a:rPr lang="en-US" sz="1200" b="1" dirty="0">
                <a:latin typeface="Century Gothic" panose="020B0502020202020204" pitchFamily="34" charset="0"/>
              </a:rPr>
              <a:t> and midwifery capabilities on a global level. </a:t>
            </a:r>
          </a:p>
          <a:p>
            <a:endParaRPr lang="en-US" dirty="0"/>
          </a:p>
        </p:txBody>
      </p:sp>
      <p:sp>
        <p:nvSpPr>
          <p:cNvPr id="4" name="Slide Number Placeholder 3"/>
          <p:cNvSpPr>
            <a:spLocks noGrp="1"/>
          </p:cNvSpPr>
          <p:nvPr>
            <p:ph type="sldNum" sz="quarter" idx="5"/>
          </p:nvPr>
        </p:nvSpPr>
        <p:spPr/>
        <p:txBody>
          <a:bodyPr/>
          <a:lstStyle/>
          <a:p>
            <a:fld id="{316DFADA-3A0A-41B8-AE28-3F1B8AE4218F}" type="slidenum">
              <a:rPr lang="en-US" smtClean="0"/>
              <a:t>56</a:t>
            </a:fld>
            <a:endParaRPr lang="en-US"/>
          </a:p>
        </p:txBody>
      </p:sp>
    </p:spTree>
    <p:extLst>
      <p:ext uri="{BB962C8B-B14F-4D97-AF65-F5344CB8AC3E}">
        <p14:creationId xmlns:p14="http://schemas.microsoft.com/office/powerpoint/2010/main" val="15691267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Fig 1: Description, Creator, Source")</a:t>
            </a:r>
            <a:endParaRPr lang="en-US" dirty="0"/>
          </a:p>
        </p:txBody>
      </p:sp>
      <p:sp>
        <p:nvSpPr>
          <p:cNvPr id="4" name="Slide Number Placeholder 3"/>
          <p:cNvSpPr>
            <a:spLocks noGrp="1"/>
          </p:cNvSpPr>
          <p:nvPr>
            <p:ph type="sldNum" sz="quarter" idx="5"/>
          </p:nvPr>
        </p:nvSpPr>
        <p:spPr/>
        <p:txBody>
          <a:bodyPr/>
          <a:lstStyle/>
          <a:p>
            <a:fld id="{316DFADA-3A0A-41B8-AE28-3F1B8AE4218F}" type="slidenum">
              <a:rPr lang="en-US" smtClean="0"/>
              <a:t>58</a:t>
            </a:fld>
            <a:endParaRPr lang="en-US"/>
          </a:p>
        </p:txBody>
      </p:sp>
    </p:spTree>
    <p:extLst>
      <p:ext uri="{BB962C8B-B14F-4D97-AF65-F5344CB8AC3E}">
        <p14:creationId xmlns:p14="http://schemas.microsoft.com/office/powerpoint/2010/main" val="7247880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0A8BB-AA1D-CF40-A011-941751CB8F92}" type="slidenum">
              <a:rPr lang="en-US" smtClean="0"/>
              <a:t>59</a:t>
            </a:fld>
            <a:endParaRPr lang="en-US"/>
          </a:p>
        </p:txBody>
      </p:sp>
    </p:spTree>
    <p:extLst>
      <p:ext uri="{BB962C8B-B14F-4D97-AF65-F5344CB8AC3E}">
        <p14:creationId xmlns:p14="http://schemas.microsoft.com/office/powerpoint/2010/main" val="29502619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0A8BB-AA1D-CF40-A011-941751CB8F92}" type="slidenum">
              <a:rPr lang="en-US" smtClean="0"/>
              <a:t>60</a:t>
            </a:fld>
            <a:endParaRPr lang="en-US"/>
          </a:p>
        </p:txBody>
      </p:sp>
    </p:spTree>
    <p:extLst>
      <p:ext uri="{BB962C8B-B14F-4D97-AF65-F5344CB8AC3E}">
        <p14:creationId xmlns:p14="http://schemas.microsoft.com/office/powerpoint/2010/main" val="14485725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sng" kern="1200" dirty="0">
                <a:solidFill>
                  <a:schemeClr val="tx1"/>
                </a:solidFill>
                <a:effectLst/>
                <a:latin typeface="+mn-lt"/>
                <a:ea typeface="+mn-ea"/>
                <a:cs typeface="+mn-cs"/>
                <a:hlinkClick r:id="rId3"/>
              </a:rPr>
              <a:t>Protect the promise: equal access and opportunity for every woman, child and adolescent. 2022 progress report on the Every Woman Every Kurth, A.E. (2021).  Child Global Strategy for Women’s, Children’s and Adolescents’ Health (2016–2030)</a:t>
            </a:r>
          </a:p>
          <a:p>
            <a:endParaRPr lang="en-US" dirty="0"/>
          </a:p>
        </p:txBody>
      </p:sp>
      <p:sp>
        <p:nvSpPr>
          <p:cNvPr id="4" name="Slide Number Placeholder 3"/>
          <p:cNvSpPr>
            <a:spLocks noGrp="1"/>
          </p:cNvSpPr>
          <p:nvPr>
            <p:ph type="sldNum" sz="quarter" idx="5"/>
          </p:nvPr>
        </p:nvSpPr>
        <p:spPr/>
        <p:txBody>
          <a:bodyPr/>
          <a:lstStyle/>
          <a:p>
            <a:fld id="{DF10A8BB-AA1D-CF40-A011-941751CB8F92}" type="slidenum">
              <a:rPr lang="en-US" smtClean="0"/>
              <a:t>61</a:t>
            </a:fld>
            <a:endParaRPr lang="en-US"/>
          </a:p>
        </p:txBody>
      </p:sp>
    </p:spTree>
    <p:extLst>
      <p:ext uri="{BB962C8B-B14F-4D97-AF65-F5344CB8AC3E}">
        <p14:creationId xmlns:p14="http://schemas.microsoft.com/office/powerpoint/2010/main" val="3035899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Country of Nationality</a:t>
            </a:r>
          </a:p>
          <a:p>
            <a:r>
              <a:rPr lang="en-US" sz="1200" b="0" i="0" kern="1200" dirty="0">
                <a:solidFill>
                  <a:schemeClr val="tx1"/>
                </a:solidFill>
                <a:effectLst/>
                <a:latin typeface="+mn-lt"/>
                <a:ea typeface="+mn-ea"/>
                <a:cs typeface="+mn-cs"/>
              </a:rPr>
              <a:t>In 2024, the 4 leading countries of nationality for individuals admitted as refugees made up 57% of total refugee admissions (Table 3). Top nationalities in 2024 included:</a:t>
            </a:r>
          </a:p>
          <a:p>
            <a:r>
              <a:rPr lang="en-US" sz="1200" b="0" i="0" kern="1200" dirty="0">
                <a:solidFill>
                  <a:schemeClr val="tx1"/>
                </a:solidFill>
                <a:effectLst/>
                <a:latin typeface="+mn-lt"/>
                <a:ea typeface="+mn-ea"/>
                <a:cs typeface="+mn-cs"/>
              </a:rPr>
              <a:t>Democratic Republic of the Congo (20%)</a:t>
            </a:r>
          </a:p>
          <a:p>
            <a:r>
              <a:rPr lang="en-US" sz="1200" b="0" i="0" kern="1200" dirty="0">
                <a:solidFill>
                  <a:schemeClr val="tx1"/>
                </a:solidFill>
                <a:effectLst/>
                <a:latin typeface="+mn-lt"/>
                <a:ea typeface="+mn-ea"/>
                <a:cs typeface="+mn-cs"/>
              </a:rPr>
              <a:t>Afghanistan (15%)</a:t>
            </a:r>
          </a:p>
          <a:p>
            <a:r>
              <a:rPr lang="en-US" sz="1200" b="0" i="0" kern="1200" dirty="0">
                <a:solidFill>
                  <a:schemeClr val="tx1"/>
                </a:solidFill>
                <a:effectLst/>
                <a:latin typeface="+mn-lt"/>
                <a:ea typeface="+mn-ea"/>
                <a:cs typeface="+mn-cs"/>
              </a:rPr>
              <a:t>Venezuela (11%)</a:t>
            </a:r>
          </a:p>
          <a:p>
            <a:r>
              <a:rPr lang="en-US" sz="1200" b="0" i="0" kern="1200" dirty="0">
                <a:solidFill>
                  <a:schemeClr val="tx1"/>
                </a:solidFill>
                <a:effectLst/>
                <a:latin typeface="+mn-lt"/>
                <a:ea typeface="+mn-ea"/>
                <a:cs typeface="+mn-cs"/>
              </a:rPr>
              <a:t>Syria (11%)</a:t>
            </a:r>
          </a:p>
          <a:p>
            <a:r>
              <a:rPr lang="en-US" sz="1200" b="0" i="0" kern="1200" dirty="0">
                <a:solidFill>
                  <a:schemeClr val="tx1"/>
                </a:solidFill>
                <a:effectLst/>
                <a:latin typeface="+mn-lt"/>
                <a:ea typeface="+mn-ea"/>
                <a:cs typeface="+mn-cs"/>
              </a:rPr>
              <a:t>The nationalities of refugees admitted to the United States have changed as U.S. policies have evolved and new conflicts have arisen throughout the world. Venezuelan refugees increased 71-fold from 160 in 2022 to 11,350 in 2024.</a:t>
            </a:r>
          </a:p>
          <a:p>
            <a:r>
              <a:rPr lang="en-US" sz="1200" b="0" i="0" kern="1200" dirty="0">
                <a:solidFill>
                  <a:schemeClr val="tx1"/>
                </a:solidFill>
                <a:effectLst/>
                <a:latin typeface="+mn-lt"/>
                <a:ea typeface="+mn-ea"/>
                <a:cs typeface="+mn-cs"/>
              </a:rPr>
              <a:t>Over the last 10 years, the United States has admitted 469,830 refugees. Top nationalities included:</a:t>
            </a:r>
          </a:p>
          <a:p>
            <a:r>
              <a:rPr lang="en-US" sz="1200" b="0" i="0" kern="1200" dirty="0">
                <a:solidFill>
                  <a:schemeClr val="tx1"/>
                </a:solidFill>
                <a:effectLst/>
                <a:latin typeface="+mn-lt"/>
                <a:ea typeface="+mn-ea"/>
                <a:cs typeface="+mn-cs"/>
              </a:rPr>
              <a:t>Democratic Republic of the Congo (23%)</a:t>
            </a:r>
          </a:p>
          <a:p>
            <a:r>
              <a:rPr lang="en-US" sz="1200" b="0" i="0" kern="1200" dirty="0">
                <a:solidFill>
                  <a:schemeClr val="tx1"/>
                </a:solidFill>
                <a:effectLst/>
                <a:latin typeface="+mn-lt"/>
                <a:ea typeface="+mn-ea"/>
                <a:cs typeface="+mn-cs"/>
              </a:rPr>
              <a:t>Burma (13%)</a:t>
            </a:r>
          </a:p>
          <a:p>
            <a:r>
              <a:rPr lang="en-US" sz="1200" b="0" i="0" kern="1200" dirty="0">
                <a:solidFill>
                  <a:schemeClr val="tx1"/>
                </a:solidFill>
                <a:effectLst/>
                <a:latin typeface="+mn-lt"/>
                <a:ea typeface="+mn-ea"/>
                <a:cs typeface="+mn-cs"/>
              </a:rPr>
              <a:t>Syria (11%)</a:t>
            </a:r>
          </a:p>
          <a:p>
            <a:r>
              <a:rPr lang="en-US" sz="1200" b="0" i="0" kern="1200" dirty="0">
                <a:solidFill>
                  <a:schemeClr val="tx1"/>
                </a:solidFill>
                <a:effectLst/>
                <a:latin typeface="+mn-lt"/>
                <a:ea typeface="+mn-ea"/>
                <a:cs typeface="+mn-cs"/>
              </a:rPr>
              <a:t>Iraq (7.4%)</a:t>
            </a:r>
          </a:p>
          <a:p>
            <a:r>
              <a:rPr lang="en-US" sz="1200" b="0" i="0" kern="1200" dirty="0">
                <a:solidFill>
                  <a:schemeClr val="tx1"/>
                </a:solidFill>
                <a:effectLst/>
                <a:latin typeface="+mn-lt"/>
                <a:ea typeface="+mn-ea"/>
                <a:cs typeface="+mn-cs"/>
              </a:rPr>
              <a:t>Somalia (6.7%)</a:t>
            </a:r>
          </a:p>
          <a:p>
            <a:r>
              <a:rPr lang="en-US" sz="1200" b="0" i="0" kern="1200" dirty="0">
                <a:solidFill>
                  <a:schemeClr val="tx1"/>
                </a:solidFill>
                <a:effectLst/>
                <a:latin typeface="+mn-lt"/>
                <a:ea typeface="+mn-ea"/>
                <a:cs typeface="+mn-cs"/>
              </a:rPr>
              <a:t>s of 2026, the United States population represents approximately </a:t>
            </a:r>
            <a:r>
              <a:rPr lang="en-US" sz="1200" b="1" i="0" kern="1200" dirty="0">
                <a:solidFill>
                  <a:schemeClr val="tx1"/>
                </a:solidFill>
                <a:effectLst/>
                <a:latin typeface="+mn-lt"/>
                <a:ea typeface="+mn-ea"/>
                <a:cs typeface="+mn-cs"/>
              </a:rPr>
              <a:t>4.2%</a:t>
            </a:r>
            <a:r>
              <a:rPr lang="en-US" sz="1200" b="0" i="0" kern="1200" dirty="0">
                <a:solidFill>
                  <a:schemeClr val="tx1"/>
                </a:solidFill>
                <a:effectLst/>
                <a:latin typeface="+mn-lt"/>
                <a:ea typeface="+mn-ea"/>
                <a:cs typeface="+mn-cs"/>
              </a:rPr>
              <a:t> of the total world </a:t>
            </a:r>
            <a:r>
              <a:rPr lang="en-US" sz="1200" b="0" i="0" kern="1200" dirty="0" err="1">
                <a:solidFill>
                  <a:schemeClr val="tx1"/>
                </a:solidFill>
                <a:effectLst/>
                <a:latin typeface="+mn-lt"/>
                <a:ea typeface="+mn-ea"/>
                <a:cs typeface="+mn-cs"/>
              </a:rPr>
              <a:t>populati</a:t>
            </a:r>
            <a:endParaRPr lang="en-US" dirty="0"/>
          </a:p>
          <a:p>
            <a:endParaRPr lang="en-US" dirty="0"/>
          </a:p>
        </p:txBody>
      </p:sp>
      <p:sp>
        <p:nvSpPr>
          <p:cNvPr id="4" name="Slide Number Placeholder 3"/>
          <p:cNvSpPr>
            <a:spLocks noGrp="1"/>
          </p:cNvSpPr>
          <p:nvPr>
            <p:ph type="sldNum" sz="quarter" idx="5"/>
          </p:nvPr>
        </p:nvSpPr>
        <p:spPr/>
        <p:txBody>
          <a:bodyPr/>
          <a:lstStyle/>
          <a:p>
            <a:fld id="{316DFADA-3A0A-41B8-AE28-3F1B8AE4218F}" type="slidenum">
              <a:rPr lang="en-US" smtClean="0"/>
              <a:t>7</a:t>
            </a:fld>
            <a:endParaRPr lang="en-US"/>
          </a:p>
        </p:txBody>
      </p:sp>
    </p:spTree>
    <p:extLst>
      <p:ext uri="{BB962C8B-B14F-4D97-AF65-F5344CB8AC3E}">
        <p14:creationId xmlns:p14="http://schemas.microsoft.com/office/powerpoint/2010/main" val="18380929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16DFADA-3A0A-41B8-AE28-3F1B8AE4218F}" type="slidenum">
              <a:rPr lang="en-US" smtClean="0"/>
              <a:t>62</a:t>
            </a:fld>
            <a:endParaRPr lang="en-US"/>
          </a:p>
        </p:txBody>
      </p:sp>
    </p:spTree>
    <p:extLst>
      <p:ext uri="{BB962C8B-B14F-4D97-AF65-F5344CB8AC3E}">
        <p14:creationId xmlns:p14="http://schemas.microsoft.com/office/powerpoint/2010/main" val="2972813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316DFADA-3A0A-41B8-AE28-3F1B8AE4218F}" type="slidenum">
              <a:rPr lang="en-US" smtClean="0"/>
              <a:t>63</a:t>
            </a:fld>
            <a:endParaRPr lang="en-US"/>
          </a:p>
        </p:txBody>
      </p:sp>
    </p:spTree>
    <p:extLst>
      <p:ext uri="{BB962C8B-B14F-4D97-AF65-F5344CB8AC3E}">
        <p14:creationId xmlns:p14="http://schemas.microsoft.com/office/powerpoint/2010/main" val="25932871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Hvala.       SERBIAN </a:t>
            </a:r>
          </a:p>
          <a:p>
            <a:r>
              <a:rPr lang="en-US" dirty="0" err="1"/>
              <a:t>Obrigado</a:t>
            </a:r>
            <a:r>
              <a:rPr lang="en-US" dirty="0"/>
              <a:t>. PORTUGUESE</a:t>
            </a:r>
          </a:p>
          <a:p>
            <a:r>
              <a:rPr lang="en-US" dirty="0"/>
              <a:t>Ramet.       CATALAN </a:t>
            </a:r>
          </a:p>
          <a:p>
            <a:r>
              <a:rPr lang="en-US" dirty="0"/>
              <a:t>Grazie.       ITALIAN  I</a:t>
            </a:r>
          </a:p>
          <a:p>
            <a:r>
              <a:rPr lang="en-US" dirty="0"/>
              <a:t>Kiitos.    FINNISH</a:t>
            </a:r>
          </a:p>
          <a:p>
            <a:r>
              <a:rPr lang="en-US" dirty="0"/>
              <a:t>Danke.   GERMAN</a:t>
            </a:r>
          </a:p>
          <a:p>
            <a:r>
              <a:rPr lang="en-US" dirty="0" err="1"/>
              <a:t>Shukraan</a:t>
            </a:r>
            <a:r>
              <a:rPr lang="en-US" dirty="0"/>
              <a:t>. SOMALI</a:t>
            </a:r>
          </a:p>
          <a:p>
            <a:r>
              <a:rPr lang="en-US" dirty="0"/>
              <a:t>Merci.      FRENCH</a:t>
            </a:r>
          </a:p>
          <a:p>
            <a:r>
              <a:rPr lang="en-US" dirty="0"/>
              <a:t>Takk.        NORWEGIAN</a:t>
            </a:r>
          </a:p>
          <a:p>
            <a:r>
              <a:rPr lang="en-US" dirty="0" err="1"/>
              <a:t>Chacnbo</a:t>
            </a:r>
            <a:r>
              <a:rPr lang="en-US" dirty="0"/>
              <a:t>  SCOTTISH</a:t>
            </a:r>
          </a:p>
          <a:p>
            <a:r>
              <a:rPr lang="en-US" dirty="0"/>
              <a:t>Barka.      HAUSA</a:t>
            </a:r>
          </a:p>
          <a:p>
            <a:r>
              <a:rPr lang="en-US" dirty="0" err="1"/>
              <a:t>Arigato</a:t>
            </a:r>
            <a:r>
              <a:rPr lang="en-US" dirty="0"/>
              <a:t>.   ESTONIAN</a:t>
            </a:r>
          </a:p>
          <a:p>
            <a:r>
              <a:rPr lang="en-US" dirty="0"/>
              <a:t>Gracias.  SPANISH</a:t>
            </a:r>
          </a:p>
          <a:p>
            <a:r>
              <a:rPr lang="en-US" dirty="0" err="1"/>
              <a:t>Euxapiotw</a:t>
            </a:r>
            <a:r>
              <a:rPr lang="en-US" dirty="0"/>
              <a:t>. GREEK</a:t>
            </a:r>
          </a:p>
          <a:p>
            <a:r>
              <a:rPr lang="en-US" dirty="0"/>
              <a:t>Danke je.     DUTCH</a:t>
            </a:r>
          </a:p>
          <a:p>
            <a:r>
              <a:rPr lang="en-US" dirty="0"/>
              <a:t>Tak.         INDONESIA</a:t>
            </a:r>
          </a:p>
        </p:txBody>
      </p:sp>
      <p:sp>
        <p:nvSpPr>
          <p:cNvPr id="4" name="Slide Number Placeholder 3"/>
          <p:cNvSpPr>
            <a:spLocks noGrp="1"/>
          </p:cNvSpPr>
          <p:nvPr>
            <p:ph type="sldNum" sz="quarter" idx="5"/>
          </p:nvPr>
        </p:nvSpPr>
        <p:spPr/>
        <p:txBody>
          <a:bodyPr/>
          <a:lstStyle/>
          <a:p>
            <a:fld id="{316DFADA-3A0A-41B8-AE28-3F1B8AE4218F}" type="slidenum">
              <a:rPr lang="en-US" smtClean="0"/>
              <a:t>65</a:t>
            </a:fld>
            <a:endParaRPr lang="en-US"/>
          </a:p>
        </p:txBody>
      </p:sp>
    </p:spTree>
    <p:extLst>
      <p:ext uri="{BB962C8B-B14F-4D97-AF65-F5344CB8AC3E}">
        <p14:creationId xmlns:p14="http://schemas.microsoft.com/office/powerpoint/2010/main" val="3555720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this affect us as nurses?  There are some policies from ACOG and the ANA.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“Policies that infringe on the health and rights of immigrants and limit access to health care, anti-immigrant rhetoric, and punitive immigration  -enforcement activities all have detrimental effects on health” </a:t>
            </a:r>
            <a:r>
              <a:rPr lang="en-US" sz="800" dirty="0"/>
              <a:t>(ACOG, 2023)</a:t>
            </a:r>
          </a:p>
          <a:p>
            <a:endParaRPr lang="en-US" dirty="0"/>
          </a:p>
          <a:p>
            <a:pPr marL="342900" indent="-342900">
              <a:buFont typeface="Arial" panose="020B0604020202020204" pitchFamily="34" charset="0"/>
              <a:buChar char="•"/>
            </a:pPr>
            <a:r>
              <a:rPr lang="en-US" sz="1200" dirty="0"/>
              <a:t>“…Health care is a basic human right for all people and issued a resolution stipulating that all individuals living in the US—documented or not— should have access to health care.” (ANA, 2010a).</a:t>
            </a:r>
          </a:p>
          <a:p>
            <a:endParaRPr lang="en-US" sz="1200" dirty="0"/>
          </a:p>
          <a:p>
            <a:pPr marL="342900" indent="-342900">
              <a:buFont typeface="Arial" panose="020B0604020202020204" pitchFamily="34" charset="0"/>
              <a:buChar char="•"/>
            </a:pPr>
            <a:r>
              <a:rPr lang="en-US" sz="1200" dirty="0"/>
              <a:t>“Nursing’s professional ethics advocate for the care of individuals, families, communities, and populations and recognize the moral worth and dignity of all people regardless of their personal attributes or life situation” </a:t>
            </a:r>
            <a:endParaRPr lang="en-US" dirty="0"/>
          </a:p>
        </p:txBody>
      </p:sp>
      <p:sp>
        <p:nvSpPr>
          <p:cNvPr id="4" name="Slide Number Placeholder 3"/>
          <p:cNvSpPr>
            <a:spLocks noGrp="1"/>
          </p:cNvSpPr>
          <p:nvPr>
            <p:ph type="sldNum" sz="quarter" idx="5"/>
          </p:nvPr>
        </p:nvSpPr>
        <p:spPr/>
        <p:txBody>
          <a:bodyPr/>
          <a:lstStyle/>
          <a:p>
            <a:fld id="{DF10A8BB-AA1D-CF40-A011-941751CB8F92}" type="slidenum">
              <a:rPr lang="en-US" smtClean="0"/>
              <a:t>9</a:t>
            </a:fld>
            <a:endParaRPr lang="en-US"/>
          </a:p>
        </p:txBody>
      </p:sp>
    </p:spTree>
    <p:extLst>
      <p:ext uri="{BB962C8B-B14F-4D97-AF65-F5344CB8AC3E}">
        <p14:creationId xmlns:p14="http://schemas.microsoft.com/office/powerpoint/2010/main" val="3884487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1">
                <a:latin typeface="Calibri" panose="020F0502020204030204" pitchFamily="34" charset="0"/>
                <a:cs typeface="Calibri" panose="020F0502020204030204" pitchFamily="34" charset="0"/>
              </a:rPr>
              <a:t>Cultural Competence</a:t>
            </a:r>
            <a:endParaRPr lang="en-US" sz="3200">
              <a:latin typeface="Calibri" panose="020F0502020204030204" pitchFamily="34" charset="0"/>
              <a:cs typeface="Calibri" panose="020F0502020204030204" pitchFamily="34" charset="0"/>
            </a:endParaRPr>
          </a:p>
          <a:p>
            <a:pPr lvl="1"/>
            <a:r>
              <a:rPr lang="en-US">
                <a:latin typeface="Calibri" panose="020F0502020204030204" pitchFamily="34" charset="0"/>
                <a:cs typeface="Calibri" panose="020F0502020204030204" pitchFamily="34" charset="0"/>
              </a:rPr>
              <a:t>Attending to the culturally diverse backgrounds of patients, providing person-centered care, and reducing health disparities</a:t>
            </a:r>
          </a:p>
          <a:p>
            <a:pPr lvl="1"/>
            <a:r>
              <a:rPr lang="en-US">
                <a:latin typeface="Calibri" panose="020F0502020204030204" pitchFamily="34" charset="0"/>
                <a:cs typeface="Calibri" panose="020F0502020204030204" pitchFamily="34" charset="0"/>
              </a:rPr>
              <a:t>Can cause social stereotypes and an imbalance of power between patients and the healthcare team</a:t>
            </a:r>
          </a:p>
          <a:p>
            <a:pPr marL="457200" lvl="1" indent="0">
              <a:buNone/>
            </a:pPr>
            <a:endParaRPr lang="en-US">
              <a:latin typeface="Calibri" panose="020F0502020204030204" pitchFamily="34" charset="0"/>
              <a:cs typeface="Calibri" panose="020F0502020204030204" pitchFamily="34" charset="0"/>
            </a:endParaRPr>
          </a:p>
          <a:p>
            <a:r>
              <a:rPr lang="en-US" sz="3200" b="1">
                <a:latin typeface="Calibri" panose="020F0502020204030204" pitchFamily="34" charset="0"/>
                <a:cs typeface="Calibri" panose="020F0502020204030204" pitchFamily="34" charset="0"/>
              </a:rPr>
              <a:t>Cultural Humility</a:t>
            </a:r>
          </a:p>
          <a:p>
            <a:pPr lvl="1"/>
            <a:r>
              <a:rPr lang="en-US">
                <a:latin typeface="Calibri" panose="020F0502020204030204" pitchFamily="34" charset="0"/>
                <a:cs typeface="Calibri" panose="020F0502020204030204" pitchFamily="34" charset="0"/>
              </a:rPr>
              <a:t>Admitting that one does not know and is willing to learn from patients about their experiences, while being aware of one’s own culture(s) equalizing the patient-caregiver relationship</a:t>
            </a:r>
          </a:p>
          <a:p>
            <a:pPr lvl="1"/>
            <a:r>
              <a:rPr lang="en-US">
                <a:latin typeface="Calibri" panose="020F0502020204030204" pitchFamily="34" charset="0"/>
                <a:cs typeface="Calibri" panose="020F0502020204030204" pitchFamily="34" charset="0"/>
              </a:rPr>
              <a:t>Can improve communication and quality of care</a:t>
            </a:r>
          </a:p>
          <a:p>
            <a:endParaRPr lang="en-US"/>
          </a:p>
          <a:p>
            <a:endParaRPr lang="en-US"/>
          </a:p>
          <a:p>
            <a:endParaRPr lang="en-US"/>
          </a:p>
          <a:p>
            <a:endParaRPr lang="en-US"/>
          </a:p>
          <a:p>
            <a:endParaRPr lang="en-US"/>
          </a:p>
          <a:p>
            <a:r>
              <a:rPr lang="en-US"/>
              <a:t>Cultural humility trainings are process-oriented and aim to enhance providers’ capabilities to deliver patient-centered care, with content-oriented and aim to increase providers’ knowledge, confidence and self-efficacy in communicating with and treating diverse patient</a:t>
            </a:r>
          </a:p>
          <a:p>
            <a:r>
              <a:rPr lang="en-US"/>
              <a:t>Talks of abandoning the term Competence is in circles of advocates</a:t>
            </a:r>
          </a:p>
          <a:p>
            <a:endParaRPr lang="en-US"/>
          </a:p>
          <a:p>
            <a:endParaRPr lang="en-US"/>
          </a:p>
          <a:p>
            <a:endParaRPr lang="en-US"/>
          </a:p>
          <a:p>
            <a:r>
              <a:rPr lang="en-US"/>
              <a:t>Role play: Dehlia</a:t>
            </a:r>
          </a:p>
        </p:txBody>
      </p:sp>
      <p:sp>
        <p:nvSpPr>
          <p:cNvPr id="4" name="Slide Number Placeholder 3"/>
          <p:cNvSpPr>
            <a:spLocks noGrp="1"/>
          </p:cNvSpPr>
          <p:nvPr>
            <p:ph type="sldNum" sz="quarter" idx="5"/>
          </p:nvPr>
        </p:nvSpPr>
        <p:spPr/>
        <p:txBody>
          <a:bodyPr/>
          <a:lstStyle/>
          <a:p>
            <a:fld id="{DF10A8BB-AA1D-CF40-A011-941751CB8F92}" type="slidenum">
              <a:rPr lang="en-US" smtClean="0"/>
              <a:t>10</a:t>
            </a:fld>
            <a:endParaRPr lang="en-US"/>
          </a:p>
        </p:txBody>
      </p:sp>
    </p:spTree>
    <p:extLst>
      <p:ext uri="{BB962C8B-B14F-4D97-AF65-F5344CB8AC3E}">
        <p14:creationId xmlns:p14="http://schemas.microsoft.com/office/powerpoint/2010/main" val="3647892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in ED: Latino patients were half as likely as white patients  to receive analgesia for the same, usually very painful, long bone fractures. </a:t>
            </a:r>
          </a:p>
          <a:p>
            <a:endParaRPr lang="en-US"/>
          </a:p>
          <a:p>
            <a:r>
              <a:rPr lang="en-US" b="1" i="0">
                <a:effectLst/>
                <a:cs typeface="Calibri" panose="020F0502020204030204" pitchFamily="34" charset="0"/>
              </a:rPr>
              <a:t>Cultural competence did not begin to appear consistently in the healthcare literature until the early 1990s. </a:t>
            </a:r>
            <a:endParaRPr lang="en-US" b="1"/>
          </a:p>
          <a:p>
            <a:r>
              <a:rPr lang="en-US" b="1"/>
              <a:t>Nurses and doctors were told that “cultural competency” is key to caring for patients of different cultures</a:t>
            </a:r>
          </a:p>
          <a:p>
            <a:r>
              <a:rPr lang="en-US" b="1"/>
              <a:t>Cultural competency classes and books often provided stereotypes of cultural differences</a:t>
            </a:r>
          </a:p>
          <a:p>
            <a:pPr lvl="1"/>
            <a:r>
              <a:rPr lang="en-US"/>
              <a:t>One nurse noted she knew Hispanic patients “over-express the pain they are feeling” because she learned this in a course she had taken</a:t>
            </a:r>
          </a:p>
          <a:p>
            <a:r>
              <a:rPr lang="en-US" b="1"/>
              <a:t>Need self-reflection and commitment to lifelong learning = cultural humility</a:t>
            </a:r>
          </a:p>
          <a:p>
            <a:pPr lvl="1"/>
            <a:r>
              <a:rPr lang="en-US"/>
              <a:t>Flexibility and humility </a:t>
            </a:r>
          </a:p>
          <a:p>
            <a:pPr lvl="1"/>
            <a:r>
              <a:rPr lang="en-US"/>
              <a:t>Treating every patient as an individual </a:t>
            </a:r>
          </a:p>
          <a:p>
            <a:endParaRPr lang="en-US"/>
          </a:p>
        </p:txBody>
      </p:sp>
      <p:sp>
        <p:nvSpPr>
          <p:cNvPr id="4" name="Slide Number Placeholder 3"/>
          <p:cNvSpPr>
            <a:spLocks noGrp="1"/>
          </p:cNvSpPr>
          <p:nvPr>
            <p:ph type="sldNum" sz="quarter" idx="5"/>
          </p:nvPr>
        </p:nvSpPr>
        <p:spPr/>
        <p:txBody>
          <a:bodyPr/>
          <a:lstStyle/>
          <a:p>
            <a:fld id="{DF10A8BB-AA1D-CF40-A011-941751CB8F92}" type="slidenum">
              <a:rPr lang="en-US" smtClean="0"/>
              <a:t>11</a:t>
            </a:fld>
            <a:endParaRPr lang="en-US"/>
          </a:p>
        </p:txBody>
      </p:sp>
    </p:spTree>
    <p:extLst>
      <p:ext uri="{BB962C8B-B14F-4D97-AF65-F5344CB8AC3E}">
        <p14:creationId xmlns:p14="http://schemas.microsoft.com/office/powerpoint/2010/main" val="630910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Māori women traditionally gave birth in specially built shelters. There were rituals to observe and </a:t>
            </a:r>
            <a:r>
              <a:rPr lang="en-US" sz="1200" b="0" i="0" u="none" strike="noStrike" kern="1200" dirty="0">
                <a:solidFill>
                  <a:schemeClr val="tx1"/>
                </a:solidFill>
                <a:effectLst/>
                <a:latin typeface="+mn-lt"/>
                <a:ea typeface="+mn-ea"/>
                <a:cs typeface="+mn-cs"/>
                <a:hlinkClick r:id="rId3" tooltip="incantation, charm, spell, ancient rites, invocation; Christian prayers"/>
              </a:rPr>
              <a:t>karakia</a:t>
            </a:r>
            <a:r>
              <a:rPr lang="en-US" sz="1200" b="0" i="0" kern="1200" dirty="0">
                <a:solidFill>
                  <a:schemeClr val="tx1"/>
                </a:solidFill>
                <a:effectLst/>
                <a:latin typeface="+mn-lt"/>
                <a:ea typeface="+mn-ea"/>
                <a:cs typeface="+mn-cs"/>
              </a:rPr>
              <a:t> to recite. Mothers sang </a:t>
            </a:r>
            <a:r>
              <a:rPr lang="en-US" sz="1200" b="0" i="0" kern="1200" dirty="0" err="1">
                <a:solidFill>
                  <a:schemeClr val="tx1"/>
                </a:solidFill>
                <a:effectLst/>
                <a:latin typeface="+mn-lt"/>
                <a:ea typeface="+mn-ea"/>
                <a:cs typeface="+mn-cs"/>
              </a:rPr>
              <a:t>oriori</a:t>
            </a:r>
            <a:r>
              <a:rPr lang="en-US" sz="1200" b="0" i="0" kern="1200" dirty="0">
                <a:solidFill>
                  <a:schemeClr val="tx1"/>
                </a:solidFill>
                <a:effectLst/>
                <a:latin typeface="+mn-lt"/>
                <a:ea typeface="+mn-ea"/>
                <a:cs typeface="+mn-cs"/>
              </a:rPr>
              <a:t> to their babies – lullabies which told </a:t>
            </a:r>
            <a:r>
              <a:rPr lang="en-US" sz="1200" b="0" i="0" u="none" strike="noStrike" kern="1200" dirty="0">
                <a:solidFill>
                  <a:schemeClr val="tx1"/>
                </a:solidFill>
                <a:effectLst/>
                <a:latin typeface="+mn-lt"/>
                <a:ea typeface="+mn-ea"/>
                <a:cs typeface="+mn-cs"/>
                <a:hlinkClick r:id="rId4" tooltip="genealogical table; to recite in proper order; literally: to place in layers"/>
              </a:rPr>
              <a:t>whakapapa</a:t>
            </a:r>
            <a:r>
              <a:rPr lang="en-US" sz="1200" b="0" i="0" kern="1200" dirty="0">
                <a:solidFill>
                  <a:schemeClr val="tx1"/>
                </a:solidFill>
                <a:effectLst/>
                <a:latin typeface="+mn-lt"/>
                <a:ea typeface="+mn-ea"/>
                <a:cs typeface="+mn-cs"/>
              </a:rPr>
              <a:t>, legends and tribal history.</a:t>
            </a:r>
            <a:endParaRPr lang="en-US" dirty="0"/>
          </a:p>
        </p:txBody>
      </p:sp>
      <p:sp>
        <p:nvSpPr>
          <p:cNvPr id="4" name="Slide Number Placeholder 3"/>
          <p:cNvSpPr>
            <a:spLocks noGrp="1"/>
          </p:cNvSpPr>
          <p:nvPr>
            <p:ph type="sldNum" sz="quarter" idx="5"/>
          </p:nvPr>
        </p:nvSpPr>
        <p:spPr/>
        <p:txBody>
          <a:bodyPr/>
          <a:lstStyle/>
          <a:p>
            <a:fld id="{316DFADA-3A0A-41B8-AE28-3F1B8AE4218F}" type="slidenum">
              <a:rPr lang="en-US" smtClean="0"/>
              <a:t>13</a:t>
            </a:fld>
            <a:endParaRPr lang="en-US"/>
          </a:p>
        </p:txBody>
      </p:sp>
    </p:spTree>
    <p:extLst>
      <p:ext uri="{BB962C8B-B14F-4D97-AF65-F5344CB8AC3E}">
        <p14:creationId xmlns:p14="http://schemas.microsoft.com/office/powerpoint/2010/main" val="4189368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kern="1200" dirty="0">
                <a:solidFill>
                  <a:schemeClr val="tx1"/>
                </a:solidFill>
                <a:effectLst/>
                <a:latin typeface="Calibri" panose="020F0502020204030204" pitchFamily="34" charset="0"/>
                <a:ea typeface="+mn-ea"/>
                <a:cs typeface="Calibri" panose="020F0502020204030204" pitchFamily="34" charset="0"/>
              </a:rPr>
              <a:t>Refugee Role-Playing Scenario</a:t>
            </a:r>
            <a:endParaRPr lang="en-US" sz="800" kern="1200" dirty="0">
              <a:solidFill>
                <a:schemeClr val="tx1"/>
              </a:solidFill>
              <a:effectLst/>
              <a:latin typeface="Calibri" panose="020F0502020204030204" pitchFamily="34" charset="0"/>
              <a:ea typeface="+mn-ea"/>
              <a:cs typeface="Calibri" panose="020F0502020204030204" pitchFamily="34" charset="0"/>
            </a:endParaRPr>
          </a:p>
          <a:p>
            <a:r>
              <a:rPr lang="en-US" sz="800" b="1" kern="1200" dirty="0">
                <a:solidFill>
                  <a:schemeClr val="tx1"/>
                </a:solidFill>
                <a:effectLst/>
                <a:latin typeface="Calibri" panose="020F0502020204030204" pitchFamily="34" charset="0"/>
                <a:ea typeface="+mn-ea"/>
                <a:cs typeface="Calibri" panose="020F0502020204030204" pitchFamily="34" charset="0"/>
              </a:rPr>
              <a:t>NARRATOR:</a:t>
            </a:r>
            <a:endParaRPr lang="en-US" sz="800" kern="1200" dirty="0">
              <a:solidFill>
                <a:schemeClr val="tx1"/>
              </a:solidFill>
              <a:effectLst/>
              <a:latin typeface="Calibri" panose="020F0502020204030204" pitchFamily="34" charset="0"/>
              <a:ea typeface="+mn-ea"/>
              <a:cs typeface="Calibri" panose="020F0502020204030204" pitchFamily="34" charset="0"/>
            </a:endParaRPr>
          </a:p>
          <a:p>
            <a:r>
              <a:rPr lang="en-US" sz="800" b="1" kern="1200" dirty="0">
                <a:solidFill>
                  <a:schemeClr val="tx1"/>
                </a:solidFill>
                <a:effectLst/>
                <a:latin typeface="Calibri" panose="020F0502020204030204" pitchFamily="34" charset="0"/>
                <a:ea typeface="+mn-ea"/>
                <a:cs typeface="Calibri" panose="020F0502020204030204" pitchFamily="34" charset="0"/>
              </a:rPr>
              <a:t>Setting</a:t>
            </a:r>
            <a:r>
              <a:rPr lang="en-US" sz="800" kern="1200" dirty="0">
                <a:solidFill>
                  <a:schemeClr val="tx1"/>
                </a:solidFill>
                <a:effectLst/>
                <a:latin typeface="Calibri" panose="020F0502020204030204" pitchFamily="34" charset="0"/>
                <a:ea typeface="+mn-ea"/>
                <a:cs typeface="Calibri" panose="020F0502020204030204" pitchFamily="34" charset="0"/>
              </a:rPr>
              <a:t>: A crowded shelter for refugees and asylum seekers in Del Rio Texas</a:t>
            </a:r>
          </a:p>
          <a:p>
            <a:r>
              <a:rPr lang="en-US" sz="800" b="1" kern="1200" dirty="0">
                <a:solidFill>
                  <a:schemeClr val="tx1"/>
                </a:solidFill>
                <a:effectLst/>
                <a:latin typeface="Calibri" panose="020F0502020204030204" pitchFamily="34" charset="0"/>
                <a:ea typeface="+mn-ea"/>
                <a:cs typeface="Calibri" panose="020F0502020204030204" pitchFamily="34" charset="0"/>
              </a:rPr>
              <a:t>Characters:</a:t>
            </a:r>
            <a:endParaRPr lang="en-US" sz="800" kern="1200" dirty="0">
              <a:solidFill>
                <a:schemeClr val="tx1"/>
              </a:solidFill>
              <a:effectLst/>
              <a:latin typeface="Calibri" panose="020F0502020204030204" pitchFamily="34" charset="0"/>
              <a:ea typeface="+mn-ea"/>
              <a:cs typeface="Calibri" panose="020F0502020204030204" pitchFamily="34" charset="0"/>
            </a:endParaRPr>
          </a:p>
          <a:p>
            <a:r>
              <a:rPr lang="en-US" sz="800" kern="1200" dirty="0">
                <a:solidFill>
                  <a:schemeClr val="tx1"/>
                </a:solidFill>
                <a:effectLst/>
                <a:latin typeface="Calibri" panose="020F0502020204030204" pitchFamily="34" charset="0"/>
                <a:ea typeface="+mn-ea"/>
                <a:cs typeface="Calibri" panose="020F0502020204030204" pitchFamily="34" charset="0"/>
              </a:rPr>
              <a:t>Maria - A pregnant Cuban refugee who recently arrived in the country seeking asylum after traveling through Mexico.</a:t>
            </a:r>
          </a:p>
          <a:p>
            <a:r>
              <a:rPr lang="en-US" sz="800" kern="1200" dirty="0">
                <a:solidFill>
                  <a:schemeClr val="tx1"/>
                </a:solidFill>
                <a:effectLst/>
                <a:latin typeface="Calibri" panose="020F0502020204030204" pitchFamily="34" charset="0"/>
                <a:ea typeface="+mn-ea"/>
                <a:cs typeface="Calibri" panose="020F0502020204030204" pitchFamily="34" charset="0"/>
              </a:rPr>
              <a:t>Gretchen- Staff member at the shelter where Maria is staying who just came back from a trip to Mexico.</a:t>
            </a:r>
          </a:p>
          <a:p>
            <a:r>
              <a:rPr lang="en-US" sz="800" kern="1200" dirty="0">
                <a:solidFill>
                  <a:schemeClr val="tx1"/>
                </a:solidFill>
                <a:effectLst/>
                <a:latin typeface="Calibri" panose="020F0502020204030204" pitchFamily="34" charset="0"/>
                <a:ea typeface="+mn-ea"/>
                <a:cs typeface="Calibri" panose="020F0502020204030204" pitchFamily="34" charset="0"/>
              </a:rPr>
              <a:t>Narrator: will translate any Spanish used</a:t>
            </a:r>
          </a:p>
          <a:p>
            <a:r>
              <a:rPr lang="en-US" sz="800" b="1" kern="1200" dirty="0">
                <a:solidFill>
                  <a:schemeClr val="tx1"/>
                </a:solidFill>
                <a:effectLst/>
                <a:latin typeface="Calibri" panose="020F0502020204030204" pitchFamily="34" charset="0"/>
                <a:ea typeface="+mn-ea"/>
                <a:cs typeface="Calibri" panose="020F0502020204030204" pitchFamily="34" charset="0"/>
              </a:rPr>
              <a:t>Scenario:</a:t>
            </a:r>
            <a:endParaRPr lang="en-US" sz="800" kern="1200" dirty="0">
              <a:solidFill>
                <a:schemeClr val="tx1"/>
              </a:solidFill>
              <a:effectLst/>
              <a:latin typeface="Calibri" panose="020F0502020204030204" pitchFamily="34" charset="0"/>
              <a:ea typeface="+mn-ea"/>
              <a:cs typeface="Calibri" panose="020F0502020204030204" pitchFamily="34" charset="0"/>
            </a:endParaRPr>
          </a:p>
          <a:p>
            <a:r>
              <a:rPr lang="en-US" sz="800" kern="1200" dirty="0">
                <a:solidFill>
                  <a:schemeClr val="tx1"/>
                </a:solidFill>
                <a:effectLst/>
                <a:latin typeface="Calibri" panose="020F0502020204030204" pitchFamily="34" charset="0"/>
                <a:ea typeface="+mn-ea"/>
                <a:cs typeface="Calibri" panose="020F0502020204030204" pitchFamily="34" charset="0"/>
              </a:rPr>
              <a:t>Scene opens with Maria sitting alone in a corner of the shelter, looking distressed. The shelter is bustling with people coming and going.</a:t>
            </a:r>
          </a:p>
          <a:p>
            <a:r>
              <a:rPr lang="en-US" sz="800" kern="1200" dirty="0">
                <a:solidFill>
                  <a:schemeClr val="tx1"/>
                </a:solidFill>
                <a:effectLst/>
                <a:latin typeface="Calibri" panose="020F0502020204030204" pitchFamily="34" charset="0"/>
                <a:ea typeface="+mn-ea"/>
                <a:cs typeface="Calibri" panose="020F0502020204030204" pitchFamily="34" charset="0"/>
              </a:rPr>
              <a:t>Maria: Rubbing her swollen belly, looking around nervously</a:t>
            </a:r>
          </a:p>
          <a:p>
            <a:r>
              <a:rPr lang="en-US" sz="800" kern="1200" dirty="0">
                <a:solidFill>
                  <a:schemeClr val="tx1"/>
                </a:solidFill>
                <a:effectLst/>
                <a:latin typeface="Calibri" panose="020F0502020204030204" pitchFamily="34" charset="0"/>
                <a:ea typeface="+mn-ea"/>
                <a:cs typeface="Calibri" panose="020F0502020204030204" pitchFamily="34" charset="0"/>
              </a:rPr>
              <a:t>Gretchen: To herself she says” I took a Spanish crash course class before my trip and I can speak a little Spanish and I will try to help her”. [Approaches Maria with a clipboard in hand] </a:t>
            </a:r>
            <a:r>
              <a:rPr lang="en-US" sz="800" kern="1200" dirty="0" err="1">
                <a:solidFill>
                  <a:schemeClr val="tx1"/>
                </a:solidFill>
                <a:effectLst/>
                <a:latin typeface="Calibri" panose="020F0502020204030204" pitchFamily="34" charset="0"/>
                <a:ea typeface="+mn-ea"/>
                <a:cs typeface="Calibri" panose="020F0502020204030204" pitchFamily="34" charset="0"/>
              </a:rPr>
              <a:t>Buenas</a:t>
            </a:r>
            <a:r>
              <a:rPr lang="en-US" sz="800" kern="1200" dirty="0">
                <a:solidFill>
                  <a:schemeClr val="tx1"/>
                </a:solidFill>
                <a:effectLst/>
                <a:latin typeface="Calibri" panose="020F0502020204030204" pitchFamily="34" charset="0"/>
                <a:ea typeface="+mn-ea"/>
                <a:cs typeface="Calibri" panose="020F0502020204030204" pitchFamily="34" charset="0"/>
              </a:rPr>
              <a:t> </a:t>
            </a:r>
            <a:r>
              <a:rPr lang="en-US" sz="800" kern="1200" dirty="0" err="1">
                <a:solidFill>
                  <a:schemeClr val="tx1"/>
                </a:solidFill>
                <a:effectLst/>
                <a:latin typeface="Calibri" panose="020F0502020204030204" pitchFamily="34" charset="0"/>
                <a:ea typeface="+mn-ea"/>
                <a:cs typeface="Calibri" panose="020F0502020204030204" pitchFamily="34" charset="0"/>
              </a:rPr>
              <a:t>tardes</a:t>
            </a:r>
            <a:r>
              <a:rPr lang="en-US" sz="800" kern="1200" dirty="0">
                <a:solidFill>
                  <a:schemeClr val="tx1"/>
                </a:solidFill>
                <a:effectLst/>
                <a:latin typeface="Calibri" panose="020F0502020204030204" pitchFamily="34" charset="0"/>
                <a:ea typeface="+mn-ea"/>
                <a:cs typeface="Calibri" panose="020F0502020204030204" pitchFamily="34" charset="0"/>
              </a:rPr>
              <a:t>, Maria. ¿</a:t>
            </a:r>
            <a:r>
              <a:rPr lang="en-US" sz="800" kern="1200" dirty="0" err="1">
                <a:solidFill>
                  <a:schemeClr val="tx1"/>
                </a:solidFill>
                <a:effectLst/>
                <a:latin typeface="Calibri" panose="020F0502020204030204" pitchFamily="34" charset="0"/>
                <a:ea typeface="+mn-ea"/>
                <a:cs typeface="Calibri" panose="020F0502020204030204" pitchFamily="34" charset="0"/>
              </a:rPr>
              <a:t>Cómo</a:t>
            </a:r>
            <a:r>
              <a:rPr lang="en-US" sz="800" kern="1200" dirty="0">
                <a:solidFill>
                  <a:schemeClr val="tx1"/>
                </a:solidFill>
                <a:effectLst/>
                <a:latin typeface="Calibri" panose="020F0502020204030204" pitchFamily="34" charset="0"/>
                <a:ea typeface="+mn-ea"/>
                <a:cs typeface="Calibri" panose="020F0502020204030204" pitchFamily="34" charset="0"/>
              </a:rPr>
              <a:t> </a:t>
            </a:r>
            <a:r>
              <a:rPr lang="en-US" sz="800" kern="1200" dirty="0" err="1">
                <a:solidFill>
                  <a:schemeClr val="tx1"/>
                </a:solidFill>
                <a:effectLst/>
                <a:latin typeface="Calibri" panose="020F0502020204030204" pitchFamily="34" charset="0"/>
                <a:ea typeface="+mn-ea"/>
                <a:cs typeface="Calibri" panose="020F0502020204030204" pitchFamily="34" charset="0"/>
              </a:rPr>
              <a:t>te</a:t>
            </a:r>
            <a:r>
              <a:rPr lang="en-US" sz="800" kern="1200" dirty="0">
                <a:solidFill>
                  <a:schemeClr val="tx1"/>
                </a:solidFill>
                <a:effectLst/>
                <a:latin typeface="Calibri" panose="020F0502020204030204" pitchFamily="34" charset="0"/>
                <a:ea typeface="+mn-ea"/>
                <a:cs typeface="Calibri" panose="020F0502020204030204" pitchFamily="34" charset="0"/>
              </a:rPr>
              <a:t> </a:t>
            </a:r>
            <a:r>
              <a:rPr lang="en-US" sz="800" kern="1200" dirty="0" err="1">
                <a:solidFill>
                  <a:schemeClr val="tx1"/>
                </a:solidFill>
                <a:effectLst/>
                <a:latin typeface="Calibri" panose="020F0502020204030204" pitchFamily="34" charset="0"/>
                <a:ea typeface="+mn-ea"/>
                <a:cs typeface="Calibri" panose="020F0502020204030204" pitchFamily="34" charset="0"/>
              </a:rPr>
              <a:t>encuentras</a:t>
            </a:r>
            <a:r>
              <a:rPr lang="en-US" sz="800" kern="1200" dirty="0">
                <a:solidFill>
                  <a:schemeClr val="tx1"/>
                </a:solidFill>
                <a:effectLst/>
                <a:latin typeface="Calibri" panose="020F0502020204030204" pitchFamily="34" charset="0"/>
                <a:ea typeface="+mn-ea"/>
                <a:cs typeface="Calibri" panose="020F0502020204030204" pitchFamily="34" charset="0"/>
              </a:rPr>
              <a:t> hoy? </a:t>
            </a:r>
          </a:p>
          <a:p>
            <a:r>
              <a:rPr lang="en-US" sz="800" b="1" kern="1200" dirty="0">
                <a:solidFill>
                  <a:schemeClr val="tx1"/>
                </a:solidFill>
                <a:effectLst/>
                <a:latin typeface="Calibri" panose="020F0502020204030204" pitchFamily="34" charset="0"/>
                <a:ea typeface="+mn-ea"/>
                <a:cs typeface="Calibri" panose="020F0502020204030204" pitchFamily="34" charset="0"/>
              </a:rPr>
              <a:t>NARRATOR:</a:t>
            </a:r>
            <a:r>
              <a:rPr lang="en-US" sz="800" kern="1200" dirty="0">
                <a:solidFill>
                  <a:schemeClr val="tx1"/>
                </a:solidFill>
                <a:effectLst/>
                <a:latin typeface="Calibri" panose="020F0502020204030204" pitchFamily="34" charset="0"/>
                <a:ea typeface="+mn-ea"/>
                <a:cs typeface="Calibri" panose="020F0502020204030204" pitchFamily="34" charset="0"/>
              </a:rPr>
              <a:t> Good afternoon, Maria. How are you feeling today?</a:t>
            </a:r>
          </a:p>
          <a:p>
            <a:r>
              <a:rPr lang="en-US" sz="800" kern="1200" dirty="0">
                <a:solidFill>
                  <a:schemeClr val="tx1"/>
                </a:solidFill>
                <a:effectLst/>
                <a:latin typeface="Calibri" panose="020F0502020204030204" pitchFamily="34" charset="0"/>
                <a:ea typeface="+mn-ea"/>
                <a:cs typeface="Calibri" panose="020F0502020204030204" pitchFamily="34" charset="0"/>
              </a:rPr>
              <a:t> </a:t>
            </a:r>
          </a:p>
          <a:p>
            <a:r>
              <a:rPr lang="en-US" sz="800" kern="1200" dirty="0">
                <a:solidFill>
                  <a:schemeClr val="tx1"/>
                </a:solidFill>
                <a:effectLst/>
                <a:latin typeface="Calibri" panose="020F0502020204030204" pitchFamily="34" charset="0"/>
                <a:ea typeface="+mn-ea"/>
                <a:cs typeface="Calibri" panose="020F0502020204030204" pitchFamily="34" charset="0"/>
              </a:rPr>
              <a:t>Maria: [Forced smile] Bien, gracias. Solo un poco </a:t>
            </a:r>
            <a:r>
              <a:rPr lang="en-US" sz="800" kern="1200" dirty="0" err="1">
                <a:solidFill>
                  <a:schemeClr val="tx1"/>
                </a:solidFill>
                <a:effectLst/>
                <a:latin typeface="Calibri" panose="020F0502020204030204" pitchFamily="34" charset="0"/>
                <a:ea typeface="+mn-ea"/>
                <a:cs typeface="Calibri" panose="020F0502020204030204" pitchFamily="34" charset="0"/>
              </a:rPr>
              <a:t>cansada</a:t>
            </a:r>
            <a:r>
              <a:rPr lang="en-US" sz="800" kern="1200" dirty="0">
                <a:solidFill>
                  <a:schemeClr val="tx1"/>
                </a:solidFill>
                <a:effectLst/>
                <a:latin typeface="Calibri" panose="020F0502020204030204" pitchFamily="34" charset="0"/>
                <a:ea typeface="+mn-ea"/>
                <a:cs typeface="Calibri" panose="020F0502020204030204" pitchFamily="34" charset="0"/>
              </a:rPr>
              <a:t>. </a:t>
            </a:r>
          </a:p>
          <a:p>
            <a:r>
              <a:rPr lang="en-US" sz="800" b="1" kern="1200" dirty="0">
                <a:solidFill>
                  <a:schemeClr val="tx1"/>
                </a:solidFill>
                <a:effectLst/>
                <a:latin typeface="Calibri" panose="020F0502020204030204" pitchFamily="34" charset="0"/>
                <a:ea typeface="+mn-ea"/>
                <a:cs typeface="Calibri" panose="020F0502020204030204" pitchFamily="34" charset="0"/>
              </a:rPr>
              <a:t>NARRATOR</a:t>
            </a:r>
            <a:r>
              <a:rPr lang="en-US" sz="800" kern="1200" dirty="0">
                <a:solidFill>
                  <a:schemeClr val="tx1"/>
                </a:solidFill>
                <a:effectLst/>
                <a:latin typeface="Calibri" panose="020F0502020204030204" pitchFamily="34" charset="0"/>
                <a:ea typeface="+mn-ea"/>
                <a:cs typeface="Calibri" panose="020F0502020204030204" pitchFamily="34" charset="0"/>
              </a:rPr>
              <a:t>: Good, thank you. Just a little tired.</a:t>
            </a:r>
          </a:p>
          <a:p>
            <a:r>
              <a:rPr lang="en-US" sz="800" kern="1200" dirty="0">
                <a:solidFill>
                  <a:schemeClr val="tx1"/>
                </a:solidFill>
                <a:effectLst/>
                <a:latin typeface="Calibri" panose="020F0502020204030204" pitchFamily="34" charset="0"/>
                <a:ea typeface="+mn-ea"/>
                <a:cs typeface="Calibri" panose="020F0502020204030204" pitchFamily="34" charset="0"/>
              </a:rPr>
              <a:t> </a:t>
            </a:r>
          </a:p>
          <a:p>
            <a:r>
              <a:rPr lang="en-US" sz="800" kern="1200" dirty="0">
                <a:solidFill>
                  <a:schemeClr val="tx1"/>
                </a:solidFill>
                <a:effectLst/>
                <a:latin typeface="Calibri" panose="020F0502020204030204" pitchFamily="34" charset="0"/>
                <a:ea typeface="+mn-ea"/>
                <a:cs typeface="Calibri" panose="020F0502020204030204" pitchFamily="34" charset="0"/>
              </a:rPr>
              <a:t>Gretchen: [Notices Maria's discomfort] Um Let me see I think I know this one” She states LOUDLY: </a:t>
            </a:r>
          </a:p>
          <a:p>
            <a:r>
              <a:rPr lang="en-US" sz="800" kern="1200" dirty="0">
                <a:solidFill>
                  <a:schemeClr val="tx1"/>
                </a:solidFill>
                <a:effectLst/>
                <a:latin typeface="Calibri" panose="020F0502020204030204" pitchFamily="34" charset="0"/>
                <a:ea typeface="+mn-ea"/>
                <a:cs typeface="Calibri" panose="020F0502020204030204" pitchFamily="34" charset="0"/>
              </a:rPr>
              <a:t>¿</a:t>
            </a:r>
            <a:r>
              <a:rPr lang="en-US" sz="800" kern="1200" dirty="0" err="1">
                <a:solidFill>
                  <a:schemeClr val="tx1"/>
                </a:solidFill>
                <a:effectLst/>
                <a:latin typeface="Calibri" panose="020F0502020204030204" pitchFamily="34" charset="0"/>
                <a:ea typeface="+mn-ea"/>
                <a:cs typeface="Calibri" panose="020F0502020204030204" pitchFamily="34" charset="0"/>
              </a:rPr>
              <a:t>Estás</a:t>
            </a:r>
            <a:r>
              <a:rPr lang="en-US" sz="800" kern="1200" dirty="0">
                <a:solidFill>
                  <a:schemeClr val="tx1"/>
                </a:solidFill>
                <a:effectLst/>
                <a:latin typeface="Calibri" panose="020F0502020204030204" pitchFamily="34" charset="0"/>
                <a:ea typeface="+mn-ea"/>
                <a:cs typeface="Calibri" panose="020F0502020204030204" pitchFamily="34" charset="0"/>
              </a:rPr>
              <a:t> </a:t>
            </a:r>
            <a:r>
              <a:rPr lang="en-US" sz="800" kern="1200" dirty="0" err="1">
                <a:solidFill>
                  <a:schemeClr val="tx1"/>
                </a:solidFill>
                <a:effectLst/>
                <a:latin typeface="Calibri" panose="020F0502020204030204" pitchFamily="34" charset="0"/>
                <a:ea typeface="+mn-ea"/>
                <a:cs typeface="Calibri" panose="020F0502020204030204" pitchFamily="34" charset="0"/>
              </a:rPr>
              <a:t>segura</a:t>
            </a:r>
            <a:r>
              <a:rPr lang="en-US" sz="800" kern="1200" dirty="0">
                <a:solidFill>
                  <a:schemeClr val="tx1"/>
                </a:solidFill>
                <a:effectLst/>
                <a:latin typeface="Calibri" panose="020F0502020204030204" pitchFamily="34" charset="0"/>
                <a:ea typeface="+mn-ea"/>
                <a:cs typeface="Calibri" panose="020F0502020204030204" pitchFamily="34" charset="0"/>
              </a:rPr>
              <a:t>? </a:t>
            </a:r>
            <a:r>
              <a:rPr lang="en-US" sz="800" kern="1200" dirty="0" err="1">
                <a:solidFill>
                  <a:schemeClr val="tx1"/>
                </a:solidFill>
                <a:effectLst/>
                <a:latin typeface="Calibri" panose="020F0502020204030204" pitchFamily="34" charset="0"/>
                <a:ea typeface="+mn-ea"/>
                <a:cs typeface="Calibri" panose="020F0502020204030204" pitchFamily="34" charset="0"/>
              </a:rPr>
              <a:t>Pareces</a:t>
            </a:r>
            <a:r>
              <a:rPr lang="en-US" sz="800" kern="1200" dirty="0">
                <a:solidFill>
                  <a:schemeClr val="tx1"/>
                </a:solidFill>
                <a:effectLst/>
                <a:latin typeface="Calibri" panose="020F0502020204030204" pitchFamily="34" charset="0"/>
                <a:ea typeface="+mn-ea"/>
                <a:cs typeface="Calibri" panose="020F0502020204030204" pitchFamily="34" charset="0"/>
              </a:rPr>
              <a:t> </a:t>
            </a:r>
            <a:r>
              <a:rPr lang="en-US" sz="800" kern="1200" dirty="0" err="1">
                <a:solidFill>
                  <a:schemeClr val="tx1"/>
                </a:solidFill>
                <a:effectLst/>
                <a:latin typeface="Calibri" panose="020F0502020204030204" pitchFamily="34" charset="0"/>
                <a:ea typeface="+mn-ea"/>
                <a:cs typeface="Calibri" panose="020F0502020204030204" pitchFamily="34" charset="0"/>
              </a:rPr>
              <a:t>preocupada</a:t>
            </a:r>
            <a:r>
              <a:rPr lang="en-US" sz="800" kern="1200" dirty="0">
                <a:solidFill>
                  <a:schemeClr val="tx1"/>
                </a:solidFill>
                <a:effectLst/>
                <a:latin typeface="Calibri" panose="020F0502020204030204" pitchFamily="34" charset="0"/>
                <a:ea typeface="+mn-ea"/>
                <a:cs typeface="Calibri" panose="020F0502020204030204" pitchFamily="34" charset="0"/>
              </a:rPr>
              <a:t>. </a:t>
            </a:r>
          </a:p>
          <a:p>
            <a:r>
              <a:rPr lang="en-US" sz="800" b="1" kern="1200" dirty="0">
                <a:solidFill>
                  <a:schemeClr val="tx1"/>
                </a:solidFill>
                <a:effectLst/>
                <a:latin typeface="Calibri" panose="020F0502020204030204" pitchFamily="34" charset="0"/>
                <a:ea typeface="+mn-ea"/>
                <a:cs typeface="Calibri" panose="020F0502020204030204" pitchFamily="34" charset="0"/>
              </a:rPr>
              <a:t>NARRATOR</a:t>
            </a:r>
            <a:r>
              <a:rPr lang="en-US" sz="800" kern="1200" dirty="0">
                <a:solidFill>
                  <a:schemeClr val="tx1"/>
                </a:solidFill>
                <a:effectLst/>
                <a:latin typeface="Calibri" panose="020F0502020204030204" pitchFamily="34" charset="0"/>
                <a:ea typeface="+mn-ea"/>
                <a:cs typeface="Calibri" panose="020F0502020204030204" pitchFamily="34" charset="0"/>
              </a:rPr>
              <a:t>: Are you sure? You seem worried.</a:t>
            </a:r>
          </a:p>
          <a:p>
            <a:r>
              <a:rPr lang="en-US" sz="800" kern="1200" dirty="0">
                <a:solidFill>
                  <a:schemeClr val="tx1"/>
                </a:solidFill>
                <a:effectLst/>
                <a:latin typeface="Calibri" panose="020F0502020204030204" pitchFamily="34" charset="0"/>
                <a:ea typeface="+mn-ea"/>
                <a:cs typeface="Calibri" panose="020F0502020204030204" pitchFamily="34" charset="0"/>
              </a:rPr>
              <a:t> </a:t>
            </a:r>
          </a:p>
          <a:p>
            <a:r>
              <a:rPr lang="en-US" sz="800" kern="1200" dirty="0">
                <a:solidFill>
                  <a:schemeClr val="tx1"/>
                </a:solidFill>
                <a:effectLst/>
                <a:latin typeface="Calibri" panose="020F0502020204030204" pitchFamily="34" charset="0"/>
                <a:ea typeface="+mn-ea"/>
                <a:cs typeface="Calibri" panose="020F0502020204030204" pitchFamily="34" charset="0"/>
              </a:rPr>
              <a:t>Maria: [Sighs] Es solo que... me </a:t>
            </a:r>
            <a:r>
              <a:rPr lang="en-US" sz="800" kern="1200" dirty="0" err="1">
                <a:solidFill>
                  <a:schemeClr val="tx1"/>
                </a:solidFill>
                <a:effectLst/>
                <a:latin typeface="Calibri" panose="020F0502020204030204" pitchFamily="34" charset="0"/>
                <a:ea typeface="+mn-ea"/>
                <a:cs typeface="Calibri" panose="020F0502020204030204" pitchFamily="34" charset="0"/>
              </a:rPr>
              <a:t>siento</a:t>
            </a:r>
            <a:r>
              <a:rPr lang="en-US" sz="800" kern="1200" dirty="0">
                <a:solidFill>
                  <a:schemeClr val="tx1"/>
                </a:solidFill>
                <a:effectLst/>
                <a:latin typeface="Calibri" panose="020F0502020204030204" pitchFamily="34" charset="0"/>
                <a:ea typeface="+mn-ea"/>
                <a:cs typeface="Calibri" panose="020F0502020204030204" pitchFamily="34" charset="0"/>
              </a:rPr>
              <a:t> triste y un poco fuera de </a:t>
            </a:r>
            <a:r>
              <a:rPr lang="en-US" sz="800" kern="1200" dirty="0" err="1">
                <a:solidFill>
                  <a:schemeClr val="tx1"/>
                </a:solidFill>
                <a:effectLst/>
                <a:latin typeface="Calibri" panose="020F0502020204030204" pitchFamily="34" charset="0"/>
                <a:ea typeface="+mn-ea"/>
                <a:cs typeface="Calibri" panose="020F0502020204030204" pitchFamily="34" charset="0"/>
              </a:rPr>
              <a:t>lugar</a:t>
            </a:r>
            <a:r>
              <a:rPr lang="en-US" sz="800" kern="1200" dirty="0">
                <a:solidFill>
                  <a:schemeClr val="tx1"/>
                </a:solidFill>
                <a:effectLst/>
                <a:latin typeface="Calibri" panose="020F0502020204030204" pitchFamily="34" charset="0"/>
                <a:ea typeface="+mn-ea"/>
                <a:cs typeface="Calibri" panose="020F0502020204030204" pitchFamily="34" charset="0"/>
              </a:rPr>
              <a:t> </a:t>
            </a:r>
            <a:r>
              <a:rPr lang="en-US" sz="800" kern="1200" dirty="0" err="1">
                <a:solidFill>
                  <a:schemeClr val="tx1"/>
                </a:solidFill>
                <a:effectLst/>
                <a:latin typeface="Calibri" panose="020F0502020204030204" pitchFamily="34" charset="0"/>
                <a:ea typeface="+mn-ea"/>
                <a:cs typeface="Calibri" panose="020F0502020204030204" pitchFamily="34" charset="0"/>
              </a:rPr>
              <a:t>aquí</a:t>
            </a:r>
            <a:r>
              <a:rPr lang="en-US" sz="800" kern="1200" dirty="0">
                <a:solidFill>
                  <a:schemeClr val="tx1"/>
                </a:solidFill>
                <a:effectLst/>
                <a:latin typeface="Calibri" panose="020F0502020204030204" pitchFamily="34" charset="0"/>
                <a:ea typeface="+mn-ea"/>
                <a:cs typeface="Calibri" panose="020F0502020204030204" pitchFamily="34" charset="0"/>
              </a:rPr>
              <a:t>. </a:t>
            </a:r>
          </a:p>
          <a:p>
            <a:r>
              <a:rPr lang="en-US" sz="800" b="1" kern="1200" dirty="0">
                <a:solidFill>
                  <a:schemeClr val="tx1"/>
                </a:solidFill>
                <a:effectLst/>
                <a:latin typeface="Calibri" panose="020F0502020204030204" pitchFamily="34" charset="0"/>
                <a:ea typeface="+mn-ea"/>
                <a:cs typeface="Calibri" panose="020F0502020204030204" pitchFamily="34" charset="0"/>
              </a:rPr>
              <a:t>NARRATOR</a:t>
            </a:r>
            <a:r>
              <a:rPr lang="en-US" sz="800" kern="1200" dirty="0">
                <a:solidFill>
                  <a:schemeClr val="tx1"/>
                </a:solidFill>
                <a:effectLst/>
                <a:latin typeface="Calibri" panose="020F0502020204030204" pitchFamily="34" charset="0"/>
                <a:ea typeface="+mn-ea"/>
                <a:cs typeface="Calibri" panose="020F0502020204030204" pitchFamily="34" charset="0"/>
              </a:rPr>
              <a:t> It's just that... I feel sad &amp; a bit out of place here.</a:t>
            </a:r>
          </a:p>
          <a:p>
            <a:r>
              <a:rPr lang="en-US" sz="800" kern="1200" dirty="0">
                <a:solidFill>
                  <a:schemeClr val="tx1"/>
                </a:solidFill>
                <a:effectLst/>
                <a:latin typeface="Calibri" panose="020F0502020204030204" pitchFamily="34" charset="0"/>
                <a:ea typeface="+mn-ea"/>
                <a:cs typeface="Calibri" panose="020F0502020204030204" pitchFamily="34" charset="0"/>
              </a:rPr>
              <a:t> </a:t>
            </a:r>
          </a:p>
          <a:p>
            <a:r>
              <a:rPr lang="en-US" sz="800" kern="1200" dirty="0">
                <a:solidFill>
                  <a:schemeClr val="tx1"/>
                </a:solidFill>
                <a:effectLst/>
                <a:latin typeface="Calibri" panose="020F0502020204030204" pitchFamily="34" charset="0"/>
                <a:ea typeface="+mn-ea"/>
                <a:cs typeface="Calibri" panose="020F0502020204030204" pitchFamily="34" charset="0"/>
              </a:rPr>
              <a:t>Gretchen: [Concerned] ¿</a:t>
            </a:r>
            <a:r>
              <a:rPr lang="en-US" sz="800" kern="1200" dirty="0" err="1">
                <a:solidFill>
                  <a:schemeClr val="tx1"/>
                </a:solidFill>
                <a:effectLst/>
                <a:latin typeface="Calibri" panose="020F0502020204030204" pitchFamily="34" charset="0"/>
                <a:ea typeface="+mn-ea"/>
                <a:cs typeface="Calibri" panose="020F0502020204030204" pitchFamily="34" charset="0"/>
              </a:rPr>
              <a:t>Qué</a:t>
            </a:r>
            <a:r>
              <a:rPr lang="en-US" sz="800" kern="1200" dirty="0">
                <a:solidFill>
                  <a:schemeClr val="tx1"/>
                </a:solidFill>
                <a:effectLst/>
                <a:latin typeface="Calibri" panose="020F0502020204030204" pitchFamily="34" charset="0"/>
                <a:ea typeface="+mn-ea"/>
                <a:cs typeface="Calibri" panose="020F0502020204030204" pitchFamily="34" charset="0"/>
              </a:rPr>
              <a:t> </a:t>
            </a:r>
            <a:r>
              <a:rPr lang="en-US" sz="800" kern="1200" dirty="0" err="1">
                <a:solidFill>
                  <a:schemeClr val="tx1"/>
                </a:solidFill>
                <a:effectLst/>
                <a:latin typeface="Calibri" panose="020F0502020204030204" pitchFamily="34" charset="0"/>
                <a:ea typeface="+mn-ea"/>
                <a:cs typeface="Calibri" panose="020F0502020204030204" pitchFamily="34" charset="0"/>
              </a:rPr>
              <a:t>pasa</a:t>
            </a:r>
            <a:r>
              <a:rPr lang="en-US" sz="800" kern="1200" dirty="0">
                <a:solidFill>
                  <a:schemeClr val="tx1"/>
                </a:solidFill>
                <a:effectLst/>
                <a:latin typeface="Calibri" panose="020F0502020204030204" pitchFamily="34" charset="0"/>
                <a:ea typeface="+mn-ea"/>
                <a:cs typeface="Calibri" panose="020F0502020204030204" pitchFamily="34" charset="0"/>
              </a:rPr>
              <a:t>?  No </a:t>
            </a:r>
            <a:r>
              <a:rPr lang="en-US" sz="800" kern="1200" dirty="0" err="1">
                <a:solidFill>
                  <a:schemeClr val="tx1"/>
                </a:solidFill>
                <a:effectLst/>
                <a:latin typeface="Calibri" panose="020F0502020204030204" pitchFamily="34" charset="0"/>
                <a:ea typeface="+mn-ea"/>
                <a:cs typeface="Calibri" panose="020F0502020204030204" pitchFamily="34" charset="0"/>
              </a:rPr>
              <a:t>entiendo</a:t>
            </a:r>
            <a:r>
              <a:rPr lang="en-US" sz="800" kern="1200" dirty="0">
                <a:solidFill>
                  <a:schemeClr val="tx1"/>
                </a:solidFill>
                <a:effectLst/>
                <a:latin typeface="Calibri" panose="020F0502020204030204" pitchFamily="34" charset="0"/>
                <a:ea typeface="+mn-ea"/>
                <a:cs typeface="Calibri" panose="020F0502020204030204" pitchFamily="34" charset="0"/>
              </a:rPr>
              <a:t> sus palabras.</a:t>
            </a:r>
          </a:p>
          <a:p>
            <a:r>
              <a:rPr lang="en-US" sz="800" b="1" kern="1200" dirty="0">
                <a:solidFill>
                  <a:schemeClr val="tx1"/>
                </a:solidFill>
                <a:effectLst/>
                <a:latin typeface="Calibri" panose="020F0502020204030204" pitchFamily="34" charset="0"/>
                <a:ea typeface="+mn-ea"/>
                <a:cs typeface="Calibri" panose="020F0502020204030204" pitchFamily="34" charset="0"/>
              </a:rPr>
              <a:t>NARRATOR</a:t>
            </a:r>
            <a:r>
              <a:rPr lang="en-US" sz="800" kern="1200" dirty="0">
                <a:solidFill>
                  <a:schemeClr val="tx1"/>
                </a:solidFill>
                <a:effectLst/>
                <a:latin typeface="Calibri" panose="020F0502020204030204" pitchFamily="34" charset="0"/>
                <a:ea typeface="+mn-ea"/>
                <a:cs typeface="Calibri" panose="020F0502020204030204" pitchFamily="34" charset="0"/>
              </a:rPr>
              <a:t>: What's wrong? I don’t understand the words.</a:t>
            </a:r>
          </a:p>
          <a:p>
            <a:r>
              <a:rPr lang="en-US" sz="800" kern="1200" dirty="0">
                <a:solidFill>
                  <a:schemeClr val="tx1"/>
                </a:solidFill>
                <a:effectLst/>
                <a:latin typeface="Calibri" panose="020F0502020204030204" pitchFamily="34" charset="0"/>
                <a:ea typeface="+mn-ea"/>
                <a:cs typeface="Calibri" panose="020F0502020204030204" pitchFamily="34" charset="0"/>
              </a:rPr>
              <a:t> </a:t>
            </a:r>
          </a:p>
          <a:p>
            <a:r>
              <a:rPr lang="en-US" sz="800" kern="1200" dirty="0">
                <a:solidFill>
                  <a:schemeClr val="tx1"/>
                </a:solidFill>
                <a:effectLst/>
                <a:latin typeface="Calibri" panose="020F0502020204030204" pitchFamily="34" charset="0"/>
                <a:ea typeface="+mn-ea"/>
                <a:cs typeface="Calibri" panose="020F0502020204030204" pitchFamily="34" charset="0"/>
              </a:rPr>
              <a:t>Gretchen: That Babel app and course just may not be the best after all.  I am going to try Google translate.</a:t>
            </a:r>
          </a:p>
          <a:p>
            <a:r>
              <a:rPr lang="en-US" sz="800" kern="1200" dirty="0">
                <a:solidFill>
                  <a:schemeClr val="tx1"/>
                </a:solidFill>
                <a:effectLst/>
                <a:latin typeface="Calibri" panose="020F0502020204030204" pitchFamily="34" charset="0"/>
                <a:ea typeface="+mn-ea"/>
                <a:cs typeface="Calibri" panose="020F0502020204030204" pitchFamily="34" charset="0"/>
              </a:rPr>
              <a:t> </a:t>
            </a:r>
          </a:p>
          <a:p>
            <a:r>
              <a:rPr lang="en-US" sz="800" kern="1200" dirty="0">
                <a:solidFill>
                  <a:schemeClr val="tx1"/>
                </a:solidFill>
                <a:effectLst/>
                <a:latin typeface="Calibri" panose="020F0502020204030204" pitchFamily="34" charset="0"/>
                <a:ea typeface="+mn-ea"/>
                <a:cs typeface="Calibri" panose="020F0502020204030204" pitchFamily="34" charset="0"/>
              </a:rPr>
              <a:t>Maria: [Hesitant] Bueno... es solo </a:t>
            </a:r>
            <a:r>
              <a:rPr lang="en-US" sz="800" kern="1200" dirty="0" err="1">
                <a:solidFill>
                  <a:schemeClr val="tx1"/>
                </a:solidFill>
                <a:effectLst/>
                <a:latin typeface="Calibri" panose="020F0502020204030204" pitchFamily="34" charset="0"/>
                <a:ea typeface="+mn-ea"/>
                <a:cs typeface="Calibri" panose="020F0502020204030204" pitchFamily="34" charset="0"/>
              </a:rPr>
              <a:t>que</a:t>
            </a:r>
            <a:r>
              <a:rPr lang="en-US" sz="800" kern="1200" dirty="0">
                <a:solidFill>
                  <a:schemeClr val="tx1"/>
                </a:solidFill>
                <a:effectLst/>
                <a:latin typeface="Calibri" panose="020F0502020204030204" pitchFamily="34" charset="0"/>
                <a:ea typeface="+mn-ea"/>
                <a:cs typeface="Calibri" panose="020F0502020204030204" pitchFamily="34" charset="0"/>
              </a:rPr>
              <a:t> </a:t>
            </a:r>
            <a:r>
              <a:rPr lang="en-US" sz="800" kern="1200" dirty="0" err="1">
                <a:solidFill>
                  <a:schemeClr val="tx1"/>
                </a:solidFill>
                <a:effectLst/>
                <a:latin typeface="Calibri" panose="020F0502020204030204" pitchFamily="34" charset="0"/>
                <a:ea typeface="+mn-ea"/>
                <a:cs typeface="Calibri" panose="020F0502020204030204" pitchFamily="34" charset="0"/>
              </a:rPr>
              <a:t>algunas</a:t>
            </a:r>
            <a:r>
              <a:rPr lang="en-US" sz="800" kern="1200" dirty="0">
                <a:solidFill>
                  <a:schemeClr val="tx1"/>
                </a:solidFill>
                <a:effectLst/>
                <a:latin typeface="Calibri" panose="020F0502020204030204" pitchFamily="34" charset="0"/>
                <a:ea typeface="+mn-ea"/>
                <a:cs typeface="Calibri" panose="020F0502020204030204" pitchFamily="34" charset="0"/>
              </a:rPr>
              <a:t> personas </a:t>
            </a:r>
            <a:r>
              <a:rPr lang="en-US" sz="800" kern="1200" dirty="0" err="1">
                <a:solidFill>
                  <a:schemeClr val="tx1"/>
                </a:solidFill>
                <a:effectLst/>
                <a:latin typeface="Calibri" panose="020F0502020204030204" pitchFamily="34" charset="0"/>
                <a:ea typeface="+mn-ea"/>
                <a:cs typeface="Calibri" panose="020F0502020204030204" pitchFamily="34" charset="0"/>
              </a:rPr>
              <a:t>aquí</a:t>
            </a:r>
            <a:r>
              <a:rPr lang="en-US" sz="800" kern="1200" dirty="0">
                <a:solidFill>
                  <a:schemeClr val="tx1"/>
                </a:solidFill>
                <a:effectLst/>
                <a:latin typeface="Calibri" panose="020F0502020204030204" pitchFamily="34" charset="0"/>
                <a:ea typeface="+mn-ea"/>
                <a:cs typeface="Calibri" panose="020F0502020204030204" pitchFamily="34" charset="0"/>
              </a:rPr>
              <a:t> no </a:t>
            </a:r>
            <a:r>
              <a:rPr lang="en-US" sz="800" kern="1200" dirty="0" err="1">
                <a:solidFill>
                  <a:schemeClr val="tx1"/>
                </a:solidFill>
                <a:effectLst/>
                <a:latin typeface="Calibri" panose="020F0502020204030204" pitchFamily="34" charset="0"/>
                <a:ea typeface="+mn-ea"/>
                <a:cs typeface="Calibri" panose="020F0502020204030204" pitchFamily="34" charset="0"/>
              </a:rPr>
              <a:t>han</a:t>
            </a:r>
            <a:r>
              <a:rPr lang="en-US" sz="800" kern="1200" dirty="0">
                <a:solidFill>
                  <a:schemeClr val="tx1"/>
                </a:solidFill>
                <a:effectLst/>
                <a:latin typeface="Calibri" panose="020F0502020204030204" pitchFamily="34" charset="0"/>
                <a:ea typeface="+mn-ea"/>
                <a:cs typeface="Calibri" panose="020F0502020204030204" pitchFamily="34" charset="0"/>
              </a:rPr>
              <a:t> </a:t>
            </a:r>
            <a:r>
              <a:rPr lang="en-US" sz="800" kern="1200" dirty="0" err="1">
                <a:solidFill>
                  <a:schemeClr val="tx1"/>
                </a:solidFill>
                <a:effectLst/>
                <a:latin typeface="Calibri" panose="020F0502020204030204" pitchFamily="34" charset="0"/>
                <a:ea typeface="+mn-ea"/>
                <a:cs typeface="Calibri" panose="020F0502020204030204" pitchFamily="34" charset="0"/>
              </a:rPr>
              <a:t>sido</a:t>
            </a:r>
            <a:r>
              <a:rPr lang="en-US" sz="800" kern="1200" dirty="0">
                <a:solidFill>
                  <a:schemeClr val="tx1"/>
                </a:solidFill>
                <a:effectLst/>
                <a:latin typeface="Calibri" panose="020F0502020204030204" pitchFamily="34" charset="0"/>
                <a:ea typeface="+mn-ea"/>
                <a:cs typeface="Calibri" panose="020F0502020204030204" pitchFamily="34" charset="0"/>
              </a:rPr>
              <a:t> </a:t>
            </a:r>
            <a:r>
              <a:rPr lang="en-US" sz="800" kern="1200" dirty="0" err="1">
                <a:solidFill>
                  <a:schemeClr val="tx1"/>
                </a:solidFill>
                <a:effectLst/>
                <a:latin typeface="Calibri" panose="020F0502020204030204" pitchFamily="34" charset="0"/>
                <a:ea typeface="+mn-ea"/>
                <a:cs typeface="Calibri" panose="020F0502020204030204" pitchFamily="34" charset="0"/>
              </a:rPr>
              <a:t>muy</a:t>
            </a:r>
            <a:r>
              <a:rPr lang="en-US" sz="800" kern="1200" dirty="0">
                <a:solidFill>
                  <a:schemeClr val="tx1"/>
                </a:solidFill>
                <a:effectLst/>
                <a:latin typeface="Calibri" panose="020F0502020204030204" pitchFamily="34" charset="0"/>
                <a:ea typeface="+mn-ea"/>
                <a:cs typeface="Calibri" panose="020F0502020204030204" pitchFamily="34" charset="0"/>
              </a:rPr>
              <a:t> </a:t>
            </a:r>
            <a:r>
              <a:rPr lang="en-US" sz="800" kern="1200" dirty="0" err="1">
                <a:solidFill>
                  <a:schemeClr val="tx1"/>
                </a:solidFill>
                <a:effectLst/>
                <a:latin typeface="Calibri" panose="020F0502020204030204" pitchFamily="34" charset="0"/>
                <a:ea typeface="+mn-ea"/>
                <a:cs typeface="Calibri" panose="020F0502020204030204" pitchFamily="34" charset="0"/>
              </a:rPr>
              <a:t>amables</a:t>
            </a:r>
            <a:r>
              <a:rPr lang="en-US" sz="800" kern="1200" dirty="0">
                <a:solidFill>
                  <a:schemeClr val="tx1"/>
                </a:solidFill>
                <a:effectLst/>
                <a:latin typeface="Calibri" panose="020F0502020204030204" pitchFamily="34" charset="0"/>
                <a:ea typeface="+mn-ea"/>
                <a:cs typeface="Calibri" panose="020F0502020204030204" pitchFamily="34" charset="0"/>
              </a:rPr>
              <a:t> </a:t>
            </a:r>
            <a:r>
              <a:rPr lang="en-US" sz="800" kern="1200" dirty="0" err="1">
                <a:solidFill>
                  <a:schemeClr val="tx1"/>
                </a:solidFill>
                <a:effectLst/>
                <a:latin typeface="Calibri" panose="020F0502020204030204" pitchFamily="34" charset="0"/>
                <a:ea typeface="+mn-ea"/>
                <a:cs typeface="Calibri" panose="020F0502020204030204" pitchFamily="34" charset="0"/>
              </a:rPr>
              <a:t>conmigo</a:t>
            </a:r>
            <a:r>
              <a:rPr lang="en-US" sz="800" kern="1200" dirty="0">
                <a:solidFill>
                  <a:schemeClr val="tx1"/>
                </a:solidFill>
                <a:effectLst/>
                <a:latin typeface="Calibri" panose="020F0502020204030204" pitchFamily="34" charset="0"/>
                <a:ea typeface="+mn-ea"/>
                <a:cs typeface="Calibri" panose="020F0502020204030204" pitchFamily="34" charset="0"/>
              </a:rPr>
              <a:t>.</a:t>
            </a:r>
          </a:p>
          <a:p>
            <a:r>
              <a:rPr lang="en-US" sz="800" b="1" kern="1200" dirty="0">
                <a:solidFill>
                  <a:schemeClr val="tx1"/>
                </a:solidFill>
                <a:effectLst/>
                <a:latin typeface="Calibri" panose="020F0502020204030204" pitchFamily="34" charset="0"/>
                <a:ea typeface="+mn-ea"/>
                <a:cs typeface="Calibri" panose="020F0502020204030204" pitchFamily="34" charset="0"/>
              </a:rPr>
              <a:t>NARRATOR</a:t>
            </a:r>
            <a:r>
              <a:rPr lang="en-US" sz="800" kern="1200" dirty="0">
                <a:solidFill>
                  <a:schemeClr val="tx1"/>
                </a:solidFill>
                <a:effectLst/>
                <a:latin typeface="Calibri" panose="020F0502020204030204" pitchFamily="34" charset="0"/>
                <a:ea typeface="+mn-ea"/>
                <a:cs typeface="Calibri" panose="020F0502020204030204" pitchFamily="34" charset="0"/>
              </a:rPr>
              <a:t> Well... it's just that some people here haven't been very friendly to me.</a:t>
            </a:r>
          </a:p>
          <a:p>
            <a:r>
              <a:rPr lang="en-US" sz="800" kern="1200" dirty="0">
                <a:solidFill>
                  <a:schemeClr val="tx1"/>
                </a:solidFill>
                <a:effectLst/>
                <a:latin typeface="Calibri" panose="020F0502020204030204" pitchFamily="34" charset="0"/>
                <a:ea typeface="+mn-ea"/>
                <a:cs typeface="Calibri" panose="020F0502020204030204" pitchFamily="34" charset="0"/>
              </a:rPr>
              <a:t>Gretchen: [Frowns and visibly struggling responds LOUDLY in front of the group ] Lo </a:t>
            </a:r>
            <a:r>
              <a:rPr lang="en-US" sz="800" kern="1200" dirty="0" err="1">
                <a:solidFill>
                  <a:schemeClr val="tx1"/>
                </a:solidFill>
                <a:effectLst/>
                <a:latin typeface="Calibri" panose="020F0502020204030204" pitchFamily="34" charset="0"/>
                <a:ea typeface="+mn-ea"/>
                <a:cs typeface="Calibri" panose="020F0502020204030204" pitchFamily="34" charset="0"/>
              </a:rPr>
              <a:t>siento</a:t>
            </a:r>
            <a:r>
              <a:rPr lang="en-US" sz="800" kern="1200" dirty="0">
                <a:solidFill>
                  <a:schemeClr val="tx1"/>
                </a:solidFill>
                <a:effectLst/>
                <a:latin typeface="Calibri" panose="020F0502020204030204" pitchFamily="34" charset="0"/>
                <a:ea typeface="+mn-ea"/>
                <a:cs typeface="Calibri" panose="020F0502020204030204" pitchFamily="34" charset="0"/>
              </a:rPr>
              <a:t> </a:t>
            </a:r>
            <a:r>
              <a:rPr lang="en-US" sz="800" kern="1200" dirty="0" err="1">
                <a:solidFill>
                  <a:schemeClr val="tx1"/>
                </a:solidFill>
                <a:effectLst/>
                <a:latin typeface="Calibri" panose="020F0502020204030204" pitchFamily="34" charset="0"/>
                <a:ea typeface="+mn-ea"/>
                <a:cs typeface="Calibri" panose="020F0502020204030204" pitchFamily="34" charset="0"/>
              </a:rPr>
              <a:t>mucho</a:t>
            </a:r>
            <a:r>
              <a:rPr lang="en-US" sz="800" kern="1200" dirty="0">
                <a:solidFill>
                  <a:schemeClr val="tx1"/>
                </a:solidFill>
                <a:effectLst/>
                <a:latin typeface="Calibri" panose="020F0502020204030204" pitchFamily="34" charset="0"/>
                <a:ea typeface="+mn-ea"/>
                <a:cs typeface="Calibri" panose="020F0502020204030204" pitchFamily="34" charset="0"/>
              </a:rPr>
              <a:t>, Maria. Nadie </a:t>
            </a:r>
            <a:r>
              <a:rPr lang="en-US" sz="800" kern="1200" dirty="0" err="1">
                <a:solidFill>
                  <a:schemeClr val="tx1"/>
                </a:solidFill>
                <a:effectLst/>
                <a:latin typeface="Calibri" panose="020F0502020204030204" pitchFamily="34" charset="0"/>
                <a:ea typeface="+mn-ea"/>
                <a:cs typeface="Calibri" panose="020F0502020204030204" pitchFamily="34" charset="0"/>
              </a:rPr>
              <a:t>debería</a:t>
            </a:r>
            <a:r>
              <a:rPr lang="en-US" sz="800" kern="1200" dirty="0">
                <a:solidFill>
                  <a:schemeClr val="tx1"/>
                </a:solidFill>
                <a:effectLst/>
                <a:latin typeface="Calibri" panose="020F0502020204030204" pitchFamily="34" charset="0"/>
                <a:ea typeface="+mn-ea"/>
                <a:cs typeface="Calibri" panose="020F0502020204030204" pitchFamily="34" charset="0"/>
              </a:rPr>
              <a:t> </a:t>
            </a:r>
            <a:r>
              <a:rPr lang="en-US" sz="800" kern="1200" dirty="0" err="1">
                <a:solidFill>
                  <a:schemeClr val="tx1"/>
                </a:solidFill>
                <a:effectLst/>
                <a:latin typeface="Calibri" panose="020F0502020204030204" pitchFamily="34" charset="0"/>
                <a:ea typeface="+mn-ea"/>
                <a:cs typeface="Calibri" panose="020F0502020204030204" pitchFamily="34" charset="0"/>
              </a:rPr>
              <a:t>sentirse</a:t>
            </a:r>
            <a:r>
              <a:rPr lang="en-US" sz="800" kern="1200" dirty="0">
                <a:solidFill>
                  <a:schemeClr val="tx1"/>
                </a:solidFill>
                <a:effectLst/>
                <a:latin typeface="Calibri" panose="020F0502020204030204" pitchFamily="34" charset="0"/>
                <a:ea typeface="+mn-ea"/>
                <a:cs typeface="Calibri" panose="020F0502020204030204" pitchFamily="34" charset="0"/>
              </a:rPr>
              <a:t> </a:t>
            </a:r>
            <a:r>
              <a:rPr lang="en-US" sz="800" kern="1200" dirty="0" err="1">
                <a:solidFill>
                  <a:schemeClr val="tx1"/>
                </a:solidFill>
                <a:effectLst/>
                <a:latin typeface="Calibri" panose="020F0502020204030204" pitchFamily="34" charset="0"/>
                <a:ea typeface="+mn-ea"/>
                <a:cs typeface="Calibri" panose="020F0502020204030204" pitchFamily="34" charset="0"/>
              </a:rPr>
              <a:t>así</a:t>
            </a:r>
            <a:r>
              <a:rPr lang="en-US" sz="800" kern="1200" dirty="0">
                <a:solidFill>
                  <a:schemeClr val="tx1"/>
                </a:solidFill>
                <a:effectLst/>
                <a:latin typeface="Calibri" panose="020F0502020204030204" pitchFamily="34" charset="0"/>
                <a:ea typeface="+mn-ea"/>
                <a:cs typeface="Calibri" panose="020F0502020204030204" pitchFamily="34" charset="0"/>
              </a:rPr>
              <a:t> </a:t>
            </a:r>
            <a:r>
              <a:rPr lang="en-US" sz="800" kern="1200" dirty="0" err="1">
                <a:solidFill>
                  <a:schemeClr val="tx1"/>
                </a:solidFill>
                <a:effectLst/>
                <a:latin typeface="Calibri" panose="020F0502020204030204" pitchFamily="34" charset="0"/>
                <a:ea typeface="+mn-ea"/>
                <a:cs typeface="Calibri" panose="020F0502020204030204" pitchFamily="34" charset="0"/>
              </a:rPr>
              <a:t>aquí</a:t>
            </a:r>
            <a:r>
              <a:rPr lang="en-US" sz="800" kern="1200" dirty="0">
                <a:solidFill>
                  <a:schemeClr val="tx1"/>
                </a:solidFill>
                <a:effectLst/>
                <a:latin typeface="Calibri" panose="020F0502020204030204" pitchFamily="34" charset="0"/>
                <a:ea typeface="+mn-ea"/>
                <a:cs typeface="Calibri" panose="020F0502020204030204" pitchFamily="34" charset="0"/>
              </a:rPr>
              <a:t>. ¿</a:t>
            </a:r>
            <a:r>
              <a:rPr lang="en-US" sz="800" kern="1200" dirty="0" err="1">
                <a:solidFill>
                  <a:schemeClr val="tx1"/>
                </a:solidFill>
                <a:effectLst/>
                <a:latin typeface="Calibri" panose="020F0502020204030204" pitchFamily="34" charset="0"/>
                <a:ea typeface="+mn-ea"/>
                <a:cs typeface="Calibri" panose="020F0502020204030204" pitchFamily="34" charset="0"/>
              </a:rPr>
              <a:t>Puedes</a:t>
            </a:r>
            <a:r>
              <a:rPr lang="en-US" sz="800" kern="1200" dirty="0">
                <a:solidFill>
                  <a:schemeClr val="tx1"/>
                </a:solidFill>
                <a:effectLst/>
                <a:latin typeface="Calibri" panose="020F0502020204030204" pitchFamily="34" charset="0"/>
                <a:ea typeface="+mn-ea"/>
                <a:cs typeface="Calibri" panose="020F0502020204030204" pitchFamily="34" charset="0"/>
              </a:rPr>
              <a:t> </a:t>
            </a:r>
            <a:r>
              <a:rPr lang="en-US" sz="800" kern="1200" dirty="0" err="1">
                <a:solidFill>
                  <a:schemeClr val="tx1"/>
                </a:solidFill>
                <a:effectLst/>
                <a:latin typeface="Calibri" panose="020F0502020204030204" pitchFamily="34" charset="0"/>
                <a:ea typeface="+mn-ea"/>
                <a:cs typeface="Calibri" panose="020F0502020204030204" pitchFamily="34" charset="0"/>
              </a:rPr>
              <a:t>decirme</a:t>
            </a:r>
            <a:r>
              <a:rPr lang="en-US" sz="800" kern="1200" dirty="0">
                <a:solidFill>
                  <a:schemeClr val="tx1"/>
                </a:solidFill>
                <a:effectLst/>
                <a:latin typeface="Calibri" panose="020F0502020204030204" pitchFamily="34" charset="0"/>
                <a:ea typeface="+mn-ea"/>
                <a:cs typeface="Calibri" panose="020F0502020204030204" pitchFamily="34" charset="0"/>
              </a:rPr>
              <a:t>? Despacito </a:t>
            </a:r>
            <a:r>
              <a:rPr lang="en-US" sz="800" kern="1200" dirty="0" err="1">
                <a:solidFill>
                  <a:schemeClr val="tx1"/>
                </a:solidFill>
                <a:effectLst/>
                <a:latin typeface="Calibri" panose="020F0502020204030204" pitchFamily="34" charset="0"/>
                <a:ea typeface="+mn-ea"/>
                <a:cs typeface="Calibri" panose="020F0502020204030204" pitchFamily="34" charset="0"/>
              </a:rPr>
              <a:t>por</a:t>
            </a:r>
            <a:r>
              <a:rPr lang="en-US" sz="800" kern="1200" dirty="0">
                <a:solidFill>
                  <a:schemeClr val="tx1"/>
                </a:solidFill>
                <a:effectLst/>
                <a:latin typeface="Calibri" panose="020F0502020204030204" pitchFamily="34" charset="0"/>
                <a:ea typeface="+mn-ea"/>
                <a:cs typeface="Calibri" panose="020F0502020204030204" pitchFamily="34" charset="0"/>
              </a:rPr>
              <a:t> favor</a:t>
            </a:r>
          </a:p>
          <a:p>
            <a:r>
              <a:rPr lang="en-US" sz="800" b="1" kern="1200" dirty="0">
                <a:solidFill>
                  <a:schemeClr val="tx1"/>
                </a:solidFill>
                <a:effectLst/>
                <a:latin typeface="Calibri" panose="020F0502020204030204" pitchFamily="34" charset="0"/>
                <a:ea typeface="+mn-ea"/>
                <a:cs typeface="Calibri" panose="020F0502020204030204" pitchFamily="34" charset="0"/>
              </a:rPr>
              <a:t>NARRATOR </a:t>
            </a:r>
            <a:r>
              <a:rPr lang="en-US" sz="800" kern="1200" dirty="0">
                <a:solidFill>
                  <a:schemeClr val="tx1"/>
                </a:solidFill>
                <a:effectLst/>
                <a:latin typeface="Calibri" panose="020F0502020204030204" pitchFamily="34" charset="0"/>
                <a:ea typeface="+mn-ea"/>
                <a:cs typeface="Calibri" panose="020F0502020204030204" pitchFamily="34" charset="0"/>
              </a:rPr>
              <a:t>I'm really sorry, Maria. No one should feel that way here. Can you tell me please but slower?</a:t>
            </a:r>
          </a:p>
          <a:p>
            <a:r>
              <a:rPr lang="en-US" sz="800" kern="1200" dirty="0">
                <a:solidFill>
                  <a:schemeClr val="tx1"/>
                </a:solidFill>
                <a:effectLst/>
                <a:latin typeface="Calibri" panose="020F0502020204030204" pitchFamily="34" charset="0"/>
                <a:ea typeface="+mn-ea"/>
                <a:cs typeface="Calibri" panose="020F0502020204030204" pitchFamily="34" charset="0"/>
              </a:rPr>
              <a:t> </a:t>
            </a:r>
          </a:p>
          <a:p>
            <a:r>
              <a:rPr lang="en-US" sz="800" kern="1200" dirty="0">
                <a:solidFill>
                  <a:schemeClr val="tx1"/>
                </a:solidFill>
                <a:effectLst/>
                <a:latin typeface="Calibri" panose="020F0502020204030204" pitchFamily="34" charset="0"/>
                <a:ea typeface="+mn-ea"/>
                <a:cs typeface="Calibri" panose="020F0502020204030204" pitchFamily="34" charset="0"/>
              </a:rPr>
              <a:t>Maria: [Nods but proceeds to speak fast in Spanish ] Bueno, </a:t>
            </a:r>
            <a:r>
              <a:rPr lang="en-US" sz="800" kern="1200" dirty="0" err="1">
                <a:solidFill>
                  <a:schemeClr val="tx1"/>
                </a:solidFill>
                <a:effectLst/>
                <a:latin typeface="Calibri" panose="020F0502020204030204" pitchFamily="34" charset="0"/>
                <a:ea typeface="+mn-ea"/>
                <a:cs typeface="Calibri" panose="020F0502020204030204" pitchFamily="34" charset="0"/>
              </a:rPr>
              <a:t>algunas</a:t>
            </a:r>
            <a:r>
              <a:rPr lang="en-US" sz="800" kern="1200" dirty="0">
                <a:solidFill>
                  <a:schemeClr val="tx1"/>
                </a:solidFill>
                <a:effectLst/>
                <a:latin typeface="Calibri" panose="020F0502020204030204" pitchFamily="34" charset="0"/>
                <a:ea typeface="+mn-ea"/>
                <a:cs typeface="Calibri" panose="020F0502020204030204" pitchFamily="34" charset="0"/>
              </a:rPr>
              <a:t> personas </a:t>
            </a:r>
            <a:r>
              <a:rPr lang="en-US" sz="800" kern="1200" dirty="0" err="1">
                <a:solidFill>
                  <a:schemeClr val="tx1"/>
                </a:solidFill>
                <a:effectLst/>
                <a:latin typeface="Calibri" panose="020F0502020204030204" pitchFamily="34" charset="0"/>
                <a:ea typeface="+mn-ea"/>
                <a:cs typeface="Calibri" panose="020F0502020204030204" pitchFamily="34" charset="0"/>
              </a:rPr>
              <a:t>han</a:t>
            </a:r>
            <a:r>
              <a:rPr lang="en-US" sz="800" kern="1200" dirty="0">
                <a:solidFill>
                  <a:schemeClr val="tx1"/>
                </a:solidFill>
                <a:effectLst/>
                <a:latin typeface="Calibri" panose="020F0502020204030204" pitchFamily="34" charset="0"/>
                <a:ea typeface="+mn-ea"/>
                <a:cs typeface="Calibri" panose="020F0502020204030204" pitchFamily="34" charset="0"/>
              </a:rPr>
              <a:t> </a:t>
            </a:r>
            <a:r>
              <a:rPr lang="en-US" sz="800" kern="1200" dirty="0" err="1">
                <a:solidFill>
                  <a:schemeClr val="tx1"/>
                </a:solidFill>
                <a:effectLst/>
                <a:latin typeface="Calibri" panose="020F0502020204030204" pitchFamily="34" charset="0"/>
                <a:ea typeface="+mn-ea"/>
                <a:cs typeface="Calibri" panose="020F0502020204030204" pitchFamily="34" charset="0"/>
              </a:rPr>
              <a:t>estado</a:t>
            </a:r>
            <a:r>
              <a:rPr lang="en-US" sz="800" kern="1200" dirty="0">
                <a:solidFill>
                  <a:schemeClr val="tx1"/>
                </a:solidFill>
                <a:effectLst/>
                <a:latin typeface="Calibri" panose="020F0502020204030204" pitchFamily="34" charset="0"/>
                <a:ea typeface="+mn-ea"/>
                <a:cs typeface="Calibri" panose="020F0502020204030204" pitchFamily="34" charset="0"/>
              </a:rPr>
              <a:t> </a:t>
            </a:r>
            <a:r>
              <a:rPr lang="en-US" sz="800" kern="1200" dirty="0" err="1">
                <a:solidFill>
                  <a:schemeClr val="tx1"/>
                </a:solidFill>
                <a:effectLst/>
                <a:latin typeface="Calibri" panose="020F0502020204030204" pitchFamily="34" charset="0"/>
                <a:ea typeface="+mn-ea"/>
                <a:cs typeface="Calibri" panose="020F0502020204030204" pitchFamily="34" charset="0"/>
              </a:rPr>
              <a:t>haciendo</a:t>
            </a:r>
            <a:r>
              <a:rPr lang="en-US" sz="800" kern="1200" dirty="0">
                <a:solidFill>
                  <a:schemeClr val="tx1"/>
                </a:solidFill>
                <a:effectLst/>
                <a:latin typeface="Calibri" panose="020F0502020204030204" pitchFamily="34" charset="0"/>
                <a:ea typeface="+mn-ea"/>
                <a:cs typeface="Calibri" panose="020F0502020204030204" pitchFamily="34" charset="0"/>
              </a:rPr>
              <a:t> </a:t>
            </a:r>
            <a:r>
              <a:rPr lang="en-US" sz="800" kern="1200" dirty="0" err="1">
                <a:solidFill>
                  <a:schemeClr val="tx1"/>
                </a:solidFill>
                <a:effectLst/>
                <a:latin typeface="Calibri" panose="020F0502020204030204" pitchFamily="34" charset="0"/>
                <a:ea typeface="+mn-ea"/>
                <a:cs typeface="Calibri" panose="020F0502020204030204" pitchFamily="34" charset="0"/>
              </a:rPr>
              <a:t>comentarios</a:t>
            </a:r>
            <a:r>
              <a:rPr lang="en-US" sz="800" kern="1200" dirty="0">
                <a:solidFill>
                  <a:schemeClr val="tx1"/>
                </a:solidFill>
                <a:effectLst/>
                <a:latin typeface="Calibri" panose="020F0502020204030204" pitchFamily="34" charset="0"/>
                <a:ea typeface="+mn-ea"/>
                <a:cs typeface="Calibri" panose="020F0502020204030204" pitchFamily="34" charset="0"/>
              </a:rPr>
              <a:t> </a:t>
            </a:r>
            <a:r>
              <a:rPr lang="en-US" sz="800" kern="1200" dirty="0" err="1">
                <a:solidFill>
                  <a:schemeClr val="tx1"/>
                </a:solidFill>
                <a:effectLst/>
                <a:latin typeface="Calibri" panose="020F0502020204030204" pitchFamily="34" charset="0"/>
                <a:ea typeface="+mn-ea"/>
                <a:cs typeface="Calibri" panose="020F0502020204030204" pitchFamily="34" charset="0"/>
              </a:rPr>
              <a:t>sobre</a:t>
            </a:r>
            <a:r>
              <a:rPr lang="en-US" sz="800" kern="1200" dirty="0">
                <a:solidFill>
                  <a:schemeClr val="tx1"/>
                </a:solidFill>
                <a:effectLst/>
                <a:latin typeface="Calibri" panose="020F0502020204030204" pitchFamily="34" charset="0"/>
                <a:ea typeface="+mn-ea"/>
                <a:cs typeface="Calibri" panose="020F0502020204030204" pitchFamily="34" charset="0"/>
              </a:rPr>
              <a:t> mi </a:t>
            </a:r>
            <a:r>
              <a:rPr lang="en-US" sz="800" kern="1200" dirty="0" err="1">
                <a:solidFill>
                  <a:schemeClr val="tx1"/>
                </a:solidFill>
                <a:effectLst/>
                <a:latin typeface="Calibri" panose="020F0502020204030204" pitchFamily="34" charset="0"/>
                <a:ea typeface="+mn-ea"/>
                <a:cs typeface="Calibri" panose="020F0502020204030204" pitchFamily="34" charset="0"/>
              </a:rPr>
              <a:t>embarazo</a:t>
            </a:r>
            <a:r>
              <a:rPr lang="en-US" sz="800" kern="1200" dirty="0">
                <a:solidFill>
                  <a:schemeClr val="tx1"/>
                </a:solidFill>
                <a:effectLst/>
                <a:latin typeface="Calibri" panose="020F0502020204030204" pitchFamily="34" charset="0"/>
                <a:ea typeface="+mn-ea"/>
                <a:cs typeface="Calibri" panose="020F0502020204030204" pitchFamily="34" charset="0"/>
              </a:rPr>
              <a:t> y mi </a:t>
            </a:r>
            <a:r>
              <a:rPr lang="en-US" sz="800" kern="1200" dirty="0" err="1">
                <a:solidFill>
                  <a:schemeClr val="tx1"/>
                </a:solidFill>
                <a:effectLst/>
                <a:latin typeface="Calibri" panose="020F0502020204030204" pitchFamily="34" charset="0"/>
                <a:ea typeface="+mn-ea"/>
                <a:cs typeface="Calibri" panose="020F0502020204030204" pitchFamily="34" charset="0"/>
              </a:rPr>
              <a:t>situación</a:t>
            </a:r>
            <a:r>
              <a:rPr lang="en-US" sz="800" kern="1200" dirty="0">
                <a:solidFill>
                  <a:schemeClr val="tx1"/>
                </a:solidFill>
                <a:effectLst/>
                <a:latin typeface="Calibri" panose="020F0502020204030204" pitchFamily="34" charset="0"/>
                <a:ea typeface="+mn-ea"/>
                <a:cs typeface="Calibri" panose="020F0502020204030204" pitchFamily="34" charset="0"/>
              </a:rPr>
              <a:t> </a:t>
            </a:r>
            <a:r>
              <a:rPr lang="en-US" sz="800" kern="1200" dirty="0" err="1">
                <a:solidFill>
                  <a:schemeClr val="tx1"/>
                </a:solidFill>
                <a:effectLst/>
                <a:latin typeface="Calibri" panose="020F0502020204030204" pitchFamily="34" charset="0"/>
                <a:ea typeface="+mn-ea"/>
                <a:cs typeface="Calibri" panose="020F0502020204030204" pitchFamily="34" charset="0"/>
              </a:rPr>
              <a:t>como</a:t>
            </a:r>
            <a:r>
              <a:rPr lang="en-US" sz="800" kern="1200" dirty="0">
                <a:solidFill>
                  <a:schemeClr val="tx1"/>
                </a:solidFill>
                <a:effectLst/>
                <a:latin typeface="Calibri" panose="020F0502020204030204" pitchFamily="34" charset="0"/>
                <a:ea typeface="+mn-ea"/>
                <a:cs typeface="Calibri" panose="020F0502020204030204" pitchFamily="34" charset="0"/>
              </a:rPr>
              <a:t> </a:t>
            </a:r>
            <a:r>
              <a:rPr lang="en-US" sz="800" kern="1200" dirty="0" err="1">
                <a:solidFill>
                  <a:schemeClr val="tx1"/>
                </a:solidFill>
                <a:effectLst/>
                <a:latin typeface="Calibri" panose="020F0502020204030204" pitchFamily="34" charset="0"/>
                <a:ea typeface="+mn-ea"/>
                <a:cs typeface="Calibri" panose="020F0502020204030204" pitchFamily="34" charset="0"/>
              </a:rPr>
              <a:t>refugiada</a:t>
            </a:r>
            <a:r>
              <a:rPr lang="en-US" sz="800" kern="1200" dirty="0">
                <a:solidFill>
                  <a:schemeClr val="tx1"/>
                </a:solidFill>
                <a:effectLst/>
                <a:latin typeface="Calibri" panose="020F0502020204030204" pitchFamily="34" charset="0"/>
                <a:ea typeface="+mn-ea"/>
                <a:cs typeface="Calibri" panose="020F0502020204030204" pitchFamily="34" charset="0"/>
              </a:rPr>
              <a:t>. Me </a:t>
            </a:r>
            <a:r>
              <a:rPr lang="en-US" sz="800" kern="1200" dirty="0" err="1">
                <a:solidFill>
                  <a:schemeClr val="tx1"/>
                </a:solidFill>
                <a:effectLst/>
                <a:latin typeface="Calibri" panose="020F0502020204030204" pitchFamily="34" charset="0"/>
                <a:ea typeface="+mn-ea"/>
                <a:cs typeface="Calibri" panose="020F0502020204030204" pitchFamily="34" charset="0"/>
              </a:rPr>
              <a:t>siento</a:t>
            </a:r>
            <a:r>
              <a:rPr lang="en-US" sz="800" kern="1200" dirty="0">
                <a:solidFill>
                  <a:schemeClr val="tx1"/>
                </a:solidFill>
                <a:effectLst/>
                <a:latin typeface="Calibri" panose="020F0502020204030204" pitchFamily="34" charset="0"/>
                <a:ea typeface="+mn-ea"/>
                <a:cs typeface="Calibri" panose="020F0502020204030204" pitchFamily="34" charset="0"/>
              </a:rPr>
              <a:t> </a:t>
            </a:r>
            <a:r>
              <a:rPr lang="en-US" sz="800" kern="1200" dirty="0" err="1">
                <a:solidFill>
                  <a:schemeClr val="tx1"/>
                </a:solidFill>
                <a:effectLst/>
                <a:latin typeface="Calibri" panose="020F0502020204030204" pitchFamily="34" charset="0"/>
                <a:ea typeface="+mn-ea"/>
                <a:cs typeface="Calibri" panose="020F0502020204030204" pitchFamily="34" charset="0"/>
              </a:rPr>
              <a:t>juzgada</a:t>
            </a:r>
            <a:r>
              <a:rPr lang="en-US" sz="800" kern="1200" dirty="0">
                <a:solidFill>
                  <a:schemeClr val="tx1"/>
                </a:solidFill>
                <a:effectLst/>
                <a:latin typeface="Calibri" panose="020F0502020204030204" pitchFamily="34" charset="0"/>
                <a:ea typeface="+mn-ea"/>
                <a:cs typeface="Calibri" panose="020F0502020204030204" pitchFamily="34" charset="0"/>
              </a:rPr>
              <a:t> y </a:t>
            </a:r>
            <a:r>
              <a:rPr lang="en-US" sz="800" kern="1200" dirty="0" err="1">
                <a:solidFill>
                  <a:schemeClr val="tx1"/>
                </a:solidFill>
                <a:effectLst/>
                <a:latin typeface="Calibri" panose="020F0502020204030204" pitchFamily="34" charset="0"/>
                <a:ea typeface="+mn-ea"/>
                <a:cs typeface="Calibri" panose="020F0502020204030204" pitchFamily="34" charset="0"/>
              </a:rPr>
              <a:t>discriminada</a:t>
            </a:r>
            <a:r>
              <a:rPr lang="en-US" sz="800" kern="1200" dirty="0">
                <a:solidFill>
                  <a:schemeClr val="tx1"/>
                </a:solidFill>
                <a:effectLst/>
                <a:latin typeface="Calibri" panose="020F0502020204030204" pitchFamily="34" charset="0"/>
                <a:ea typeface="+mn-ea"/>
                <a:cs typeface="Calibri" panose="020F0502020204030204" pitchFamily="34" charset="0"/>
              </a:rPr>
              <a:t>. </a:t>
            </a:r>
          </a:p>
          <a:p>
            <a:r>
              <a:rPr lang="en-US" sz="800" b="1" kern="1200" dirty="0">
                <a:solidFill>
                  <a:schemeClr val="tx1"/>
                </a:solidFill>
                <a:effectLst/>
                <a:latin typeface="Calibri" panose="020F0502020204030204" pitchFamily="34" charset="0"/>
                <a:ea typeface="+mn-ea"/>
                <a:cs typeface="Calibri" panose="020F0502020204030204" pitchFamily="34" charset="0"/>
              </a:rPr>
              <a:t>NARRATOR</a:t>
            </a:r>
            <a:r>
              <a:rPr lang="en-US" sz="800" kern="1200" dirty="0">
                <a:solidFill>
                  <a:schemeClr val="tx1"/>
                </a:solidFill>
                <a:effectLst/>
                <a:latin typeface="Calibri" panose="020F0502020204030204" pitchFamily="34" charset="0"/>
                <a:ea typeface="+mn-ea"/>
                <a:cs typeface="Calibri" panose="020F0502020204030204" pitchFamily="34" charset="0"/>
              </a:rPr>
              <a:t> Well, some people have been making unpleasant comments about my pregnancy and my refugee status because I am from Cuba and not from Mexico or Central America and I am in a different queue than them. I feel judged and discriminated against by my own.</a:t>
            </a:r>
          </a:p>
          <a:p>
            <a:r>
              <a:rPr lang="en-US" sz="800" kern="1200" dirty="0">
                <a:solidFill>
                  <a:schemeClr val="tx1"/>
                </a:solidFill>
                <a:effectLst/>
                <a:latin typeface="Calibri" panose="020F0502020204030204" pitchFamily="34" charset="0"/>
                <a:ea typeface="+mn-ea"/>
                <a:cs typeface="Calibri" panose="020F0502020204030204" pitchFamily="34" charset="0"/>
              </a:rPr>
              <a:t> </a:t>
            </a:r>
          </a:p>
          <a:p>
            <a:r>
              <a:rPr lang="en-US" sz="800" kern="1200" dirty="0">
                <a:solidFill>
                  <a:schemeClr val="tx1"/>
                </a:solidFill>
                <a:effectLst/>
                <a:latin typeface="Calibri" panose="020F0502020204030204" pitchFamily="34" charset="0"/>
                <a:ea typeface="+mn-ea"/>
                <a:cs typeface="Calibri" panose="020F0502020204030204" pitchFamily="34" charset="0"/>
              </a:rPr>
              <a:t>Gretchen: [Struggling but loudly to get her words out in Spanish ] ¡</a:t>
            </a:r>
            <a:r>
              <a:rPr lang="en-US" sz="800" kern="1200" dirty="0" err="1">
                <a:solidFill>
                  <a:schemeClr val="tx1"/>
                </a:solidFill>
                <a:effectLst/>
                <a:latin typeface="Calibri" panose="020F0502020204030204" pitchFamily="34" charset="0"/>
                <a:ea typeface="+mn-ea"/>
                <a:cs typeface="Calibri" panose="020F0502020204030204" pitchFamily="34" charset="0"/>
              </a:rPr>
              <a:t>Qué</a:t>
            </a:r>
            <a:r>
              <a:rPr lang="en-US" sz="800" kern="1200" dirty="0">
                <a:solidFill>
                  <a:schemeClr val="tx1"/>
                </a:solidFill>
                <a:effectLst/>
                <a:latin typeface="Calibri" panose="020F0502020204030204" pitchFamily="34" charset="0"/>
                <a:ea typeface="+mn-ea"/>
                <a:cs typeface="Calibri" panose="020F0502020204030204" pitchFamily="34" charset="0"/>
              </a:rPr>
              <a:t> terrible! Voy a </a:t>
            </a:r>
            <a:r>
              <a:rPr lang="en-US" sz="800" kern="1200" dirty="0" err="1">
                <a:solidFill>
                  <a:schemeClr val="tx1"/>
                </a:solidFill>
                <a:effectLst/>
                <a:latin typeface="Calibri" panose="020F0502020204030204" pitchFamily="34" charset="0"/>
                <a:ea typeface="+mn-ea"/>
                <a:cs typeface="Calibri" panose="020F0502020204030204" pitchFamily="34" charset="0"/>
              </a:rPr>
              <a:t>ayudar</a:t>
            </a:r>
            <a:r>
              <a:rPr lang="en-US" sz="800" kern="1200" dirty="0">
                <a:solidFill>
                  <a:schemeClr val="tx1"/>
                </a:solidFill>
                <a:effectLst/>
                <a:latin typeface="Calibri" panose="020F0502020204030204" pitchFamily="34" charset="0"/>
                <a:ea typeface="+mn-ea"/>
                <a:cs typeface="Calibri" panose="020F0502020204030204" pitchFamily="34" charset="0"/>
              </a:rPr>
              <a:t> </a:t>
            </a:r>
            <a:r>
              <a:rPr lang="en-US" sz="800" kern="1200" dirty="0" err="1">
                <a:solidFill>
                  <a:schemeClr val="tx1"/>
                </a:solidFill>
                <a:effectLst/>
                <a:latin typeface="Calibri" panose="020F0502020204030204" pitchFamily="34" charset="0"/>
                <a:ea typeface="+mn-ea"/>
                <a:cs typeface="Calibri" panose="020F0502020204030204" pitchFamily="34" charset="0"/>
              </a:rPr>
              <a:t>te</a:t>
            </a:r>
            <a:r>
              <a:rPr lang="en-US" sz="800" kern="1200" dirty="0">
                <a:solidFill>
                  <a:schemeClr val="tx1"/>
                </a:solidFill>
                <a:effectLst/>
                <a:latin typeface="Calibri" panose="020F0502020204030204" pitchFamily="34" charset="0"/>
                <a:ea typeface="+mn-ea"/>
                <a:cs typeface="Calibri" panose="020F0502020204030204" pitchFamily="34" charset="0"/>
              </a:rPr>
              <a:t>!  </a:t>
            </a:r>
          </a:p>
          <a:p>
            <a:r>
              <a:rPr lang="en-US" sz="800" b="1" kern="1200" dirty="0">
                <a:solidFill>
                  <a:schemeClr val="tx1"/>
                </a:solidFill>
                <a:effectLst/>
                <a:latin typeface="Calibri" panose="020F0502020204030204" pitchFamily="34" charset="0"/>
                <a:ea typeface="+mn-ea"/>
                <a:cs typeface="Calibri" panose="020F0502020204030204" pitchFamily="34" charset="0"/>
              </a:rPr>
              <a:t>NARRATOR </a:t>
            </a:r>
            <a:r>
              <a:rPr lang="en-US" sz="800" kern="1200" dirty="0">
                <a:solidFill>
                  <a:schemeClr val="tx1"/>
                </a:solidFill>
                <a:effectLst/>
                <a:latin typeface="Calibri" panose="020F0502020204030204" pitchFamily="34" charset="0"/>
                <a:ea typeface="+mn-ea"/>
                <a:cs typeface="Calibri" panose="020F0502020204030204" pitchFamily="34" charset="0"/>
              </a:rPr>
              <a:t>That’s terrible! I am going to get you help!</a:t>
            </a:r>
          </a:p>
          <a:p>
            <a:r>
              <a:rPr lang="en-US" sz="800" kern="1200" dirty="0">
                <a:solidFill>
                  <a:schemeClr val="tx1"/>
                </a:solidFill>
                <a:effectLst/>
                <a:latin typeface="Calibri" panose="020F0502020204030204" pitchFamily="34" charset="0"/>
                <a:ea typeface="+mn-ea"/>
                <a:cs typeface="Calibri" panose="020F0502020204030204" pitchFamily="34" charset="0"/>
              </a:rPr>
              <a:t> </a:t>
            </a:r>
          </a:p>
          <a:p>
            <a:r>
              <a:rPr lang="en-US" sz="800" kern="1200" dirty="0">
                <a:solidFill>
                  <a:schemeClr val="tx1"/>
                </a:solidFill>
                <a:effectLst/>
                <a:latin typeface="Calibri" panose="020F0502020204030204" pitchFamily="34" charset="0"/>
                <a:ea typeface="+mn-ea"/>
                <a:cs typeface="Calibri" panose="020F0502020204030204" pitchFamily="34" charset="0"/>
              </a:rPr>
              <a:t>Maria: (Confused) </a:t>
            </a:r>
            <a:r>
              <a:rPr lang="en-US" sz="800" kern="1200" dirty="0" err="1">
                <a:solidFill>
                  <a:schemeClr val="tx1"/>
                </a:solidFill>
                <a:effectLst/>
                <a:latin typeface="Calibri" panose="020F0502020204030204" pitchFamily="34" charset="0"/>
                <a:ea typeface="+mn-ea"/>
                <a:cs typeface="Calibri" panose="020F0502020204030204" pitchFamily="34" charset="0"/>
              </a:rPr>
              <a:t>Que</a:t>
            </a:r>
            <a:r>
              <a:rPr lang="en-US" sz="800" kern="1200" dirty="0">
                <a:solidFill>
                  <a:schemeClr val="tx1"/>
                </a:solidFill>
                <a:effectLst/>
                <a:latin typeface="Calibri" panose="020F0502020204030204" pitchFamily="34" charset="0"/>
                <a:ea typeface="+mn-ea"/>
                <a:cs typeface="Calibri" panose="020F0502020204030204" pitchFamily="34" charset="0"/>
              </a:rPr>
              <a:t> dice </a:t>
            </a:r>
            <a:r>
              <a:rPr lang="en-US" sz="800" kern="1200" dirty="0" err="1">
                <a:solidFill>
                  <a:schemeClr val="tx1"/>
                </a:solidFill>
                <a:effectLst/>
                <a:latin typeface="Calibri" panose="020F0502020204030204" pitchFamily="34" charset="0"/>
                <a:ea typeface="+mn-ea"/>
                <a:cs typeface="Calibri" panose="020F0502020204030204" pitchFamily="34" charset="0"/>
              </a:rPr>
              <a:t>ella</a:t>
            </a:r>
            <a:r>
              <a:rPr lang="en-US" sz="800" kern="1200" dirty="0">
                <a:solidFill>
                  <a:schemeClr val="tx1"/>
                </a:solidFill>
                <a:effectLst/>
                <a:latin typeface="Calibri" panose="020F0502020204030204" pitchFamily="34" charset="0"/>
                <a:ea typeface="+mn-ea"/>
                <a:cs typeface="Calibri" panose="020F0502020204030204" pitchFamily="34" charset="0"/>
              </a:rPr>
              <a:t>?   </a:t>
            </a:r>
          </a:p>
          <a:p>
            <a:r>
              <a:rPr lang="en-US" sz="800" b="1" kern="1200" dirty="0">
                <a:solidFill>
                  <a:schemeClr val="tx1"/>
                </a:solidFill>
                <a:effectLst/>
                <a:latin typeface="Calibri" panose="020F0502020204030204" pitchFamily="34" charset="0"/>
                <a:ea typeface="+mn-ea"/>
                <a:cs typeface="Calibri" panose="020F0502020204030204" pitchFamily="34" charset="0"/>
              </a:rPr>
              <a:t>NARRATOR.</a:t>
            </a:r>
            <a:r>
              <a:rPr lang="en-US" sz="800" kern="1200" dirty="0">
                <a:solidFill>
                  <a:schemeClr val="tx1"/>
                </a:solidFill>
                <a:effectLst/>
                <a:latin typeface="Calibri" panose="020F0502020204030204" pitchFamily="34" charset="0"/>
                <a:ea typeface="+mn-ea"/>
                <a:cs typeface="Calibri" panose="020F0502020204030204" pitchFamily="34" charset="0"/>
              </a:rPr>
              <a:t> Did she say she was going to help me?</a:t>
            </a:r>
          </a:p>
          <a:p>
            <a:r>
              <a:rPr lang="en-US" sz="800" b="1" kern="1200" dirty="0">
                <a:solidFill>
                  <a:schemeClr val="tx1"/>
                </a:solidFill>
                <a:effectLst/>
                <a:latin typeface="Calibri" panose="020F0502020204030204" pitchFamily="34" charset="0"/>
                <a:ea typeface="+mn-ea"/>
                <a:cs typeface="Calibri" panose="020F0502020204030204" pitchFamily="34" charset="0"/>
              </a:rPr>
              <a:t>NARRATOR</a:t>
            </a:r>
            <a:r>
              <a:rPr lang="en-US" sz="800" kern="1200" dirty="0">
                <a:solidFill>
                  <a:schemeClr val="tx1"/>
                </a:solidFill>
                <a:effectLst/>
                <a:latin typeface="Calibri" panose="020F0502020204030204" pitchFamily="34" charset="0"/>
                <a:ea typeface="+mn-ea"/>
                <a:cs typeface="Calibri" panose="020F0502020204030204" pitchFamily="34" charset="0"/>
              </a:rPr>
              <a:t>: Gretchen walks away proud that she addressed the situation while Maria tries to compose herself and feels just as confused and upset that this staff member just confused her and embarrassed that was speaking loudly in front of the others about her situation  [End of scene]</a:t>
            </a:r>
          </a:p>
          <a:p>
            <a:r>
              <a:rPr lang="en-US" sz="800" kern="1200" dirty="0">
                <a:solidFill>
                  <a:schemeClr val="tx1"/>
                </a:solidFill>
                <a:effectLst/>
                <a:latin typeface="Calibri" panose="020F0502020204030204" pitchFamily="34" charset="0"/>
                <a:ea typeface="+mn-ea"/>
                <a:cs typeface="Calibri" panose="020F0502020204030204" pitchFamily="34" charset="0"/>
              </a:rPr>
              <a:t>This role-play scenario can be expanded by examining the resolution of the discrimination issue and the steps taken by the shelter staff.</a:t>
            </a:r>
          </a:p>
          <a:p>
            <a:r>
              <a:rPr lang="en-US" sz="800" b="1" kern="1200" dirty="0">
                <a:solidFill>
                  <a:schemeClr val="tx1"/>
                </a:solidFill>
                <a:effectLst/>
                <a:latin typeface="Calibri" panose="020F0502020204030204" pitchFamily="34" charset="0"/>
                <a:ea typeface="+mn-ea"/>
                <a:cs typeface="Calibri" panose="020F0502020204030204" pitchFamily="34" charset="0"/>
              </a:rPr>
              <a:t>Does Maria feel safe and supported during her stay?</a:t>
            </a:r>
            <a:endParaRPr lang="en-US" sz="800" kern="1200" dirty="0">
              <a:solidFill>
                <a:schemeClr val="tx1"/>
              </a:solidFill>
              <a:effectLst/>
              <a:latin typeface="Calibri" panose="020F0502020204030204" pitchFamily="34" charset="0"/>
              <a:ea typeface="+mn-ea"/>
              <a:cs typeface="Calibri" panose="020F0502020204030204" pitchFamily="34" charset="0"/>
            </a:endParaRPr>
          </a:p>
          <a:p>
            <a:r>
              <a:rPr lang="en-US" sz="800" kern="1200" dirty="0">
                <a:solidFill>
                  <a:schemeClr val="tx1"/>
                </a:solidFill>
                <a:effectLst/>
                <a:latin typeface="Calibri" panose="020F0502020204030204" pitchFamily="34" charset="0"/>
                <a:ea typeface="+mn-ea"/>
                <a:cs typeface="Calibri" panose="020F0502020204030204" pitchFamily="34" charset="0"/>
              </a:rPr>
              <a:t>It highlights the challenges faced by pregnant refugees, particularly in environments where discrimination and prejudice may be present, and underscores the importance of empathy </a:t>
            </a:r>
          </a:p>
          <a:p>
            <a:endParaRPr lang="en-US" b="1" dirty="0"/>
          </a:p>
        </p:txBody>
      </p:sp>
      <p:sp>
        <p:nvSpPr>
          <p:cNvPr id="4" name="Slide Number Placeholder 3"/>
          <p:cNvSpPr>
            <a:spLocks noGrp="1"/>
          </p:cNvSpPr>
          <p:nvPr>
            <p:ph type="sldNum" sz="quarter" idx="5"/>
          </p:nvPr>
        </p:nvSpPr>
        <p:spPr/>
        <p:txBody>
          <a:bodyPr/>
          <a:lstStyle/>
          <a:p>
            <a:fld id="{821A7A4D-583F-4788-9E77-2D36B55B3A17}" type="slidenum">
              <a:rPr lang="en-US" smtClean="0"/>
              <a:t>18</a:t>
            </a:fld>
            <a:endParaRPr lang="en-US"/>
          </a:p>
        </p:txBody>
      </p:sp>
    </p:spTree>
    <p:extLst>
      <p:ext uri="{BB962C8B-B14F-4D97-AF65-F5344CB8AC3E}">
        <p14:creationId xmlns:p14="http://schemas.microsoft.com/office/powerpoint/2010/main" val="1846549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DA4FD-E166-4EBB-3D6B-98BD3C9949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D5E389-978A-47A6-CB4C-9B97104974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4B4565-04C1-B961-C778-E5E4A466ACBB}"/>
              </a:ext>
            </a:extLst>
          </p:cNvPr>
          <p:cNvSpPr>
            <a:spLocks noGrp="1"/>
          </p:cNvSpPr>
          <p:nvPr>
            <p:ph type="dt" sz="half" idx="10"/>
          </p:nvPr>
        </p:nvSpPr>
        <p:spPr/>
        <p:txBody>
          <a:bodyPr/>
          <a:lstStyle/>
          <a:p>
            <a:fld id="{D61D10DF-6336-4A09-B7AD-1F9B143C7576}" type="datetimeFigureOut">
              <a:rPr lang="en-US" smtClean="0"/>
              <a:t>4/20/26</a:t>
            </a:fld>
            <a:endParaRPr lang="en-US"/>
          </a:p>
        </p:txBody>
      </p:sp>
      <p:sp>
        <p:nvSpPr>
          <p:cNvPr id="5" name="Footer Placeholder 4">
            <a:extLst>
              <a:ext uri="{FF2B5EF4-FFF2-40B4-BE49-F238E27FC236}">
                <a16:creationId xmlns:a16="http://schemas.microsoft.com/office/drawing/2014/main" id="{162E7984-2E22-C19D-1418-82BE205321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7FF13D-B5F0-1A23-6224-17D6B0E3B66C}"/>
              </a:ext>
            </a:extLst>
          </p:cNvPr>
          <p:cNvSpPr>
            <a:spLocks noGrp="1"/>
          </p:cNvSpPr>
          <p:nvPr>
            <p:ph type="sldNum" sz="quarter" idx="12"/>
          </p:nvPr>
        </p:nvSpPr>
        <p:spPr/>
        <p:txBody>
          <a:bodyPr/>
          <a:lstStyle/>
          <a:p>
            <a:fld id="{44A35864-C08E-4EE3-9C90-0D6DA01F8505}" type="slidenum">
              <a:rPr lang="en-US" smtClean="0"/>
              <a:t>‹#›</a:t>
            </a:fld>
            <a:endParaRPr lang="en-US"/>
          </a:p>
        </p:txBody>
      </p:sp>
    </p:spTree>
    <p:extLst>
      <p:ext uri="{BB962C8B-B14F-4D97-AF65-F5344CB8AC3E}">
        <p14:creationId xmlns:p14="http://schemas.microsoft.com/office/powerpoint/2010/main" val="819137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65A79-A828-E088-CA68-54FC48C60F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E2538F-9423-18CA-14C7-FCBB7F4FD5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A33B6D-7528-AF8B-79C5-9673A6373EB8}"/>
              </a:ext>
            </a:extLst>
          </p:cNvPr>
          <p:cNvSpPr>
            <a:spLocks noGrp="1"/>
          </p:cNvSpPr>
          <p:nvPr>
            <p:ph type="dt" sz="half" idx="10"/>
          </p:nvPr>
        </p:nvSpPr>
        <p:spPr/>
        <p:txBody>
          <a:bodyPr/>
          <a:lstStyle/>
          <a:p>
            <a:fld id="{D61D10DF-6336-4A09-B7AD-1F9B143C7576}" type="datetimeFigureOut">
              <a:rPr lang="en-US" smtClean="0"/>
              <a:t>4/20/26</a:t>
            </a:fld>
            <a:endParaRPr lang="en-US"/>
          </a:p>
        </p:txBody>
      </p:sp>
      <p:sp>
        <p:nvSpPr>
          <p:cNvPr id="5" name="Footer Placeholder 4">
            <a:extLst>
              <a:ext uri="{FF2B5EF4-FFF2-40B4-BE49-F238E27FC236}">
                <a16:creationId xmlns:a16="http://schemas.microsoft.com/office/drawing/2014/main" id="{4E00DAE7-FD3F-8B97-63A8-B657A79D1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0F76D-462A-A505-4A2D-F98ED21D132C}"/>
              </a:ext>
            </a:extLst>
          </p:cNvPr>
          <p:cNvSpPr>
            <a:spLocks noGrp="1"/>
          </p:cNvSpPr>
          <p:nvPr>
            <p:ph type="sldNum" sz="quarter" idx="12"/>
          </p:nvPr>
        </p:nvSpPr>
        <p:spPr/>
        <p:txBody>
          <a:bodyPr/>
          <a:lstStyle/>
          <a:p>
            <a:fld id="{44A35864-C08E-4EE3-9C90-0D6DA01F8505}" type="slidenum">
              <a:rPr lang="en-US" smtClean="0"/>
              <a:t>‹#›</a:t>
            </a:fld>
            <a:endParaRPr lang="en-US"/>
          </a:p>
        </p:txBody>
      </p:sp>
    </p:spTree>
    <p:extLst>
      <p:ext uri="{BB962C8B-B14F-4D97-AF65-F5344CB8AC3E}">
        <p14:creationId xmlns:p14="http://schemas.microsoft.com/office/powerpoint/2010/main" val="3825308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6AE1C5-A6D1-20AF-D53B-A754457BAE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F1D22B-DD25-B0F5-E734-CFB97D7481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418DDA-DC09-A99D-9490-6B7AFC93A330}"/>
              </a:ext>
            </a:extLst>
          </p:cNvPr>
          <p:cNvSpPr>
            <a:spLocks noGrp="1"/>
          </p:cNvSpPr>
          <p:nvPr>
            <p:ph type="dt" sz="half" idx="10"/>
          </p:nvPr>
        </p:nvSpPr>
        <p:spPr/>
        <p:txBody>
          <a:bodyPr/>
          <a:lstStyle/>
          <a:p>
            <a:fld id="{D61D10DF-6336-4A09-B7AD-1F9B143C7576}" type="datetimeFigureOut">
              <a:rPr lang="en-US" smtClean="0"/>
              <a:t>4/20/26</a:t>
            </a:fld>
            <a:endParaRPr lang="en-US"/>
          </a:p>
        </p:txBody>
      </p:sp>
      <p:sp>
        <p:nvSpPr>
          <p:cNvPr id="5" name="Footer Placeholder 4">
            <a:extLst>
              <a:ext uri="{FF2B5EF4-FFF2-40B4-BE49-F238E27FC236}">
                <a16:creationId xmlns:a16="http://schemas.microsoft.com/office/drawing/2014/main" id="{18B91603-CEE1-23EA-5493-0661355738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2BCC-BB29-5B12-AAA1-1A44AC3BF45E}"/>
              </a:ext>
            </a:extLst>
          </p:cNvPr>
          <p:cNvSpPr>
            <a:spLocks noGrp="1"/>
          </p:cNvSpPr>
          <p:nvPr>
            <p:ph type="sldNum" sz="quarter" idx="12"/>
          </p:nvPr>
        </p:nvSpPr>
        <p:spPr/>
        <p:txBody>
          <a:bodyPr/>
          <a:lstStyle/>
          <a:p>
            <a:fld id="{44A35864-C08E-4EE3-9C90-0D6DA01F8505}" type="slidenum">
              <a:rPr lang="en-US" smtClean="0"/>
              <a:t>‹#›</a:t>
            </a:fld>
            <a:endParaRPr lang="en-US"/>
          </a:p>
        </p:txBody>
      </p:sp>
    </p:spTree>
    <p:extLst>
      <p:ext uri="{BB962C8B-B14F-4D97-AF65-F5344CB8AC3E}">
        <p14:creationId xmlns:p14="http://schemas.microsoft.com/office/powerpoint/2010/main" val="944871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1E0EC-E8B2-DCA1-106A-6D14F7D9CB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2AC92F-719B-730E-D02C-DAC804C63C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168D2-014C-2595-1C31-0596703FB2F3}"/>
              </a:ext>
            </a:extLst>
          </p:cNvPr>
          <p:cNvSpPr>
            <a:spLocks noGrp="1"/>
          </p:cNvSpPr>
          <p:nvPr>
            <p:ph type="dt" sz="half" idx="10"/>
          </p:nvPr>
        </p:nvSpPr>
        <p:spPr/>
        <p:txBody>
          <a:bodyPr/>
          <a:lstStyle/>
          <a:p>
            <a:fld id="{D61D10DF-6336-4A09-B7AD-1F9B143C7576}" type="datetimeFigureOut">
              <a:rPr lang="en-US" smtClean="0"/>
              <a:t>4/20/26</a:t>
            </a:fld>
            <a:endParaRPr lang="en-US"/>
          </a:p>
        </p:txBody>
      </p:sp>
      <p:sp>
        <p:nvSpPr>
          <p:cNvPr id="5" name="Footer Placeholder 4">
            <a:extLst>
              <a:ext uri="{FF2B5EF4-FFF2-40B4-BE49-F238E27FC236}">
                <a16:creationId xmlns:a16="http://schemas.microsoft.com/office/drawing/2014/main" id="{6BB0BC09-AB34-6DF4-84F8-9259F10F33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42158B-C169-CD8E-71D6-2D1DF13A4585}"/>
              </a:ext>
            </a:extLst>
          </p:cNvPr>
          <p:cNvSpPr>
            <a:spLocks noGrp="1"/>
          </p:cNvSpPr>
          <p:nvPr>
            <p:ph type="sldNum" sz="quarter" idx="12"/>
          </p:nvPr>
        </p:nvSpPr>
        <p:spPr/>
        <p:txBody>
          <a:bodyPr/>
          <a:lstStyle/>
          <a:p>
            <a:fld id="{44A35864-C08E-4EE3-9C90-0D6DA01F8505}" type="slidenum">
              <a:rPr lang="en-US" smtClean="0"/>
              <a:t>‹#›</a:t>
            </a:fld>
            <a:endParaRPr lang="en-US"/>
          </a:p>
        </p:txBody>
      </p:sp>
    </p:spTree>
    <p:extLst>
      <p:ext uri="{BB962C8B-B14F-4D97-AF65-F5344CB8AC3E}">
        <p14:creationId xmlns:p14="http://schemas.microsoft.com/office/powerpoint/2010/main" val="3717391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2C047-955E-6CB1-29B6-50608EB50E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07A1B0-A172-F43B-7F5A-D89A3288B01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B33123-91E2-F182-AF75-14193E748563}"/>
              </a:ext>
            </a:extLst>
          </p:cNvPr>
          <p:cNvSpPr>
            <a:spLocks noGrp="1"/>
          </p:cNvSpPr>
          <p:nvPr>
            <p:ph type="dt" sz="half" idx="10"/>
          </p:nvPr>
        </p:nvSpPr>
        <p:spPr/>
        <p:txBody>
          <a:bodyPr/>
          <a:lstStyle/>
          <a:p>
            <a:fld id="{D61D10DF-6336-4A09-B7AD-1F9B143C7576}" type="datetimeFigureOut">
              <a:rPr lang="en-US" smtClean="0"/>
              <a:t>4/20/26</a:t>
            </a:fld>
            <a:endParaRPr lang="en-US"/>
          </a:p>
        </p:txBody>
      </p:sp>
      <p:sp>
        <p:nvSpPr>
          <p:cNvPr id="5" name="Footer Placeholder 4">
            <a:extLst>
              <a:ext uri="{FF2B5EF4-FFF2-40B4-BE49-F238E27FC236}">
                <a16:creationId xmlns:a16="http://schemas.microsoft.com/office/drawing/2014/main" id="{2350F8A2-3204-D0E2-D5A6-619A956CBB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DD470-F461-36ED-34AF-E48B68AC9AC0}"/>
              </a:ext>
            </a:extLst>
          </p:cNvPr>
          <p:cNvSpPr>
            <a:spLocks noGrp="1"/>
          </p:cNvSpPr>
          <p:nvPr>
            <p:ph type="sldNum" sz="quarter" idx="12"/>
          </p:nvPr>
        </p:nvSpPr>
        <p:spPr/>
        <p:txBody>
          <a:bodyPr/>
          <a:lstStyle/>
          <a:p>
            <a:fld id="{44A35864-C08E-4EE3-9C90-0D6DA01F8505}" type="slidenum">
              <a:rPr lang="en-US" smtClean="0"/>
              <a:t>‹#›</a:t>
            </a:fld>
            <a:endParaRPr lang="en-US"/>
          </a:p>
        </p:txBody>
      </p:sp>
    </p:spTree>
    <p:extLst>
      <p:ext uri="{BB962C8B-B14F-4D97-AF65-F5344CB8AC3E}">
        <p14:creationId xmlns:p14="http://schemas.microsoft.com/office/powerpoint/2010/main" val="258009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3A8AA-D200-A6A4-41B4-62287AF13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66E5F8-9D71-749A-3F8E-AEEC408907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0C3472-DAFD-D0AA-1585-A27C816F16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E2C55B-D725-2456-9E7D-212BD7BCE51D}"/>
              </a:ext>
            </a:extLst>
          </p:cNvPr>
          <p:cNvSpPr>
            <a:spLocks noGrp="1"/>
          </p:cNvSpPr>
          <p:nvPr>
            <p:ph type="dt" sz="half" idx="10"/>
          </p:nvPr>
        </p:nvSpPr>
        <p:spPr/>
        <p:txBody>
          <a:bodyPr/>
          <a:lstStyle/>
          <a:p>
            <a:fld id="{D61D10DF-6336-4A09-B7AD-1F9B143C7576}" type="datetimeFigureOut">
              <a:rPr lang="en-US" smtClean="0"/>
              <a:t>4/20/26</a:t>
            </a:fld>
            <a:endParaRPr lang="en-US"/>
          </a:p>
        </p:txBody>
      </p:sp>
      <p:sp>
        <p:nvSpPr>
          <p:cNvPr id="6" name="Footer Placeholder 5">
            <a:extLst>
              <a:ext uri="{FF2B5EF4-FFF2-40B4-BE49-F238E27FC236}">
                <a16:creationId xmlns:a16="http://schemas.microsoft.com/office/drawing/2014/main" id="{30E2AC46-4A8D-6AD5-6FD4-29C64EE923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DB29E8-C64D-3942-E231-E6212C43B66A}"/>
              </a:ext>
            </a:extLst>
          </p:cNvPr>
          <p:cNvSpPr>
            <a:spLocks noGrp="1"/>
          </p:cNvSpPr>
          <p:nvPr>
            <p:ph type="sldNum" sz="quarter" idx="12"/>
          </p:nvPr>
        </p:nvSpPr>
        <p:spPr/>
        <p:txBody>
          <a:bodyPr/>
          <a:lstStyle/>
          <a:p>
            <a:fld id="{44A35864-C08E-4EE3-9C90-0D6DA01F8505}" type="slidenum">
              <a:rPr lang="en-US" smtClean="0"/>
              <a:t>‹#›</a:t>
            </a:fld>
            <a:endParaRPr lang="en-US"/>
          </a:p>
        </p:txBody>
      </p:sp>
    </p:spTree>
    <p:extLst>
      <p:ext uri="{BB962C8B-B14F-4D97-AF65-F5344CB8AC3E}">
        <p14:creationId xmlns:p14="http://schemas.microsoft.com/office/powerpoint/2010/main" val="3427454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BAB7A-33AB-9AED-6F1A-B172C4C225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A01663-0DF4-E463-DBB3-5485070E40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1435C6-DD0D-D51E-F048-AC36E4C038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8AC473-F371-4077-88D8-6E4C15CFC5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8DA691-961E-8E67-AC34-D96760A43C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BE4E4F-CC80-E432-D460-3B92B7598E9F}"/>
              </a:ext>
            </a:extLst>
          </p:cNvPr>
          <p:cNvSpPr>
            <a:spLocks noGrp="1"/>
          </p:cNvSpPr>
          <p:nvPr>
            <p:ph type="dt" sz="half" idx="10"/>
          </p:nvPr>
        </p:nvSpPr>
        <p:spPr/>
        <p:txBody>
          <a:bodyPr/>
          <a:lstStyle/>
          <a:p>
            <a:fld id="{D61D10DF-6336-4A09-B7AD-1F9B143C7576}" type="datetimeFigureOut">
              <a:rPr lang="en-US" smtClean="0"/>
              <a:t>4/20/26</a:t>
            </a:fld>
            <a:endParaRPr lang="en-US"/>
          </a:p>
        </p:txBody>
      </p:sp>
      <p:sp>
        <p:nvSpPr>
          <p:cNvPr id="8" name="Footer Placeholder 7">
            <a:extLst>
              <a:ext uri="{FF2B5EF4-FFF2-40B4-BE49-F238E27FC236}">
                <a16:creationId xmlns:a16="http://schemas.microsoft.com/office/drawing/2014/main" id="{63C0571A-AE4A-79B5-0A62-D90EAA8A61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9B8543-DB2D-F7F5-952C-FECA78EF227F}"/>
              </a:ext>
            </a:extLst>
          </p:cNvPr>
          <p:cNvSpPr>
            <a:spLocks noGrp="1"/>
          </p:cNvSpPr>
          <p:nvPr>
            <p:ph type="sldNum" sz="quarter" idx="12"/>
          </p:nvPr>
        </p:nvSpPr>
        <p:spPr/>
        <p:txBody>
          <a:bodyPr/>
          <a:lstStyle/>
          <a:p>
            <a:fld id="{44A35864-C08E-4EE3-9C90-0D6DA01F8505}" type="slidenum">
              <a:rPr lang="en-US" smtClean="0"/>
              <a:t>‹#›</a:t>
            </a:fld>
            <a:endParaRPr lang="en-US"/>
          </a:p>
        </p:txBody>
      </p:sp>
    </p:spTree>
    <p:extLst>
      <p:ext uri="{BB962C8B-B14F-4D97-AF65-F5344CB8AC3E}">
        <p14:creationId xmlns:p14="http://schemas.microsoft.com/office/powerpoint/2010/main" val="1304223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C5BB1-57BF-3545-A898-6DFE84ACF3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EB2648-534E-5764-CA88-3BA004D872E2}"/>
              </a:ext>
            </a:extLst>
          </p:cNvPr>
          <p:cNvSpPr>
            <a:spLocks noGrp="1"/>
          </p:cNvSpPr>
          <p:nvPr>
            <p:ph type="dt" sz="half" idx="10"/>
          </p:nvPr>
        </p:nvSpPr>
        <p:spPr/>
        <p:txBody>
          <a:bodyPr/>
          <a:lstStyle/>
          <a:p>
            <a:fld id="{D61D10DF-6336-4A09-B7AD-1F9B143C7576}" type="datetimeFigureOut">
              <a:rPr lang="en-US" smtClean="0"/>
              <a:t>4/20/26</a:t>
            </a:fld>
            <a:endParaRPr lang="en-US"/>
          </a:p>
        </p:txBody>
      </p:sp>
      <p:sp>
        <p:nvSpPr>
          <p:cNvPr id="4" name="Footer Placeholder 3">
            <a:extLst>
              <a:ext uri="{FF2B5EF4-FFF2-40B4-BE49-F238E27FC236}">
                <a16:creationId xmlns:a16="http://schemas.microsoft.com/office/drawing/2014/main" id="{2CBBBAA5-FD85-46F1-5C58-EB1F212B25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21C83A-EC26-42EE-B4B9-76791C555FFF}"/>
              </a:ext>
            </a:extLst>
          </p:cNvPr>
          <p:cNvSpPr>
            <a:spLocks noGrp="1"/>
          </p:cNvSpPr>
          <p:nvPr>
            <p:ph type="sldNum" sz="quarter" idx="12"/>
          </p:nvPr>
        </p:nvSpPr>
        <p:spPr/>
        <p:txBody>
          <a:bodyPr/>
          <a:lstStyle/>
          <a:p>
            <a:fld id="{44A35864-C08E-4EE3-9C90-0D6DA01F8505}" type="slidenum">
              <a:rPr lang="en-US" smtClean="0"/>
              <a:t>‹#›</a:t>
            </a:fld>
            <a:endParaRPr lang="en-US"/>
          </a:p>
        </p:txBody>
      </p:sp>
    </p:spTree>
    <p:extLst>
      <p:ext uri="{BB962C8B-B14F-4D97-AF65-F5344CB8AC3E}">
        <p14:creationId xmlns:p14="http://schemas.microsoft.com/office/powerpoint/2010/main" val="146288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55D474-9AB2-3A6D-0189-0FF22759859C}"/>
              </a:ext>
            </a:extLst>
          </p:cNvPr>
          <p:cNvSpPr>
            <a:spLocks noGrp="1"/>
          </p:cNvSpPr>
          <p:nvPr>
            <p:ph type="dt" sz="half" idx="10"/>
          </p:nvPr>
        </p:nvSpPr>
        <p:spPr/>
        <p:txBody>
          <a:bodyPr/>
          <a:lstStyle/>
          <a:p>
            <a:fld id="{D61D10DF-6336-4A09-B7AD-1F9B143C7576}" type="datetimeFigureOut">
              <a:rPr lang="en-US" smtClean="0"/>
              <a:t>4/20/26</a:t>
            </a:fld>
            <a:endParaRPr lang="en-US"/>
          </a:p>
        </p:txBody>
      </p:sp>
      <p:sp>
        <p:nvSpPr>
          <p:cNvPr id="3" name="Footer Placeholder 2">
            <a:extLst>
              <a:ext uri="{FF2B5EF4-FFF2-40B4-BE49-F238E27FC236}">
                <a16:creationId xmlns:a16="http://schemas.microsoft.com/office/drawing/2014/main" id="{00A05F9F-4938-B133-2F47-9BBDAC4C02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643D92-B3AA-A93F-514A-F1E59162477D}"/>
              </a:ext>
            </a:extLst>
          </p:cNvPr>
          <p:cNvSpPr>
            <a:spLocks noGrp="1"/>
          </p:cNvSpPr>
          <p:nvPr>
            <p:ph type="sldNum" sz="quarter" idx="12"/>
          </p:nvPr>
        </p:nvSpPr>
        <p:spPr/>
        <p:txBody>
          <a:bodyPr/>
          <a:lstStyle/>
          <a:p>
            <a:fld id="{44A35864-C08E-4EE3-9C90-0D6DA01F8505}" type="slidenum">
              <a:rPr lang="en-US" smtClean="0"/>
              <a:t>‹#›</a:t>
            </a:fld>
            <a:endParaRPr lang="en-US"/>
          </a:p>
        </p:txBody>
      </p:sp>
    </p:spTree>
    <p:extLst>
      <p:ext uri="{BB962C8B-B14F-4D97-AF65-F5344CB8AC3E}">
        <p14:creationId xmlns:p14="http://schemas.microsoft.com/office/powerpoint/2010/main" val="523512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3C826-9DE6-236A-7446-51920DD7C3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C23FC2-9CD9-0428-9CD5-3ED7C97D6E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29A62B-F0AD-DF2E-F60A-CCB4A85E49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DE6ED3-2100-F669-4B46-14B57DE29223}"/>
              </a:ext>
            </a:extLst>
          </p:cNvPr>
          <p:cNvSpPr>
            <a:spLocks noGrp="1"/>
          </p:cNvSpPr>
          <p:nvPr>
            <p:ph type="dt" sz="half" idx="10"/>
          </p:nvPr>
        </p:nvSpPr>
        <p:spPr/>
        <p:txBody>
          <a:bodyPr/>
          <a:lstStyle/>
          <a:p>
            <a:fld id="{D61D10DF-6336-4A09-B7AD-1F9B143C7576}" type="datetimeFigureOut">
              <a:rPr lang="en-US" smtClean="0"/>
              <a:t>4/20/26</a:t>
            </a:fld>
            <a:endParaRPr lang="en-US"/>
          </a:p>
        </p:txBody>
      </p:sp>
      <p:sp>
        <p:nvSpPr>
          <p:cNvPr id="6" name="Footer Placeholder 5">
            <a:extLst>
              <a:ext uri="{FF2B5EF4-FFF2-40B4-BE49-F238E27FC236}">
                <a16:creationId xmlns:a16="http://schemas.microsoft.com/office/drawing/2014/main" id="{55284CAF-E5B6-CB5A-44F2-AD6554CFEB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26F2D9-901D-57CD-0BEA-E0D79B2581EA}"/>
              </a:ext>
            </a:extLst>
          </p:cNvPr>
          <p:cNvSpPr>
            <a:spLocks noGrp="1"/>
          </p:cNvSpPr>
          <p:nvPr>
            <p:ph type="sldNum" sz="quarter" idx="12"/>
          </p:nvPr>
        </p:nvSpPr>
        <p:spPr/>
        <p:txBody>
          <a:bodyPr/>
          <a:lstStyle/>
          <a:p>
            <a:fld id="{44A35864-C08E-4EE3-9C90-0D6DA01F8505}" type="slidenum">
              <a:rPr lang="en-US" smtClean="0"/>
              <a:t>‹#›</a:t>
            </a:fld>
            <a:endParaRPr lang="en-US"/>
          </a:p>
        </p:txBody>
      </p:sp>
    </p:spTree>
    <p:extLst>
      <p:ext uri="{BB962C8B-B14F-4D97-AF65-F5344CB8AC3E}">
        <p14:creationId xmlns:p14="http://schemas.microsoft.com/office/powerpoint/2010/main" val="3349474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9D7F-10C7-58EC-6074-A191BFE5EF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486024-2E54-9F35-F86A-8F70D9BB9D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BE7094-EFE9-9F9C-4226-2CCA3AD468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552660-8585-B3AA-BA92-2F7A5CECB2F8}"/>
              </a:ext>
            </a:extLst>
          </p:cNvPr>
          <p:cNvSpPr>
            <a:spLocks noGrp="1"/>
          </p:cNvSpPr>
          <p:nvPr>
            <p:ph type="dt" sz="half" idx="10"/>
          </p:nvPr>
        </p:nvSpPr>
        <p:spPr/>
        <p:txBody>
          <a:bodyPr/>
          <a:lstStyle/>
          <a:p>
            <a:fld id="{D61D10DF-6336-4A09-B7AD-1F9B143C7576}" type="datetimeFigureOut">
              <a:rPr lang="en-US" smtClean="0"/>
              <a:t>4/20/26</a:t>
            </a:fld>
            <a:endParaRPr lang="en-US"/>
          </a:p>
        </p:txBody>
      </p:sp>
      <p:sp>
        <p:nvSpPr>
          <p:cNvPr id="6" name="Footer Placeholder 5">
            <a:extLst>
              <a:ext uri="{FF2B5EF4-FFF2-40B4-BE49-F238E27FC236}">
                <a16:creationId xmlns:a16="http://schemas.microsoft.com/office/drawing/2014/main" id="{9F0260DC-CD47-5BFC-D8BE-ED65958B98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7579E0-9A52-754E-FB3F-E29D36B655F7}"/>
              </a:ext>
            </a:extLst>
          </p:cNvPr>
          <p:cNvSpPr>
            <a:spLocks noGrp="1"/>
          </p:cNvSpPr>
          <p:nvPr>
            <p:ph type="sldNum" sz="quarter" idx="12"/>
          </p:nvPr>
        </p:nvSpPr>
        <p:spPr/>
        <p:txBody>
          <a:bodyPr/>
          <a:lstStyle/>
          <a:p>
            <a:fld id="{44A35864-C08E-4EE3-9C90-0D6DA01F8505}" type="slidenum">
              <a:rPr lang="en-US" smtClean="0"/>
              <a:t>‹#›</a:t>
            </a:fld>
            <a:endParaRPr lang="en-US"/>
          </a:p>
        </p:txBody>
      </p:sp>
    </p:spTree>
    <p:extLst>
      <p:ext uri="{BB962C8B-B14F-4D97-AF65-F5344CB8AC3E}">
        <p14:creationId xmlns:p14="http://schemas.microsoft.com/office/powerpoint/2010/main" val="206492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5000">
              <a:schemeClr val="accent4">
                <a:lumMod val="5000"/>
                <a:lumOff val="95000"/>
              </a:schemeClr>
            </a:gs>
            <a:gs pos="85000">
              <a:schemeClr val="accent4">
                <a:lumMod val="45000"/>
                <a:lumOff val="55000"/>
                <a:alpha val="54000"/>
              </a:schemeClr>
            </a:gs>
            <a:gs pos="92000">
              <a:schemeClr val="accent4">
                <a:lumMod val="45000"/>
                <a:lumOff val="55000"/>
                <a:alpha val="61397"/>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7CDBFD-69D4-29C0-7053-CC097B7DB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74D1D2-D192-EE2E-CA52-7791007971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0223DC-B932-DE25-4B0F-D4E43219DB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1D10DF-6336-4A09-B7AD-1F9B143C7576}" type="datetimeFigureOut">
              <a:rPr lang="en-US" smtClean="0"/>
              <a:t>4/20/26</a:t>
            </a:fld>
            <a:endParaRPr lang="en-US"/>
          </a:p>
        </p:txBody>
      </p:sp>
      <p:sp>
        <p:nvSpPr>
          <p:cNvPr id="5" name="Footer Placeholder 4">
            <a:extLst>
              <a:ext uri="{FF2B5EF4-FFF2-40B4-BE49-F238E27FC236}">
                <a16:creationId xmlns:a16="http://schemas.microsoft.com/office/drawing/2014/main" id="{5699F403-084A-40A3-2045-91B09BCD6F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B9B55F7-4172-ED17-607A-FE0CA8EF09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A35864-C08E-4EE3-9C90-0D6DA01F8505}" type="slidenum">
              <a:rPr lang="en-US" smtClean="0"/>
              <a:t>‹#›</a:t>
            </a:fld>
            <a:endParaRPr lang="en-US"/>
          </a:p>
        </p:txBody>
      </p:sp>
    </p:spTree>
    <p:extLst>
      <p:ext uri="{BB962C8B-B14F-4D97-AF65-F5344CB8AC3E}">
        <p14:creationId xmlns:p14="http://schemas.microsoft.com/office/powerpoint/2010/main" val="3549188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3" Type="http://schemas.openxmlformats.org/officeDocument/2006/relationships/hyperlink" Target="https://www.psychiatry.org/psychiatrists/diversity/education/stress-and-trauma/undocumented-immigrants"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immigrationlawhelp.org/" TargetMode="External"/><Relationship Id="rId2" Type="http://schemas.openxmlformats.org/officeDocument/2006/relationships/hyperlink" Target="https://www.ilrc.org/red-cards" TargetMode="External"/><Relationship Id="rId1" Type="http://schemas.openxmlformats.org/officeDocument/2006/relationships/slideLayout" Target="../slideLayouts/slideLayout2.xml"/><Relationship Id="rId6" Type="http://schemas.openxmlformats.org/officeDocument/2006/relationships/hyperlink" Target="https://www.ilrc.org/immigration-options%3Dundocumented-immigrant-children" TargetMode="External"/><Relationship Id="rId5" Type="http://schemas.openxmlformats.org/officeDocument/2006/relationships/hyperlink" Target="https://ilrc.org/family-preparedness-plan" TargetMode="External"/><Relationship Id="rId4" Type="http://schemas.openxmlformats.org/officeDocument/2006/relationships/hyperlink" Target="https://www.ilrc.org/anti-fraud-flyers"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hyperlink" Target="https://www.slido.com/support/ppi/how-to-change-the-design" TargetMode="External"/><Relationship Id="rId3" Type="http://schemas.openxmlformats.org/officeDocument/2006/relationships/tags" Target="../tags/tag4.xml"/><Relationship Id="rId7" Type="http://schemas.openxmlformats.org/officeDocument/2006/relationships/image" Target="../media/image2.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hyperlink" Target="https://www.slido.com/powerpoint-polling?utm_source=powerpoint&amp;utm_medium=placeholder-slide" TargetMode="External"/><Relationship Id="rId5" Type="http://schemas.openxmlformats.org/officeDocument/2006/relationships/image" Target="../media/image1.svg"/><Relationship Id="rId4" Type="http://schemas.openxmlformats.org/officeDocument/2006/relationships/slideLayout" Target="../slideLayouts/slideLayout7.xml"/><Relationship Id="rId9" Type="http://schemas.openxmlformats.org/officeDocument/2006/relationships/image" Target="../media/image3.svg"/></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ohss.dhs.gov/topics/immigration/refugees/annual-flow-report/fy-24-refugees-flow-repor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E023B8-BFD7-A253-9C09-C0E3CCD62285}"/>
              </a:ext>
            </a:extLst>
          </p:cNvPr>
          <p:cNvSpPr txBox="1"/>
          <p:nvPr/>
        </p:nvSpPr>
        <p:spPr>
          <a:xfrm>
            <a:off x="0" y="898718"/>
            <a:ext cx="12192000" cy="2523768"/>
          </a:xfrm>
          <a:prstGeom prst="rect">
            <a:avLst/>
          </a:prstGeom>
          <a:noFill/>
        </p:spPr>
        <p:txBody>
          <a:bodyPr wrap="square">
            <a:spAutoFit/>
          </a:bodyPr>
          <a:lstStyle/>
          <a:p>
            <a:pPr algn="ctr"/>
            <a:r>
              <a:rPr lang="en-US" sz="5400" b="1" dirty="0">
                <a:solidFill>
                  <a:srgbClr val="7030A0"/>
                </a:solidFill>
                <a:latin typeface="Century Gothic" panose="020B0502020202020204" pitchFamily="34" charset="0"/>
              </a:rPr>
              <a:t>Caring for Refugee Families</a:t>
            </a:r>
          </a:p>
          <a:p>
            <a:pPr algn="ctr"/>
            <a:r>
              <a:rPr lang="en-US" sz="5400" b="1" dirty="0">
                <a:solidFill>
                  <a:srgbClr val="7030A0"/>
                </a:solidFill>
                <a:latin typeface="Century Gothic" panose="020B0502020202020204" pitchFamily="34" charset="0"/>
              </a:rPr>
              <a:t>in the Perinatal Journey:</a:t>
            </a:r>
            <a:br>
              <a:rPr lang="en-US" sz="5400" dirty="0">
                <a:solidFill>
                  <a:schemeClr val="accent5">
                    <a:lumMod val="75000"/>
                  </a:schemeClr>
                </a:solidFill>
                <a:latin typeface="Century Gothic" panose="020B0502020202020204" pitchFamily="34" charset="0"/>
              </a:rPr>
            </a:br>
            <a:r>
              <a:rPr lang="en-US" sz="3200" i="1" dirty="0">
                <a:latin typeface="Century Gothic" panose="020B0502020202020204" pitchFamily="34" charset="0"/>
              </a:rPr>
              <a:t>Compassion, Culture, and Clinical Excellence</a:t>
            </a:r>
            <a:br>
              <a:rPr lang="en-US" sz="1400" dirty="0">
                <a:solidFill>
                  <a:schemeClr val="bg1"/>
                </a:solidFill>
                <a:latin typeface="Arial" panose="020B0604020202020204" pitchFamily="34" charset="0"/>
                <a:cs typeface="Arial" panose="020B0604020202020204" pitchFamily="34" charset="0"/>
              </a:rPr>
            </a:br>
            <a:endParaRPr lang="es-ES_tradnl" dirty="0"/>
          </a:p>
        </p:txBody>
      </p:sp>
      <p:sp>
        <p:nvSpPr>
          <p:cNvPr id="7" name="TextBox 6">
            <a:extLst>
              <a:ext uri="{FF2B5EF4-FFF2-40B4-BE49-F238E27FC236}">
                <a16:creationId xmlns:a16="http://schemas.microsoft.com/office/drawing/2014/main" id="{9E1858D0-76EE-1111-07A3-B26B80A33B66}"/>
              </a:ext>
            </a:extLst>
          </p:cNvPr>
          <p:cNvSpPr txBox="1"/>
          <p:nvPr/>
        </p:nvSpPr>
        <p:spPr>
          <a:xfrm>
            <a:off x="1" y="3318388"/>
            <a:ext cx="12191999" cy="2593018"/>
          </a:xfrm>
          <a:prstGeom prst="rect">
            <a:avLst/>
          </a:prstGeom>
          <a:noFill/>
        </p:spPr>
        <p:txBody>
          <a:bodyPr wrap="square" rtlCol="0">
            <a:spAutoFit/>
          </a:bodyPr>
          <a:lstStyle/>
          <a:p>
            <a:pPr algn="ctr"/>
            <a:r>
              <a:rPr lang="en-US" sz="2400" i="1" dirty="0">
                <a:latin typeface="Century Gothic" panose="020B0502020202020204" pitchFamily="34" charset="0"/>
              </a:rPr>
              <a:t>presented by</a:t>
            </a:r>
          </a:p>
          <a:p>
            <a:pPr algn="ctr">
              <a:spcBef>
                <a:spcPts val="300"/>
              </a:spcBef>
            </a:pPr>
            <a:endParaRPr lang="en-US" dirty="0">
              <a:latin typeface="Open Sans" panose="020B0606030504020204" pitchFamily="34" charset="0"/>
              <a:ea typeface="Open Sans" panose="020B0606030504020204" pitchFamily="34" charset="0"/>
              <a:cs typeface="Open Sans" panose="020B0606030504020204" pitchFamily="34" charset="0"/>
            </a:endParaRPr>
          </a:p>
          <a:p>
            <a:pPr algn="ctr">
              <a:spcBef>
                <a:spcPts val="300"/>
              </a:spcBef>
            </a:pPr>
            <a:r>
              <a:rPr lang="en-US" sz="3600" b="1" dirty="0">
                <a:latin typeface="Century Gothic" panose="020B0502020202020204" pitchFamily="34" charset="0"/>
                <a:ea typeface="Open Sans" panose="020B0606030504020204" pitchFamily="34" charset="0"/>
                <a:cs typeface="Open Sans" panose="020B0606030504020204" pitchFamily="34" charset="0"/>
              </a:rPr>
              <a:t>Nancy Huhta Comello </a:t>
            </a:r>
          </a:p>
          <a:p>
            <a:pPr algn="ctr">
              <a:spcBef>
                <a:spcPts val="300"/>
              </a:spcBef>
            </a:pPr>
            <a:r>
              <a:rPr lang="en-US" dirty="0">
                <a:latin typeface="Century Gothic" panose="020B0502020202020204" pitchFamily="34" charset="0"/>
              </a:rPr>
              <a:t>DNP, CNM, RNC-OB/MNN, C-EFM/ONQS, FAWHONN</a:t>
            </a:r>
            <a:r>
              <a:rPr lang="en-US" i="1" dirty="0">
                <a:latin typeface="Century Gothic" panose="020B0502020202020204" pitchFamily="34" charset="0"/>
              </a:rPr>
              <a:t> </a:t>
            </a:r>
          </a:p>
          <a:p>
            <a:pPr algn="ctr">
              <a:spcBef>
                <a:spcPts val="300"/>
              </a:spcBef>
            </a:pPr>
            <a:r>
              <a:rPr lang="en-US" i="1" dirty="0">
                <a:latin typeface="Century Gothic" panose="020B0502020202020204" pitchFamily="34" charset="0"/>
              </a:rPr>
              <a:t>Unity Point Health-Meriter Hospital &amp; University of Wisconsin Health, Obstetrics Outreach Educator</a:t>
            </a:r>
          </a:p>
          <a:p>
            <a:pPr algn="ctr">
              <a:spcBef>
                <a:spcPts val="300"/>
              </a:spcBef>
            </a:pPr>
            <a:r>
              <a:rPr lang="en-US" i="1" dirty="0">
                <a:latin typeface="Century Gothic" panose="020B0502020202020204" pitchFamily="34" charset="0"/>
              </a:rPr>
              <a:t>Founder &amp; Executive Director, Supporting Safe Birth, Inc</a:t>
            </a:r>
          </a:p>
          <a:p>
            <a:endParaRPr lang="es-ES_tradnl" dirty="0"/>
          </a:p>
        </p:txBody>
      </p:sp>
    </p:spTree>
    <p:extLst>
      <p:ext uri="{BB962C8B-B14F-4D97-AF65-F5344CB8AC3E}">
        <p14:creationId xmlns:p14="http://schemas.microsoft.com/office/powerpoint/2010/main" val="2011711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BB652-D78D-3CFE-FA74-CB49DCC41F5A}"/>
              </a:ext>
            </a:extLst>
          </p:cNvPr>
          <p:cNvSpPr>
            <a:spLocks noGrp="1"/>
          </p:cNvSpPr>
          <p:nvPr>
            <p:ph type="title"/>
          </p:nvPr>
        </p:nvSpPr>
        <p:spPr>
          <a:xfrm>
            <a:off x="225948" y="93623"/>
            <a:ext cx="11740103" cy="1325563"/>
          </a:xfrm>
        </p:spPr>
        <p:txBody>
          <a:bodyPr>
            <a:normAutofit/>
          </a:bodyPr>
          <a:lstStyle/>
          <a:p>
            <a:pPr algn="ctr"/>
            <a:r>
              <a:rPr lang="en-US" b="1" dirty="0">
                <a:solidFill>
                  <a:srgbClr val="7030A0"/>
                </a:solidFill>
                <a:effectLst/>
                <a:latin typeface="Century Gothic" panose="020B0502020202020204" pitchFamily="34" charset="0"/>
                <a:ea typeface="Calibri" panose="020F0502020204030204" pitchFamily="34" charset="0"/>
                <a:cs typeface="Calibri" panose="020F0502020204030204" pitchFamily="34" charset="0"/>
              </a:rPr>
              <a:t>Cultural Competence vs</a:t>
            </a:r>
            <a:br>
              <a:rPr lang="en-US" b="1" dirty="0">
                <a:solidFill>
                  <a:srgbClr val="7030A0"/>
                </a:solidFill>
                <a:effectLst/>
                <a:latin typeface="Century Gothic" panose="020B0502020202020204" pitchFamily="34" charset="0"/>
                <a:ea typeface="Calibri" panose="020F0502020204030204" pitchFamily="34" charset="0"/>
                <a:cs typeface="Calibri" panose="020F0502020204030204" pitchFamily="34" charset="0"/>
              </a:rPr>
            </a:br>
            <a:r>
              <a:rPr lang="en-US" b="1" dirty="0">
                <a:solidFill>
                  <a:srgbClr val="7030A0"/>
                </a:solidFill>
                <a:effectLst/>
                <a:latin typeface="Century Gothic" panose="020B0502020202020204" pitchFamily="34" charset="0"/>
                <a:ea typeface="Calibri" panose="020F0502020204030204" pitchFamily="34" charset="0"/>
                <a:cs typeface="Calibri" panose="020F0502020204030204" pitchFamily="34" charset="0"/>
              </a:rPr>
              <a:t>Cultural Humility vs Cultural Safety </a:t>
            </a:r>
            <a:endParaRPr lang="en-US" i="1" dirty="0">
              <a:solidFill>
                <a:srgbClr val="7030A0"/>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F952F8A2-DCAE-3882-6367-2A80FB2F9746}"/>
              </a:ext>
            </a:extLst>
          </p:cNvPr>
          <p:cNvSpPr>
            <a:spLocks noGrp="1"/>
          </p:cNvSpPr>
          <p:nvPr>
            <p:ph idx="1"/>
          </p:nvPr>
        </p:nvSpPr>
        <p:spPr>
          <a:xfrm>
            <a:off x="0" y="1828263"/>
            <a:ext cx="12192000" cy="4572537"/>
          </a:xfrm>
          <a:ln>
            <a:noFill/>
          </a:ln>
        </p:spPr>
        <p:txBody>
          <a:bodyPr>
            <a:normAutofit fontScale="85000" lnSpcReduction="20000"/>
          </a:bodyPr>
          <a:lstStyle/>
          <a:p>
            <a:pPr marL="0" indent="0">
              <a:buNone/>
            </a:pPr>
            <a:r>
              <a:rPr lang="en-US" sz="3600" b="1" dirty="0">
                <a:solidFill>
                  <a:schemeClr val="accent5">
                    <a:lumMod val="75000"/>
                  </a:schemeClr>
                </a:solidFill>
                <a:latin typeface="Century Gothic" panose="020B0502020202020204" pitchFamily="34" charset="0"/>
                <a:cs typeface="Calibri" panose="020F0502020204030204" pitchFamily="34" charset="0"/>
              </a:rPr>
              <a:t>  </a:t>
            </a:r>
            <a:r>
              <a:rPr lang="en-US" sz="4100" b="1" dirty="0">
                <a:solidFill>
                  <a:schemeClr val="accent5">
                    <a:lumMod val="60000"/>
                    <a:lumOff val="40000"/>
                  </a:schemeClr>
                </a:solidFill>
                <a:latin typeface="Century Gothic" panose="020B0502020202020204" pitchFamily="34" charset="0"/>
                <a:cs typeface="Calibri" panose="020F0502020204030204" pitchFamily="34" charset="0"/>
              </a:rPr>
              <a:t>Cultural Competence</a:t>
            </a:r>
            <a:r>
              <a:rPr lang="en-US" sz="4000" b="1" dirty="0">
                <a:solidFill>
                  <a:schemeClr val="accent5">
                    <a:lumMod val="60000"/>
                    <a:lumOff val="40000"/>
                  </a:schemeClr>
                </a:solidFill>
                <a:latin typeface="Century Gothic" panose="020B0502020202020204" pitchFamily="34" charset="0"/>
                <a:cs typeface="Calibri" panose="020F0502020204030204" pitchFamily="34" charset="0"/>
              </a:rPr>
              <a:t>   </a:t>
            </a:r>
            <a:r>
              <a:rPr lang="en-US" sz="3000" dirty="0">
                <a:solidFill>
                  <a:schemeClr val="accent5">
                    <a:lumMod val="75000"/>
                  </a:schemeClr>
                </a:solidFill>
                <a:latin typeface="Century Gothic" panose="020B0502020202020204" pitchFamily="34" charset="0"/>
                <a:cs typeface="Calibri" panose="020F0502020204030204" pitchFamily="34" charset="0"/>
              </a:rPr>
              <a:t>I</a:t>
            </a:r>
            <a:r>
              <a:rPr lang="en-US" sz="3000" dirty="0">
                <a:latin typeface="Century Gothic" panose="020B0502020202020204" pitchFamily="34" charset="0"/>
                <a:cs typeface="Calibri" panose="020F0502020204030204" pitchFamily="34" charset="0"/>
              </a:rPr>
              <a:t>ntroduced in the 1980s</a:t>
            </a:r>
          </a:p>
          <a:p>
            <a:endParaRPr lang="en-US" sz="3000" dirty="0">
              <a:solidFill>
                <a:schemeClr val="accent5">
                  <a:lumMod val="75000"/>
                </a:schemeClr>
              </a:solidFill>
              <a:latin typeface="Century Gothic" panose="020B0502020202020204" pitchFamily="34" charset="0"/>
              <a:cs typeface="Calibri" panose="020F0502020204030204" pitchFamily="34" charset="0"/>
            </a:endParaRPr>
          </a:p>
          <a:p>
            <a:pPr lvl="1"/>
            <a:r>
              <a:rPr lang="en-US" sz="3100" dirty="0">
                <a:latin typeface="Century Gothic" panose="020B0502020202020204" pitchFamily="34" charset="0"/>
                <a:cs typeface="Calibri" panose="020F0502020204030204" pitchFamily="34" charset="0"/>
              </a:rPr>
              <a:t>Focus on attending to the culturally diverse backgrounds of patients, providing person-centered care, and reducing health disparities</a:t>
            </a:r>
          </a:p>
          <a:p>
            <a:pPr lvl="1"/>
            <a:endParaRPr lang="en-US" sz="3100" dirty="0">
              <a:latin typeface="Century Gothic" panose="020B0502020202020204" pitchFamily="34" charset="0"/>
              <a:cs typeface="Calibri" panose="020F0502020204030204" pitchFamily="34" charset="0"/>
            </a:endParaRPr>
          </a:p>
          <a:p>
            <a:pPr lvl="1"/>
            <a:r>
              <a:rPr lang="en-US" sz="3100" b="1" dirty="0">
                <a:latin typeface="Century Gothic" panose="020B0502020202020204" pitchFamily="34" charset="0"/>
                <a:cs typeface="Calibri" panose="020F0502020204030204" pitchFamily="34" charset="0"/>
              </a:rPr>
              <a:t>May cause social stereotypes and an imbalance of power between patients and the healthcare team</a:t>
            </a:r>
          </a:p>
          <a:p>
            <a:pPr lvl="1"/>
            <a:endParaRPr lang="en-US" sz="3100" b="1" dirty="0">
              <a:latin typeface="Century Gothic" panose="020B0502020202020204" pitchFamily="34" charset="0"/>
              <a:cs typeface="Calibri" panose="020F0502020204030204" pitchFamily="34" charset="0"/>
            </a:endParaRPr>
          </a:p>
          <a:p>
            <a:pPr lvl="1"/>
            <a:r>
              <a:rPr lang="en-US" sz="3100" b="1" dirty="0">
                <a:latin typeface="Century Gothic" panose="020B0502020202020204" pitchFamily="34" charset="0"/>
                <a:cs typeface="Calibri" panose="020F0502020204030204" pitchFamily="34" charset="0"/>
              </a:rPr>
              <a:t>Oversimplified understanding of other cultures may lead to wrong assumptions about individual patients</a:t>
            </a:r>
          </a:p>
          <a:p>
            <a:pPr lvl="1"/>
            <a:endParaRPr lang="en-US" sz="3100" dirty="0">
              <a:latin typeface="Century Gothic" panose="020B0502020202020204" pitchFamily="34" charset="0"/>
              <a:cs typeface="Calibri" panose="020F0502020204030204" pitchFamily="34" charset="0"/>
            </a:endParaRPr>
          </a:p>
          <a:p>
            <a:pPr lvl="1"/>
            <a:endParaRPr lang="en-US" sz="3100" dirty="0">
              <a:latin typeface="Century Gothic" panose="020B0502020202020204" pitchFamily="34" charset="0"/>
              <a:cs typeface="Calibri" panose="020F0502020204030204" pitchFamily="34" charset="0"/>
            </a:endParaRPr>
          </a:p>
          <a:p>
            <a:pPr lvl="1"/>
            <a:r>
              <a:rPr lang="en-US" sz="3100" dirty="0">
                <a:latin typeface="Century Gothic" panose="020B0502020202020204" pitchFamily="34" charset="0"/>
                <a:cs typeface="Calibri" panose="020F0502020204030204" pitchFamily="34" charset="0"/>
              </a:rPr>
              <a:t>Examples?</a:t>
            </a:r>
          </a:p>
          <a:p>
            <a:pPr marL="457200" lvl="1" indent="0">
              <a:buNone/>
            </a:pPr>
            <a:endParaRPr lang="en-US" dirty="0">
              <a:latin typeface="Century Gothic" panose="020B0502020202020204" pitchFamily="34" charset="0"/>
              <a:cs typeface="Calibri" panose="020F0502020204030204" pitchFamily="34" charset="0"/>
            </a:endParaRPr>
          </a:p>
          <a:p>
            <a:pPr marL="0" indent="0">
              <a:buNone/>
            </a:pPr>
            <a:endParaRPr lang="en-US" dirty="0">
              <a:solidFill>
                <a:schemeClr val="bg1"/>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539D7F7-2423-CE43-05D7-C31085DFBE83}"/>
              </a:ext>
            </a:extLst>
          </p:cNvPr>
          <p:cNvSpPr txBox="1"/>
          <p:nvPr/>
        </p:nvSpPr>
        <p:spPr>
          <a:xfrm>
            <a:off x="8920977" y="6518156"/>
            <a:ext cx="1537474" cy="276999"/>
          </a:xfrm>
          <a:prstGeom prst="rect">
            <a:avLst/>
          </a:prstGeom>
          <a:noFill/>
        </p:spPr>
        <p:txBody>
          <a:bodyPr wrap="square">
            <a:spAutoFit/>
          </a:bodyPr>
          <a:lstStyle/>
          <a:p>
            <a:r>
              <a:rPr lang="en-US" sz="1200" dirty="0">
                <a:latin typeface="Century Gothic" panose="020B0502020202020204" pitchFamily="34" charset="0"/>
              </a:rPr>
              <a:t>Lekas et al., 2020</a:t>
            </a:r>
          </a:p>
        </p:txBody>
      </p:sp>
    </p:spTree>
    <p:extLst>
      <p:ext uri="{BB962C8B-B14F-4D97-AF65-F5344CB8AC3E}">
        <p14:creationId xmlns:p14="http://schemas.microsoft.com/office/powerpoint/2010/main" val="208192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8E41F-6EBC-2298-5278-6CBDB15C2AFF}"/>
              </a:ext>
            </a:extLst>
          </p:cNvPr>
          <p:cNvSpPr>
            <a:spLocks noGrp="1"/>
          </p:cNvSpPr>
          <p:nvPr>
            <p:ph type="title"/>
          </p:nvPr>
        </p:nvSpPr>
        <p:spPr>
          <a:xfrm>
            <a:off x="143108" y="0"/>
            <a:ext cx="12048891" cy="1325563"/>
          </a:xfrm>
        </p:spPr>
        <p:txBody>
          <a:bodyPr>
            <a:normAutofit/>
          </a:bodyPr>
          <a:lstStyle/>
          <a:p>
            <a:r>
              <a:rPr lang="en-US" sz="4000" b="1" dirty="0" err="1">
                <a:solidFill>
                  <a:schemeClr val="bg1"/>
                </a:solidFill>
                <a:latin typeface="Century Gothic" panose="020B0502020202020204" pitchFamily="34" charset="0"/>
              </a:rPr>
              <a:t>Provi</a:t>
            </a:r>
            <a:r>
              <a:rPr lang="en-US" sz="4000" b="1" dirty="0">
                <a:solidFill>
                  <a:schemeClr val="bg1"/>
                </a:solidFill>
                <a:latin typeface="Century Gothic" panose="020B0502020202020204" pitchFamily="34" charset="0"/>
              </a:rPr>
              <a:t> </a:t>
            </a:r>
            <a:r>
              <a:rPr lang="en-US" b="1" dirty="0">
                <a:solidFill>
                  <a:srgbClr val="7030A0"/>
                </a:solidFill>
                <a:latin typeface="Century Gothic" panose="020B0502020202020204" pitchFamily="34" charset="0"/>
              </a:rPr>
              <a:t>Optimal Care for Refugee Families?</a:t>
            </a:r>
          </a:p>
        </p:txBody>
      </p:sp>
      <p:sp>
        <p:nvSpPr>
          <p:cNvPr id="3" name="Content Placeholder 2">
            <a:extLst>
              <a:ext uri="{FF2B5EF4-FFF2-40B4-BE49-F238E27FC236}">
                <a16:creationId xmlns:a16="http://schemas.microsoft.com/office/drawing/2014/main" id="{5899072F-1FDD-4230-C573-5B577F691A44}"/>
              </a:ext>
            </a:extLst>
          </p:cNvPr>
          <p:cNvSpPr>
            <a:spLocks noGrp="1"/>
          </p:cNvSpPr>
          <p:nvPr>
            <p:ph idx="1"/>
          </p:nvPr>
        </p:nvSpPr>
        <p:spPr>
          <a:xfrm>
            <a:off x="143108" y="1391038"/>
            <a:ext cx="11905784" cy="5142144"/>
          </a:xfrm>
          <a:ln>
            <a:noFill/>
          </a:ln>
        </p:spPr>
        <p:txBody>
          <a:bodyPr>
            <a:normAutofit/>
          </a:bodyPr>
          <a:lstStyle/>
          <a:p>
            <a:r>
              <a:rPr lang="en-US" b="1" i="0" dirty="0">
                <a:effectLst/>
                <a:latin typeface="Century Gothic" panose="020B0502020202020204" pitchFamily="34" charset="0"/>
                <a:cs typeface="Calibri" panose="020F0502020204030204" pitchFamily="34" charset="0"/>
              </a:rPr>
              <a:t>Cultural competence did not begin to appear consistently in the healthcare literature until the early 1990s. </a:t>
            </a:r>
          </a:p>
          <a:p>
            <a:endParaRPr lang="en-US" b="1" dirty="0">
              <a:latin typeface="Century Gothic" panose="020B0502020202020204" pitchFamily="34" charset="0"/>
            </a:endParaRPr>
          </a:p>
          <a:p>
            <a:r>
              <a:rPr lang="en-US" b="1" dirty="0">
                <a:latin typeface="Century Gothic" panose="020B0502020202020204" pitchFamily="34" charset="0"/>
              </a:rPr>
              <a:t>Nurses and doctors were told that “cultural competency” is key to caring for patients of different cultures</a:t>
            </a:r>
          </a:p>
          <a:p>
            <a:endParaRPr lang="en-US" b="1" dirty="0">
              <a:latin typeface="Century Gothic" panose="020B0502020202020204" pitchFamily="34" charset="0"/>
            </a:endParaRPr>
          </a:p>
          <a:p>
            <a:pPr>
              <a:lnSpc>
                <a:spcPct val="50000"/>
              </a:lnSpc>
            </a:pPr>
            <a:r>
              <a:rPr lang="en-US" b="1" dirty="0">
                <a:latin typeface="Century Gothic" panose="020B0502020202020204" pitchFamily="34" charset="0"/>
              </a:rPr>
              <a:t>Cultural competency classes and books often provided</a:t>
            </a:r>
          </a:p>
          <a:p>
            <a:pPr marL="0" indent="0">
              <a:lnSpc>
                <a:spcPct val="50000"/>
              </a:lnSpc>
              <a:buNone/>
            </a:pPr>
            <a:r>
              <a:rPr lang="en-US" b="1" dirty="0">
                <a:latin typeface="Century Gothic" panose="020B0502020202020204" pitchFamily="34" charset="0"/>
              </a:rPr>
              <a:t> stereotypes of cultural differences</a:t>
            </a:r>
          </a:p>
          <a:p>
            <a:pPr lvl="1"/>
            <a:r>
              <a:rPr lang="en-US" dirty="0">
                <a:latin typeface="Century Gothic" panose="020B0502020202020204" pitchFamily="34" charset="0"/>
              </a:rPr>
              <a:t>One nurse noted she knew Hispanic patients “over-express the pain they are feeling” because she learned this in a course she had taken</a:t>
            </a:r>
          </a:p>
          <a:p>
            <a:pPr lvl="1"/>
            <a:endParaRPr lang="en-US" dirty="0"/>
          </a:p>
        </p:txBody>
      </p:sp>
    </p:spTree>
    <p:extLst>
      <p:ext uri="{BB962C8B-B14F-4D97-AF65-F5344CB8AC3E}">
        <p14:creationId xmlns:p14="http://schemas.microsoft.com/office/powerpoint/2010/main" val="270362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600C9-6700-6D03-2691-C902FAAFE7AD}"/>
              </a:ext>
            </a:extLst>
          </p:cNvPr>
          <p:cNvSpPr>
            <a:spLocks noGrp="1"/>
          </p:cNvSpPr>
          <p:nvPr>
            <p:ph type="title"/>
          </p:nvPr>
        </p:nvSpPr>
        <p:spPr>
          <a:xfrm>
            <a:off x="266700" y="161927"/>
            <a:ext cx="10515600" cy="1306656"/>
          </a:xfrm>
        </p:spPr>
        <p:txBody>
          <a:bodyPr/>
          <a:lstStyle/>
          <a:p>
            <a:r>
              <a:rPr lang="en-US" sz="4000" b="1" dirty="0">
                <a:solidFill>
                  <a:schemeClr val="accent5">
                    <a:lumMod val="60000"/>
                    <a:lumOff val="40000"/>
                  </a:schemeClr>
                </a:solidFill>
                <a:latin typeface="Century Gothic" panose="020B0502020202020204" pitchFamily="34" charset="0"/>
                <a:cs typeface="Calibri" panose="020F0502020204030204" pitchFamily="34" charset="0"/>
              </a:rPr>
              <a:t>Cultural Humility</a:t>
            </a:r>
            <a:br>
              <a:rPr lang="en-US" b="1" dirty="0">
                <a:solidFill>
                  <a:schemeClr val="accent5">
                    <a:lumMod val="60000"/>
                    <a:lumOff val="40000"/>
                  </a:schemeClr>
                </a:solidFill>
                <a:latin typeface="Century Gothic" panose="020B0502020202020204" pitchFamily="34" charset="0"/>
                <a:cs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9F1D5ED6-5DDC-9DE1-59B8-AE5B8A9E691E}"/>
              </a:ext>
            </a:extLst>
          </p:cNvPr>
          <p:cNvSpPr>
            <a:spLocks noGrp="1"/>
          </p:cNvSpPr>
          <p:nvPr>
            <p:ph idx="1"/>
          </p:nvPr>
        </p:nvSpPr>
        <p:spPr>
          <a:xfrm>
            <a:off x="109538" y="1354601"/>
            <a:ext cx="11491913" cy="5703423"/>
          </a:xfrm>
        </p:spPr>
        <p:txBody>
          <a:bodyPr>
            <a:normAutofit fontScale="77500" lnSpcReduction="20000"/>
          </a:bodyPr>
          <a:lstStyle/>
          <a:p>
            <a:pPr lvl="1"/>
            <a:r>
              <a:rPr lang="en-US" sz="3600" dirty="0">
                <a:latin typeface="Century Gothic" panose="020B0502020202020204" pitchFamily="34" charset="0"/>
              </a:rPr>
              <a:t>The concept of cultural humility was developed in 1998 by Dr. Melanie </a:t>
            </a:r>
            <a:r>
              <a:rPr lang="en-US" sz="3600" dirty="0" err="1">
                <a:latin typeface="Century Gothic" panose="020B0502020202020204" pitchFamily="34" charset="0"/>
              </a:rPr>
              <a:t>Tervalon</a:t>
            </a:r>
            <a:r>
              <a:rPr lang="en-US" sz="3600" dirty="0">
                <a:latin typeface="Century Gothic" panose="020B0502020202020204" pitchFamily="34" charset="0"/>
              </a:rPr>
              <a:t> and Dr. Jann Murray-García.</a:t>
            </a:r>
          </a:p>
          <a:p>
            <a:pPr lvl="2"/>
            <a:r>
              <a:rPr lang="en-US" sz="3400" dirty="0">
                <a:latin typeface="Century Gothic" panose="020B0502020202020204" pitchFamily="34" charset="0"/>
              </a:rPr>
              <a:t>An alternative to cultural competence</a:t>
            </a:r>
          </a:p>
          <a:p>
            <a:pPr lvl="2"/>
            <a:r>
              <a:rPr lang="en-US" sz="3400" dirty="0">
                <a:latin typeface="Century Gothic" panose="020B0502020202020204" pitchFamily="34" charset="0"/>
              </a:rPr>
              <a:t>Address health disparities and provide a framework for heath professionals to engage in </a:t>
            </a:r>
            <a:r>
              <a:rPr lang="en-US" sz="3400" b="1" dirty="0">
                <a:latin typeface="Century Gothic" panose="020B0502020202020204" pitchFamily="34" charset="0"/>
              </a:rPr>
              <a:t>self-reflection, lifelong learning, and to address power imbalances</a:t>
            </a:r>
          </a:p>
          <a:p>
            <a:pPr lvl="1"/>
            <a:endParaRPr lang="en-US" sz="3100" dirty="0">
              <a:latin typeface="Century Gothic" panose="020B0502020202020204" pitchFamily="34" charset="0"/>
              <a:cs typeface="Calibri" panose="020F0502020204030204" pitchFamily="34" charset="0"/>
            </a:endParaRPr>
          </a:p>
          <a:p>
            <a:pPr lvl="1"/>
            <a:r>
              <a:rPr lang="en-US" sz="3600" dirty="0">
                <a:latin typeface="Century Gothic" panose="020B0502020202020204" pitchFamily="34" charset="0"/>
                <a:cs typeface="Calibri" panose="020F0502020204030204" pitchFamily="34" charset="0"/>
              </a:rPr>
              <a:t>Admitting that one does not know and is willing to learn from patients about their experiences, while being aware of one’s own culture(s), equalizes the patient-caregiver relationship</a:t>
            </a:r>
          </a:p>
          <a:p>
            <a:pPr marL="457200" lvl="1" indent="0">
              <a:buNone/>
            </a:pPr>
            <a:endParaRPr lang="en-US" sz="3600" dirty="0">
              <a:latin typeface="Century Gothic" panose="020B0502020202020204" pitchFamily="34" charset="0"/>
              <a:cs typeface="Calibri" panose="020F0502020204030204" pitchFamily="34" charset="0"/>
            </a:endParaRPr>
          </a:p>
          <a:p>
            <a:pPr lvl="1"/>
            <a:r>
              <a:rPr lang="en-US" sz="3600" b="1" dirty="0">
                <a:latin typeface="Century Gothic" panose="020B0502020202020204" pitchFamily="34" charset="0"/>
                <a:cs typeface="Calibri" panose="020F0502020204030204" pitchFamily="34" charset="0"/>
              </a:rPr>
              <a:t>Can improve communication and quality of care</a:t>
            </a:r>
          </a:p>
          <a:p>
            <a:pPr marL="457200" lvl="1" indent="0">
              <a:buNone/>
            </a:pPr>
            <a:endParaRPr lang="en-US" sz="3600" dirty="0">
              <a:latin typeface="Century Gothic" panose="020B0502020202020204" pitchFamily="34" charset="0"/>
            </a:endParaRPr>
          </a:p>
          <a:p>
            <a:pPr lvl="1"/>
            <a:r>
              <a:rPr lang="en-US" sz="3600" b="1" dirty="0">
                <a:latin typeface="Century Gothic" panose="020B0502020202020204" pitchFamily="34" charset="0"/>
              </a:rPr>
              <a:t>Flexibility, humility, and treating every patient as an individual </a:t>
            </a:r>
          </a:p>
          <a:p>
            <a:endParaRPr lang="en-US" dirty="0"/>
          </a:p>
        </p:txBody>
      </p:sp>
      <p:sp>
        <p:nvSpPr>
          <p:cNvPr id="4" name="TextBox 3">
            <a:extLst>
              <a:ext uri="{FF2B5EF4-FFF2-40B4-BE49-F238E27FC236}">
                <a16:creationId xmlns:a16="http://schemas.microsoft.com/office/drawing/2014/main" id="{BB5896C0-C6EC-C79A-D515-0892811E88D3}"/>
              </a:ext>
            </a:extLst>
          </p:cNvPr>
          <p:cNvSpPr txBox="1"/>
          <p:nvPr/>
        </p:nvSpPr>
        <p:spPr>
          <a:xfrm>
            <a:off x="7510149" y="6068292"/>
            <a:ext cx="4394152" cy="369332"/>
          </a:xfrm>
          <a:prstGeom prst="rect">
            <a:avLst/>
          </a:prstGeom>
          <a:noFill/>
        </p:spPr>
        <p:txBody>
          <a:bodyPr wrap="none" rtlCol="0">
            <a:spAutoFit/>
          </a:bodyPr>
          <a:lstStyle/>
          <a:p>
            <a:pPr lvl="1"/>
            <a:r>
              <a:rPr lang="en-US" dirty="0">
                <a:latin typeface="Century Gothic" panose="020B0502020202020204" pitchFamily="34" charset="0"/>
              </a:rPr>
              <a:t>(</a:t>
            </a:r>
            <a:r>
              <a:rPr lang="en-US" dirty="0" err="1">
                <a:latin typeface="Century Gothic" panose="020B0502020202020204" pitchFamily="34" charset="0"/>
              </a:rPr>
              <a:t>Tervalon</a:t>
            </a:r>
            <a:r>
              <a:rPr lang="en-US" dirty="0">
                <a:latin typeface="Century Gothic" panose="020B0502020202020204" pitchFamily="34" charset="0"/>
              </a:rPr>
              <a:t> &amp; Murray-Garcia, 1998) </a:t>
            </a:r>
            <a:endParaRPr lang="en-US" sz="3600" dirty="0">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297743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4BF59-E27B-8F13-E12D-E59D12905FC6}"/>
              </a:ext>
            </a:extLst>
          </p:cNvPr>
          <p:cNvSpPr>
            <a:spLocks noGrp="1"/>
          </p:cNvSpPr>
          <p:nvPr>
            <p:ph type="title"/>
          </p:nvPr>
        </p:nvSpPr>
        <p:spPr>
          <a:xfrm>
            <a:off x="400050" y="100013"/>
            <a:ext cx="10515600" cy="857250"/>
          </a:xfrm>
        </p:spPr>
        <p:txBody>
          <a:bodyPr>
            <a:normAutofit/>
          </a:bodyPr>
          <a:lstStyle/>
          <a:p>
            <a:r>
              <a:rPr lang="en-US" sz="4000" b="1" dirty="0">
                <a:solidFill>
                  <a:schemeClr val="accent5">
                    <a:lumMod val="60000"/>
                    <a:lumOff val="40000"/>
                  </a:schemeClr>
                </a:solidFill>
                <a:latin typeface="Century Gothic" panose="020B0502020202020204" pitchFamily="34" charset="0"/>
              </a:rPr>
              <a:t>Cultural Safety</a:t>
            </a:r>
          </a:p>
        </p:txBody>
      </p:sp>
      <p:sp>
        <p:nvSpPr>
          <p:cNvPr id="3" name="Content Placeholder 2">
            <a:extLst>
              <a:ext uri="{FF2B5EF4-FFF2-40B4-BE49-F238E27FC236}">
                <a16:creationId xmlns:a16="http://schemas.microsoft.com/office/drawing/2014/main" id="{2D9A8C89-4894-FE75-31C5-1009A582BFAC}"/>
              </a:ext>
            </a:extLst>
          </p:cNvPr>
          <p:cNvSpPr>
            <a:spLocks noGrp="1"/>
          </p:cNvSpPr>
          <p:nvPr>
            <p:ph idx="1"/>
          </p:nvPr>
        </p:nvSpPr>
        <p:spPr>
          <a:xfrm>
            <a:off x="-53253" y="1171574"/>
            <a:ext cx="8935647" cy="5686425"/>
          </a:xfrm>
        </p:spPr>
        <p:txBody>
          <a:bodyPr>
            <a:normAutofit fontScale="40000" lnSpcReduction="20000"/>
          </a:bodyPr>
          <a:lstStyle/>
          <a:p>
            <a:r>
              <a:rPr lang="en-US" sz="5500" b="1" dirty="0">
                <a:latin typeface="Century Gothic" panose="020B0502020202020204" pitchFamily="34" charset="0"/>
              </a:rPr>
              <a:t>Identified in 1990s in New Zealand </a:t>
            </a:r>
            <a:r>
              <a:rPr lang="en-US" sz="5500" b="1" dirty="0"/>
              <a:t>by Māori nurses to address power imbalances, structural inequalities, and ensure health services are respectful of Māori culture, values, and worldviews</a:t>
            </a:r>
            <a:endParaRPr lang="en-US" sz="5500" b="1" dirty="0">
              <a:latin typeface="Century Gothic" panose="020B0502020202020204" pitchFamily="34" charset="0"/>
            </a:endParaRPr>
          </a:p>
          <a:p>
            <a:pPr lvl="1"/>
            <a:r>
              <a:rPr lang="en-US" sz="5000" dirty="0">
                <a:latin typeface="Century Gothic" panose="020B0502020202020204" pitchFamily="34" charset="0"/>
              </a:rPr>
              <a:t>“Nursing or midwifery action to protect from danger and/or reduce risk to patient/client/community from hazards to health and well-being” (Papps &amp; Ramsden, 1996, p 493). </a:t>
            </a:r>
          </a:p>
          <a:p>
            <a:r>
              <a:rPr lang="en-US" sz="5500" b="1" dirty="0">
                <a:latin typeface="Century Gothic" panose="020B0502020202020204" pitchFamily="34" charset="0"/>
              </a:rPr>
              <a:t>Any action or lack of action that does not respect the ethnocultural background of individuals, groups, and communities or demeans their racial background is culturally unsafe </a:t>
            </a:r>
            <a:r>
              <a:rPr lang="en-US" sz="5500" dirty="0">
                <a:latin typeface="Century Gothic" panose="020B0502020202020204" pitchFamily="34" charset="0"/>
              </a:rPr>
              <a:t>(Papp &amp; Ramsden, 1996).</a:t>
            </a:r>
          </a:p>
          <a:p>
            <a:r>
              <a:rPr lang="en-US" sz="5500" dirty="0">
                <a:latin typeface="Century Gothic" panose="020B0502020202020204" pitchFamily="34" charset="0"/>
              </a:rPr>
              <a:t>There is widespread discrimination in nursing and other health professions</a:t>
            </a:r>
          </a:p>
          <a:p>
            <a:r>
              <a:rPr lang="en-US" sz="5100" dirty="0">
                <a:latin typeface="Century Gothic" panose="020B0502020202020204" pitchFamily="34" charset="0"/>
              </a:rPr>
              <a:t>Due to a combination of displacement-related trauma, systemic barriers to healthcare, and socioeconomic disadvantage minority women refugees in the U.S. have a higher risk:</a:t>
            </a:r>
          </a:p>
          <a:p>
            <a:pPr lvl="1"/>
            <a:r>
              <a:rPr lang="en-US" sz="5100" b="1" dirty="0">
                <a:latin typeface="Century Gothic" panose="020B0502020202020204" pitchFamily="34" charset="0"/>
              </a:rPr>
              <a:t>Emergency cesarean birth</a:t>
            </a:r>
          </a:p>
          <a:p>
            <a:pPr lvl="1"/>
            <a:r>
              <a:rPr lang="en-US" sz="5100" b="1" dirty="0">
                <a:latin typeface="Century Gothic" panose="020B0502020202020204" pitchFamily="34" charset="0"/>
              </a:rPr>
              <a:t>Food insecurity</a:t>
            </a:r>
          </a:p>
          <a:p>
            <a:pPr lvl="1"/>
            <a:r>
              <a:rPr lang="en-US" sz="5100" b="1" dirty="0">
                <a:latin typeface="Century Gothic" panose="020B0502020202020204" pitchFamily="34" charset="0"/>
              </a:rPr>
              <a:t>Perinatal depression/anxiety</a:t>
            </a:r>
          </a:p>
          <a:p>
            <a:pPr lvl="1"/>
            <a:r>
              <a:rPr lang="en-US" sz="5100" b="1" dirty="0">
                <a:latin typeface="Century Gothic" panose="020B0502020202020204" pitchFamily="34" charset="0"/>
              </a:rPr>
              <a:t>Intimate partner violence</a:t>
            </a:r>
          </a:p>
          <a:p>
            <a:pPr lvl="1"/>
            <a:r>
              <a:rPr lang="en-US" sz="5100" b="1" dirty="0">
                <a:latin typeface="Century Gothic" panose="020B0502020202020204" pitchFamily="34" charset="0"/>
              </a:rPr>
              <a:t>Low Apgar scores</a:t>
            </a:r>
            <a:r>
              <a:rPr lang="en-US" sz="5100" dirty="0">
                <a:latin typeface="Century Gothic" panose="020B0502020202020204" pitchFamily="34" charset="0"/>
              </a:rPr>
              <a:t>.  </a:t>
            </a:r>
            <a:endParaRPr lang="en-US" sz="5100" b="1" dirty="0">
              <a:latin typeface="Century Gothic" panose="020B0502020202020204" pitchFamily="34" charset="0"/>
            </a:endParaRPr>
          </a:p>
          <a:p>
            <a:pPr marL="0" indent="0">
              <a:buNone/>
            </a:pPr>
            <a:endParaRPr lang="en-US" sz="5100" dirty="0"/>
          </a:p>
          <a:p>
            <a:endParaRPr lang="en-US" b="1" dirty="0">
              <a:latin typeface="Century Gothic" panose="020B0502020202020204" pitchFamily="34" charset="0"/>
            </a:endParaRPr>
          </a:p>
        </p:txBody>
      </p:sp>
      <p:sp>
        <p:nvSpPr>
          <p:cNvPr id="4" name="TextBox 3">
            <a:extLst>
              <a:ext uri="{FF2B5EF4-FFF2-40B4-BE49-F238E27FC236}">
                <a16:creationId xmlns:a16="http://schemas.microsoft.com/office/drawing/2014/main" id="{ACF404AE-CE3D-76B2-E878-899B5F5BECED}"/>
              </a:ext>
            </a:extLst>
          </p:cNvPr>
          <p:cNvSpPr txBox="1"/>
          <p:nvPr/>
        </p:nvSpPr>
        <p:spPr>
          <a:xfrm>
            <a:off x="9203688" y="6359281"/>
            <a:ext cx="2266967" cy="276999"/>
          </a:xfrm>
          <a:prstGeom prst="rect">
            <a:avLst/>
          </a:prstGeom>
          <a:noFill/>
        </p:spPr>
        <p:txBody>
          <a:bodyPr wrap="none" rtlCol="0">
            <a:spAutoFit/>
          </a:bodyPr>
          <a:lstStyle/>
          <a:p>
            <a:r>
              <a:rPr lang="en-US" sz="1200" dirty="0">
                <a:latin typeface="Century Gothic" panose="020B0502020202020204" pitchFamily="34" charset="0"/>
              </a:rPr>
              <a:t>Rayment-Jones et al, 2026;  </a:t>
            </a:r>
          </a:p>
        </p:txBody>
      </p:sp>
      <p:pic>
        <p:nvPicPr>
          <p:cNvPr id="1026" name="Picture 2" descr="Hinetītama">
            <a:extLst>
              <a:ext uri="{FF2B5EF4-FFF2-40B4-BE49-F238E27FC236}">
                <a16:creationId xmlns:a16="http://schemas.microsoft.com/office/drawing/2014/main" id="{C2B6984E-C416-398A-2E1D-CB5408A0DC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2394" y="207865"/>
            <a:ext cx="2909556" cy="35121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848D9D2-C8B8-2564-0D1E-53238C57DCF8}"/>
              </a:ext>
            </a:extLst>
          </p:cNvPr>
          <p:cNvSpPr txBox="1"/>
          <p:nvPr/>
        </p:nvSpPr>
        <p:spPr>
          <a:xfrm>
            <a:off x="9064184" y="4366323"/>
            <a:ext cx="2909556" cy="461665"/>
          </a:xfrm>
          <a:prstGeom prst="rect">
            <a:avLst/>
          </a:prstGeom>
          <a:noFill/>
        </p:spPr>
        <p:txBody>
          <a:bodyPr wrap="square" rtlCol="0">
            <a:spAutoFit/>
          </a:bodyPr>
          <a:lstStyle/>
          <a:p>
            <a:r>
              <a:rPr lang="en-US" sz="1200" dirty="0">
                <a:latin typeface="Century Gothic" panose="020B0502020202020204" pitchFamily="34" charset="0"/>
              </a:rPr>
              <a:t>https://</a:t>
            </a:r>
            <a:r>
              <a:rPr lang="en-US" sz="1200" dirty="0" err="1">
                <a:latin typeface="Century Gothic" panose="020B0502020202020204" pitchFamily="34" charset="0"/>
              </a:rPr>
              <a:t>teara.govt.nz</a:t>
            </a:r>
            <a:r>
              <a:rPr lang="en-US" sz="1200" dirty="0">
                <a:latin typeface="Century Gothic" panose="020B0502020202020204" pitchFamily="34" charset="0"/>
              </a:rPr>
              <a:t>/</a:t>
            </a:r>
            <a:r>
              <a:rPr lang="en-US" sz="1200" dirty="0" err="1">
                <a:latin typeface="Century Gothic" panose="020B0502020202020204" pitchFamily="34" charset="0"/>
              </a:rPr>
              <a:t>en</a:t>
            </a:r>
            <a:r>
              <a:rPr lang="en-US" sz="1200" dirty="0">
                <a:latin typeface="Century Gothic" panose="020B0502020202020204" pitchFamily="34" charset="0"/>
              </a:rPr>
              <a:t>/</a:t>
            </a:r>
            <a:r>
              <a:rPr lang="en-US" sz="1200" dirty="0" err="1">
                <a:latin typeface="Century Gothic" panose="020B0502020202020204" pitchFamily="34" charset="0"/>
              </a:rPr>
              <a:t>te</a:t>
            </a:r>
            <a:r>
              <a:rPr lang="en-US" sz="1200" dirty="0">
                <a:latin typeface="Century Gothic" panose="020B0502020202020204" pitchFamily="34" charset="0"/>
              </a:rPr>
              <a:t>-whanau-</a:t>
            </a:r>
            <a:r>
              <a:rPr lang="en-US" sz="1200" dirty="0" err="1">
                <a:latin typeface="Century Gothic" panose="020B0502020202020204" pitchFamily="34" charset="0"/>
              </a:rPr>
              <a:t>tamariki</a:t>
            </a:r>
            <a:r>
              <a:rPr lang="en-US" sz="1200" dirty="0">
                <a:latin typeface="Century Gothic" panose="020B0502020202020204" pitchFamily="34" charset="0"/>
              </a:rPr>
              <a:t>-pregnancy-and-birth</a:t>
            </a:r>
          </a:p>
        </p:txBody>
      </p:sp>
      <p:sp>
        <p:nvSpPr>
          <p:cNvPr id="6" name="TextBox 5">
            <a:extLst>
              <a:ext uri="{FF2B5EF4-FFF2-40B4-BE49-F238E27FC236}">
                <a16:creationId xmlns:a16="http://schemas.microsoft.com/office/drawing/2014/main" id="{540A94E1-1632-2A46-F044-280FC6E5476F}"/>
              </a:ext>
            </a:extLst>
          </p:cNvPr>
          <p:cNvSpPr txBox="1"/>
          <p:nvPr/>
        </p:nvSpPr>
        <p:spPr>
          <a:xfrm>
            <a:off x="9188926" y="3719992"/>
            <a:ext cx="2660073" cy="646331"/>
          </a:xfrm>
          <a:prstGeom prst="rect">
            <a:avLst/>
          </a:prstGeom>
          <a:noFill/>
        </p:spPr>
        <p:txBody>
          <a:bodyPr wrap="square" rtlCol="0">
            <a:spAutoFit/>
          </a:bodyPr>
          <a:lstStyle/>
          <a:p>
            <a:r>
              <a:rPr lang="en-US" dirty="0" err="1"/>
              <a:t>Te</a:t>
            </a:r>
            <a:r>
              <a:rPr lang="en-US" dirty="0"/>
              <a:t> whānau </a:t>
            </a:r>
            <a:r>
              <a:rPr lang="en-US" dirty="0" err="1"/>
              <a:t>tamariki</a:t>
            </a:r>
            <a:r>
              <a:rPr lang="en-US" dirty="0"/>
              <a:t> – </a:t>
            </a:r>
          </a:p>
          <a:p>
            <a:r>
              <a:rPr lang="en-US" dirty="0"/>
              <a:t>pregnancy and birth</a:t>
            </a:r>
          </a:p>
        </p:txBody>
      </p:sp>
    </p:spTree>
    <p:extLst>
      <p:ext uri="{BB962C8B-B14F-4D97-AF65-F5344CB8AC3E}">
        <p14:creationId xmlns:p14="http://schemas.microsoft.com/office/powerpoint/2010/main" val="252979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2D347F-467D-41EA-9288-30C40C34D6C4}"/>
              </a:ext>
            </a:extLst>
          </p:cNvPr>
          <p:cNvSpPr>
            <a:spLocks noGrp="1"/>
          </p:cNvSpPr>
          <p:nvPr>
            <p:ph idx="1"/>
          </p:nvPr>
        </p:nvSpPr>
        <p:spPr>
          <a:xfrm>
            <a:off x="266005" y="1455454"/>
            <a:ext cx="7723909" cy="5272653"/>
          </a:xfrm>
        </p:spPr>
        <p:txBody>
          <a:bodyPr>
            <a:normAutofit fontScale="77500" lnSpcReduction="20000"/>
          </a:bodyPr>
          <a:lstStyle/>
          <a:p>
            <a:r>
              <a:rPr lang="en-US" dirty="0">
                <a:latin typeface="Century Gothic" panose="020B0502020202020204" pitchFamily="34" charset="0"/>
              </a:rPr>
              <a:t>Essential to improve cultural safety interventions to remediate inequities in care</a:t>
            </a:r>
          </a:p>
          <a:p>
            <a:endParaRPr lang="en-US" dirty="0">
              <a:latin typeface="Century Gothic" panose="020B0502020202020204" pitchFamily="34" charset="0"/>
            </a:endParaRPr>
          </a:p>
          <a:p>
            <a:r>
              <a:rPr lang="en-US" dirty="0">
                <a:latin typeface="Century Gothic" panose="020B0502020202020204" pitchFamily="34" charset="0"/>
              </a:rPr>
              <a:t>Engagement needed from healthcare practitioners, healthcare organizations, and health systems</a:t>
            </a:r>
          </a:p>
          <a:p>
            <a:endParaRPr lang="en-US" dirty="0">
              <a:latin typeface="Century Gothic" panose="020B0502020202020204" pitchFamily="34" charset="0"/>
            </a:endParaRPr>
          </a:p>
          <a:p>
            <a:r>
              <a:rPr lang="en-US" dirty="0">
                <a:latin typeface="Century Gothic" panose="020B0502020202020204" pitchFamily="34" charset="0"/>
              </a:rPr>
              <a:t>Instead of prioritizing becoming competent in the cultures of others, it is crucial to critique the power imbalances and engage in critical self-reflection </a:t>
            </a:r>
          </a:p>
          <a:p>
            <a:endParaRPr lang="en-US" dirty="0">
              <a:latin typeface="Century Gothic" panose="020B0502020202020204" pitchFamily="34" charset="0"/>
            </a:endParaRPr>
          </a:p>
          <a:p>
            <a:r>
              <a:rPr lang="en-US" dirty="0">
                <a:latin typeface="Century Gothic" panose="020B0502020202020204" pitchFamily="34" charset="0"/>
              </a:rPr>
              <a:t>Cultural safety training needed</a:t>
            </a:r>
          </a:p>
          <a:p>
            <a:endParaRPr lang="en-US" dirty="0">
              <a:latin typeface="Century Gothic" panose="020B0502020202020204" pitchFamily="34" charset="0"/>
            </a:endParaRPr>
          </a:p>
          <a:p>
            <a:r>
              <a:rPr lang="en-US" dirty="0">
                <a:latin typeface="Century Gothic" panose="020B0502020202020204" pitchFamily="34" charset="0"/>
              </a:rPr>
              <a:t>The overall goal is to achieve health equity for all groups and the elimination of indigenous and ethnic health inequities. </a:t>
            </a:r>
          </a:p>
        </p:txBody>
      </p:sp>
      <p:sp>
        <p:nvSpPr>
          <p:cNvPr id="4" name="Title 1">
            <a:extLst>
              <a:ext uri="{FF2B5EF4-FFF2-40B4-BE49-F238E27FC236}">
                <a16:creationId xmlns:a16="http://schemas.microsoft.com/office/drawing/2014/main" id="{F481C68E-973B-7B7B-878B-CFF1EF413BE7}"/>
              </a:ext>
            </a:extLst>
          </p:cNvPr>
          <p:cNvSpPr>
            <a:spLocks noGrp="1"/>
          </p:cNvSpPr>
          <p:nvPr>
            <p:ph type="title"/>
          </p:nvPr>
        </p:nvSpPr>
        <p:spPr>
          <a:xfrm>
            <a:off x="566304" y="129892"/>
            <a:ext cx="10515600" cy="1325563"/>
          </a:xfrm>
        </p:spPr>
        <p:txBody>
          <a:bodyPr>
            <a:normAutofit/>
          </a:bodyPr>
          <a:lstStyle/>
          <a:p>
            <a:r>
              <a:rPr lang="en-US" sz="4000" b="1" dirty="0">
                <a:solidFill>
                  <a:schemeClr val="accent5">
                    <a:lumMod val="60000"/>
                    <a:lumOff val="40000"/>
                  </a:schemeClr>
                </a:solidFill>
                <a:latin typeface="Century Gothic" panose="020B0502020202020204" pitchFamily="34" charset="0"/>
              </a:rPr>
              <a:t>A Shift toward Cultural Safety</a:t>
            </a:r>
          </a:p>
        </p:txBody>
      </p:sp>
      <p:pic>
        <p:nvPicPr>
          <p:cNvPr id="5" name="Picture 4">
            <a:extLst>
              <a:ext uri="{FF2B5EF4-FFF2-40B4-BE49-F238E27FC236}">
                <a16:creationId xmlns:a16="http://schemas.microsoft.com/office/drawing/2014/main" id="{D4B9B399-22C9-4934-4076-CF001CF58B76}"/>
              </a:ext>
            </a:extLst>
          </p:cNvPr>
          <p:cNvPicPr>
            <a:picLocks noChangeAspect="1"/>
          </p:cNvPicPr>
          <p:nvPr/>
        </p:nvPicPr>
        <p:blipFill>
          <a:blip r:embed="rId2"/>
          <a:srcRect l="9872" t="21223" r="2880" b="1894"/>
          <a:stretch>
            <a:fillRect/>
          </a:stretch>
        </p:blipFill>
        <p:spPr>
          <a:xfrm>
            <a:off x="8555181" y="1194091"/>
            <a:ext cx="3370814" cy="4469817"/>
          </a:xfrm>
          <a:prstGeom prst="rect">
            <a:avLst/>
          </a:prstGeom>
        </p:spPr>
      </p:pic>
      <p:sp>
        <p:nvSpPr>
          <p:cNvPr id="6" name="TextBox 5">
            <a:extLst>
              <a:ext uri="{FF2B5EF4-FFF2-40B4-BE49-F238E27FC236}">
                <a16:creationId xmlns:a16="http://schemas.microsoft.com/office/drawing/2014/main" id="{BAD62AD8-8FA0-3C14-81FD-D6F67BBF49D9}"/>
              </a:ext>
            </a:extLst>
          </p:cNvPr>
          <p:cNvSpPr txBox="1"/>
          <p:nvPr/>
        </p:nvSpPr>
        <p:spPr>
          <a:xfrm>
            <a:off x="9543923" y="6530321"/>
            <a:ext cx="1393330" cy="276999"/>
          </a:xfrm>
          <a:prstGeom prst="rect">
            <a:avLst/>
          </a:prstGeom>
          <a:noFill/>
        </p:spPr>
        <p:txBody>
          <a:bodyPr wrap="none" rtlCol="0">
            <a:spAutoFit/>
          </a:bodyPr>
          <a:lstStyle/>
          <a:p>
            <a:r>
              <a:rPr lang="en-US" sz="1200" dirty="0">
                <a:latin typeface="Century Gothic" panose="020B0502020202020204" pitchFamily="34" charset="0"/>
              </a:rPr>
              <a:t>Curtis et al, 2019</a:t>
            </a:r>
          </a:p>
        </p:txBody>
      </p:sp>
      <p:sp>
        <p:nvSpPr>
          <p:cNvPr id="7" name="TextBox 6">
            <a:extLst>
              <a:ext uri="{FF2B5EF4-FFF2-40B4-BE49-F238E27FC236}">
                <a16:creationId xmlns:a16="http://schemas.microsoft.com/office/drawing/2014/main" id="{82BFA0DF-4FFE-CDFE-345B-FDD69AF7F63A}"/>
              </a:ext>
            </a:extLst>
          </p:cNvPr>
          <p:cNvSpPr txBox="1"/>
          <p:nvPr/>
        </p:nvSpPr>
        <p:spPr>
          <a:xfrm>
            <a:off x="8206226" y="6284100"/>
            <a:ext cx="4100803" cy="246221"/>
          </a:xfrm>
          <a:prstGeom prst="rect">
            <a:avLst/>
          </a:prstGeom>
          <a:noFill/>
        </p:spPr>
        <p:txBody>
          <a:bodyPr wrap="none" rtlCol="0">
            <a:spAutoFit/>
          </a:bodyPr>
          <a:lstStyle/>
          <a:p>
            <a:r>
              <a:rPr lang="en-US" sz="1000" dirty="0">
                <a:latin typeface="Century Gothic" panose="020B0502020202020204" pitchFamily="34" charset="0"/>
              </a:rPr>
              <a:t>Comello, N. 2024 San Marcos La Laguna. Used with permission </a:t>
            </a:r>
          </a:p>
        </p:txBody>
      </p:sp>
    </p:spTree>
    <p:extLst>
      <p:ext uri="{BB962C8B-B14F-4D97-AF65-F5344CB8AC3E}">
        <p14:creationId xmlns:p14="http://schemas.microsoft.com/office/powerpoint/2010/main" val="369237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904E3-CC65-4CBD-C531-D9BEC93369EC}"/>
              </a:ext>
            </a:extLst>
          </p:cNvPr>
          <p:cNvSpPr>
            <a:spLocks noGrp="1"/>
          </p:cNvSpPr>
          <p:nvPr>
            <p:ph type="title"/>
          </p:nvPr>
        </p:nvSpPr>
        <p:spPr>
          <a:xfrm>
            <a:off x="387927" y="365125"/>
            <a:ext cx="11416146" cy="1325563"/>
          </a:xfrm>
        </p:spPr>
        <p:txBody>
          <a:bodyPr/>
          <a:lstStyle/>
          <a:p>
            <a:r>
              <a:rPr lang="en-US" b="1" dirty="0">
                <a:solidFill>
                  <a:schemeClr val="accent5">
                    <a:lumMod val="75000"/>
                  </a:schemeClr>
                </a:solidFill>
                <a:latin typeface="Century Gothic" panose="020B0502020202020204" pitchFamily="34" charset="0"/>
              </a:rPr>
              <a:t>How Nurses Demonstrate Cultural Safety</a:t>
            </a:r>
          </a:p>
        </p:txBody>
      </p:sp>
      <p:sp>
        <p:nvSpPr>
          <p:cNvPr id="3" name="Content Placeholder 2">
            <a:extLst>
              <a:ext uri="{FF2B5EF4-FFF2-40B4-BE49-F238E27FC236}">
                <a16:creationId xmlns:a16="http://schemas.microsoft.com/office/drawing/2014/main" id="{A4497440-E470-EF0D-BDE6-D57BD6C27D70}"/>
              </a:ext>
            </a:extLst>
          </p:cNvPr>
          <p:cNvSpPr>
            <a:spLocks noGrp="1"/>
          </p:cNvSpPr>
          <p:nvPr>
            <p:ph idx="1"/>
          </p:nvPr>
        </p:nvSpPr>
        <p:spPr>
          <a:xfrm>
            <a:off x="387928" y="1898505"/>
            <a:ext cx="11416146" cy="4594369"/>
          </a:xfrm>
        </p:spPr>
        <p:txBody>
          <a:bodyPr>
            <a:normAutofit/>
          </a:bodyPr>
          <a:lstStyle/>
          <a:p>
            <a:pPr marL="514350" indent="-514350">
              <a:buAutoNum type="arabicParenR"/>
            </a:pPr>
            <a:r>
              <a:rPr lang="en-US" sz="3500" b="1" dirty="0">
                <a:solidFill>
                  <a:schemeClr val="accent5">
                    <a:lumMod val="60000"/>
                    <a:lumOff val="40000"/>
                  </a:schemeClr>
                </a:solidFill>
                <a:latin typeface="Century Gothic" panose="020B0502020202020204" pitchFamily="34" charset="0"/>
              </a:rPr>
              <a:t>Acknowledge differences</a:t>
            </a:r>
            <a:endParaRPr lang="en-US" dirty="0">
              <a:latin typeface="Century Gothic" panose="020B0502020202020204" pitchFamily="34" charset="0"/>
            </a:endParaRPr>
          </a:p>
          <a:p>
            <a:r>
              <a:rPr lang="en-US" dirty="0">
                <a:latin typeface="Century Gothic" panose="020B0502020202020204" pitchFamily="34" charset="0"/>
              </a:rPr>
              <a:t>Ask the patient about their culturally specific needs or any specific accommodations</a:t>
            </a:r>
          </a:p>
          <a:p>
            <a:r>
              <a:rPr lang="en-US" dirty="0">
                <a:latin typeface="Century Gothic" panose="020B0502020202020204" pitchFamily="34" charset="0"/>
              </a:rPr>
              <a:t>Recognition of differences leads to individualized care</a:t>
            </a:r>
          </a:p>
          <a:p>
            <a:pPr lvl="1"/>
            <a:r>
              <a:rPr lang="en-US" dirty="0">
                <a:latin typeface="Century Gothic" panose="020B0502020202020204" pitchFamily="34" charset="0"/>
              </a:rPr>
              <a:t>The women feel valued, respected, and that their needs were being met because their providers understand and accept their needs</a:t>
            </a:r>
          </a:p>
          <a:p>
            <a:pPr marL="914400" lvl="2" indent="0">
              <a:buNone/>
            </a:pPr>
            <a:endParaRPr lang="en-US" dirty="0">
              <a:latin typeface="Century Gothic" panose="020B0502020202020204" pitchFamily="34" charset="0"/>
            </a:endParaRPr>
          </a:p>
          <a:p>
            <a:r>
              <a:rPr lang="en-US" b="1" dirty="0">
                <a:latin typeface="Century Gothic" panose="020B0502020202020204" pitchFamily="34" charset="0"/>
              </a:rPr>
              <a:t>Acknowledging differences </a:t>
            </a:r>
          </a:p>
          <a:p>
            <a:pPr lvl="1"/>
            <a:r>
              <a:rPr lang="en-US" dirty="0">
                <a:latin typeface="Century Gothic" panose="020B0502020202020204" pitchFamily="34" charset="0"/>
              </a:rPr>
              <a:t>The first step toward feelings of mutual respect that prompts women to return for care</a:t>
            </a:r>
          </a:p>
          <a:p>
            <a:pPr marL="914400" lvl="2" indent="0">
              <a:buNone/>
            </a:pPr>
            <a:endParaRPr lang="en-US" dirty="0"/>
          </a:p>
        </p:txBody>
      </p:sp>
      <p:sp>
        <p:nvSpPr>
          <p:cNvPr id="4" name="TextBox 3">
            <a:extLst>
              <a:ext uri="{FF2B5EF4-FFF2-40B4-BE49-F238E27FC236}">
                <a16:creationId xmlns:a16="http://schemas.microsoft.com/office/drawing/2014/main" id="{734DE3B0-B8AF-F470-2A91-FE9430088A57}"/>
              </a:ext>
            </a:extLst>
          </p:cNvPr>
          <p:cNvSpPr txBox="1"/>
          <p:nvPr/>
        </p:nvSpPr>
        <p:spPr>
          <a:xfrm>
            <a:off x="9102436" y="6165273"/>
            <a:ext cx="1422184" cy="276999"/>
          </a:xfrm>
          <a:prstGeom prst="rect">
            <a:avLst/>
          </a:prstGeom>
          <a:noFill/>
        </p:spPr>
        <p:txBody>
          <a:bodyPr wrap="none" rtlCol="0">
            <a:spAutoFit/>
          </a:bodyPr>
          <a:lstStyle/>
          <a:p>
            <a:r>
              <a:rPr lang="en-US" sz="1200" dirty="0">
                <a:latin typeface="Century Gothic" panose="020B0502020202020204" pitchFamily="34" charset="0"/>
              </a:rPr>
              <a:t>Egger et al, 2024</a:t>
            </a:r>
          </a:p>
        </p:txBody>
      </p:sp>
    </p:spTree>
    <p:extLst>
      <p:ext uri="{BB962C8B-B14F-4D97-AF65-F5344CB8AC3E}">
        <p14:creationId xmlns:p14="http://schemas.microsoft.com/office/powerpoint/2010/main" val="1507094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E65F5A-73BC-32A6-4B55-D1813E07A6CB}"/>
              </a:ext>
            </a:extLst>
          </p:cNvPr>
          <p:cNvSpPr>
            <a:spLocks noGrp="1"/>
          </p:cNvSpPr>
          <p:nvPr>
            <p:ph idx="1"/>
          </p:nvPr>
        </p:nvSpPr>
        <p:spPr>
          <a:xfrm>
            <a:off x="221672" y="1908751"/>
            <a:ext cx="11679383" cy="4584123"/>
          </a:xfrm>
        </p:spPr>
        <p:txBody>
          <a:bodyPr>
            <a:normAutofit lnSpcReduction="10000"/>
          </a:bodyPr>
          <a:lstStyle/>
          <a:p>
            <a:pPr marL="0" indent="0">
              <a:buNone/>
            </a:pPr>
            <a:r>
              <a:rPr lang="en-US" sz="3200" b="1" dirty="0">
                <a:solidFill>
                  <a:schemeClr val="accent5">
                    <a:lumMod val="60000"/>
                    <a:lumOff val="40000"/>
                  </a:schemeClr>
                </a:solidFill>
                <a:latin typeface="Century Gothic" panose="020B0502020202020204" pitchFamily="34" charset="0"/>
              </a:rPr>
              <a:t>2) Encourage the presence of their community </a:t>
            </a:r>
          </a:p>
          <a:p>
            <a:r>
              <a:rPr lang="en-US" dirty="0">
                <a:latin typeface="Century Gothic" panose="020B0502020202020204" pitchFamily="34" charset="0"/>
              </a:rPr>
              <a:t>Additional support systems are especially important during the perinatal period due to many strong traditions and family practices</a:t>
            </a:r>
          </a:p>
          <a:p>
            <a:r>
              <a:rPr lang="en-US" dirty="0">
                <a:latin typeface="Century Gothic" panose="020B0502020202020204" pitchFamily="34" charset="0"/>
              </a:rPr>
              <a:t>Many women experience a strong desire to return to their culture during pregnancy</a:t>
            </a:r>
          </a:p>
          <a:p>
            <a:r>
              <a:rPr lang="en-US" dirty="0">
                <a:latin typeface="Century Gothic" panose="020B0502020202020204" pitchFamily="34" charset="0"/>
              </a:rPr>
              <a:t>Connection with health providers is strong if they share similar life experiences </a:t>
            </a:r>
          </a:p>
          <a:p>
            <a:pPr lvl="1"/>
            <a:r>
              <a:rPr lang="en-US" dirty="0">
                <a:latin typeface="Century Gothic" panose="020B0502020202020204" pitchFamily="34" charset="0"/>
              </a:rPr>
              <a:t>As opposed to the racism and disrespect many have experienced during birth</a:t>
            </a:r>
          </a:p>
          <a:p>
            <a:pPr lvl="1"/>
            <a:r>
              <a:rPr lang="en-US" dirty="0">
                <a:latin typeface="Century Gothic" panose="020B0502020202020204" pitchFamily="34" charset="0"/>
              </a:rPr>
              <a:t>Example: automatic drug testing based on ethnicity </a:t>
            </a:r>
          </a:p>
        </p:txBody>
      </p:sp>
      <p:sp>
        <p:nvSpPr>
          <p:cNvPr id="4" name="Title 1">
            <a:extLst>
              <a:ext uri="{FF2B5EF4-FFF2-40B4-BE49-F238E27FC236}">
                <a16:creationId xmlns:a16="http://schemas.microsoft.com/office/drawing/2014/main" id="{493FD16D-045F-786A-3D0A-1F8D89202AE1}"/>
              </a:ext>
            </a:extLst>
          </p:cNvPr>
          <p:cNvSpPr>
            <a:spLocks noGrp="1"/>
          </p:cNvSpPr>
          <p:nvPr>
            <p:ph type="title"/>
          </p:nvPr>
        </p:nvSpPr>
        <p:spPr>
          <a:xfrm>
            <a:off x="387927" y="365125"/>
            <a:ext cx="11416146" cy="1325563"/>
          </a:xfrm>
        </p:spPr>
        <p:txBody>
          <a:bodyPr/>
          <a:lstStyle/>
          <a:p>
            <a:r>
              <a:rPr lang="en-US" b="1" dirty="0">
                <a:solidFill>
                  <a:schemeClr val="accent5">
                    <a:lumMod val="75000"/>
                  </a:schemeClr>
                </a:solidFill>
                <a:latin typeface="Century Gothic" panose="020B0502020202020204" pitchFamily="34" charset="0"/>
              </a:rPr>
              <a:t>How Nurses Demonstrate Cultural Safety</a:t>
            </a:r>
          </a:p>
        </p:txBody>
      </p:sp>
      <p:sp>
        <p:nvSpPr>
          <p:cNvPr id="5" name="TextBox 4">
            <a:extLst>
              <a:ext uri="{FF2B5EF4-FFF2-40B4-BE49-F238E27FC236}">
                <a16:creationId xmlns:a16="http://schemas.microsoft.com/office/drawing/2014/main" id="{4E434EE4-7BF2-E3B1-28BC-89A7DE936516}"/>
              </a:ext>
            </a:extLst>
          </p:cNvPr>
          <p:cNvSpPr txBox="1"/>
          <p:nvPr/>
        </p:nvSpPr>
        <p:spPr>
          <a:xfrm>
            <a:off x="9822873" y="6339654"/>
            <a:ext cx="1422184" cy="276999"/>
          </a:xfrm>
          <a:prstGeom prst="rect">
            <a:avLst/>
          </a:prstGeom>
          <a:noFill/>
        </p:spPr>
        <p:txBody>
          <a:bodyPr wrap="none" rtlCol="0">
            <a:spAutoFit/>
          </a:bodyPr>
          <a:lstStyle/>
          <a:p>
            <a:r>
              <a:rPr lang="en-US" sz="1200" dirty="0">
                <a:latin typeface="Century Gothic" panose="020B0502020202020204" pitchFamily="34" charset="0"/>
              </a:rPr>
              <a:t>Egger et al, 2024</a:t>
            </a:r>
          </a:p>
        </p:txBody>
      </p:sp>
    </p:spTree>
    <p:extLst>
      <p:ext uri="{BB962C8B-B14F-4D97-AF65-F5344CB8AC3E}">
        <p14:creationId xmlns:p14="http://schemas.microsoft.com/office/powerpoint/2010/main" val="195980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0D5239-E55C-F6B3-390C-832439B46431}"/>
              </a:ext>
            </a:extLst>
          </p:cNvPr>
          <p:cNvSpPr>
            <a:spLocks noGrp="1"/>
          </p:cNvSpPr>
          <p:nvPr>
            <p:ph idx="1"/>
          </p:nvPr>
        </p:nvSpPr>
        <p:spPr>
          <a:xfrm>
            <a:off x="187035" y="1690688"/>
            <a:ext cx="11617038" cy="4959493"/>
          </a:xfrm>
        </p:spPr>
        <p:txBody>
          <a:bodyPr>
            <a:normAutofit fontScale="92500"/>
          </a:bodyPr>
          <a:lstStyle/>
          <a:p>
            <a:pPr marL="0" indent="0">
              <a:buNone/>
            </a:pPr>
            <a:r>
              <a:rPr lang="en-US" sz="3500" b="1" dirty="0">
                <a:solidFill>
                  <a:schemeClr val="accent5">
                    <a:lumMod val="60000"/>
                    <a:lumOff val="40000"/>
                  </a:schemeClr>
                </a:solidFill>
                <a:latin typeface="Century Gothic" panose="020B0502020202020204" pitchFamily="34" charset="0"/>
              </a:rPr>
              <a:t>3) Value culture-based choices and knowledge</a:t>
            </a:r>
          </a:p>
          <a:p>
            <a:pPr lvl="1"/>
            <a:r>
              <a:rPr lang="en-US" sz="2800" b="1" dirty="0">
                <a:latin typeface="Century Gothic" panose="020B0502020202020204" pitchFamily="34" charset="0"/>
              </a:rPr>
              <a:t>Express confidence in how patients are navigating pregnancy, birth, or postpartum. </a:t>
            </a:r>
          </a:p>
          <a:p>
            <a:pPr lvl="1"/>
            <a:r>
              <a:rPr lang="en-US" sz="2600" b="1" dirty="0">
                <a:latin typeface="Century Gothic" panose="020B0502020202020204" pitchFamily="34" charset="0"/>
              </a:rPr>
              <a:t>Accept their choices about their care, demonstrating concrete respect </a:t>
            </a:r>
          </a:p>
          <a:p>
            <a:pPr lvl="1"/>
            <a:r>
              <a:rPr lang="en-US" sz="2600" dirty="0">
                <a:latin typeface="Century Gothic" panose="020B0502020202020204" pitchFamily="34" charset="0"/>
              </a:rPr>
              <a:t>Support from a provider was not only encouraging but a sign of safety, especially if their choices conflicted with standard medical advice</a:t>
            </a:r>
          </a:p>
          <a:p>
            <a:pPr lvl="2"/>
            <a:r>
              <a:rPr lang="en-US" sz="2600" dirty="0">
                <a:latin typeface="Century Gothic" panose="020B0502020202020204" pitchFamily="34" charset="0"/>
              </a:rPr>
              <a:t>For example, present care options without judgment and leave decisions up to the patient</a:t>
            </a:r>
          </a:p>
          <a:p>
            <a:pPr lvl="2"/>
            <a:endParaRPr lang="en-US" sz="2400" dirty="0">
              <a:latin typeface="Century Gothic" panose="020B0502020202020204" pitchFamily="34" charset="0"/>
            </a:endParaRPr>
          </a:p>
          <a:p>
            <a:pPr lvl="1"/>
            <a:r>
              <a:rPr lang="en-US" sz="2800" b="1" dirty="0">
                <a:latin typeface="Century Gothic" panose="020B0502020202020204" pitchFamily="34" charset="0"/>
              </a:rPr>
              <a:t>Post pictures of minority pregnant women as examples of healthy pregnancies, to counteract negative cultural stereotypes</a:t>
            </a:r>
          </a:p>
          <a:p>
            <a:pPr marL="0" indent="0">
              <a:buNone/>
            </a:pPr>
            <a:r>
              <a:rPr lang="en-US" sz="3200" dirty="0">
                <a:latin typeface="Century Gothic" panose="020B0502020202020204" pitchFamily="34" charset="0"/>
              </a:rPr>
              <a:t>	</a:t>
            </a:r>
          </a:p>
        </p:txBody>
      </p:sp>
      <p:sp>
        <p:nvSpPr>
          <p:cNvPr id="4" name="Title 1">
            <a:extLst>
              <a:ext uri="{FF2B5EF4-FFF2-40B4-BE49-F238E27FC236}">
                <a16:creationId xmlns:a16="http://schemas.microsoft.com/office/drawing/2014/main" id="{1D9C08D0-51DC-EB7E-68BE-F34052ABAB00}"/>
              </a:ext>
            </a:extLst>
          </p:cNvPr>
          <p:cNvSpPr>
            <a:spLocks noGrp="1"/>
          </p:cNvSpPr>
          <p:nvPr>
            <p:ph type="title"/>
          </p:nvPr>
        </p:nvSpPr>
        <p:spPr>
          <a:xfrm>
            <a:off x="387927" y="365125"/>
            <a:ext cx="11416146" cy="1325563"/>
          </a:xfrm>
        </p:spPr>
        <p:txBody>
          <a:bodyPr/>
          <a:lstStyle/>
          <a:p>
            <a:r>
              <a:rPr lang="en-US" b="1" dirty="0">
                <a:solidFill>
                  <a:schemeClr val="accent5">
                    <a:lumMod val="75000"/>
                  </a:schemeClr>
                </a:solidFill>
                <a:latin typeface="Century Gothic" panose="020B0502020202020204" pitchFamily="34" charset="0"/>
              </a:rPr>
              <a:t>How Nurses Demonstrate Cultural Safety</a:t>
            </a:r>
          </a:p>
        </p:txBody>
      </p:sp>
      <p:sp>
        <p:nvSpPr>
          <p:cNvPr id="5" name="TextBox 4">
            <a:extLst>
              <a:ext uri="{FF2B5EF4-FFF2-40B4-BE49-F238E27FC236}">
                <a16:creationId xmlns:a16="http://schemas.microsoft.com/office/drawing/2014/main" id="{9C5AB97F-9ABA-B8CB-0380-0DD929233735}"/>
              </a:ext>
            </a:extLst>
          </p:cNvPr>
          <p:cNvSpPr txBox="1"/>
          <p:nvPr/>
        </p:nvSpPr>
        <p:spPr>
          <a:xfrm>
            <a:off x="9102436" y="6165273"/>
            <a:ext cx="1422184" cy="276999"/>
          </a:xfrm>
          <a:prstGeom prst="rect">
            <a:avLst/>
          </a:prstGeom>
          <a:noFill/>
        </p:spPr>
        <p:txBody>
          <a:bodyPr wrap="none" rtlCol="0">
            <a:spAutoFit/>
          </a:bodyPr>
          <a:lstStyle/>
          <a:p>
            <a:r>
              <a:rPr lang="en-US" sz="1200" dirty="0">
                <a:latin typeface="Century Gothic" panose="020B0502020202020204" pitchFamily="34" charset="0"/>
              </a:rPr>
              <a:t>Egger et al, 2024</a:t>
            </a:r>
          </a:p>
        </p:txBody>
      </p:sp>
    </p:spTree>
    <p:extLst>
      <p:ext uri="{BB962C8B-B14F-4D97-AF65-F5344CB8AC3E}">
        <p14:creationId xmlns:p14="http://schemas.microsoft.com/office/powerpoint/2010/main" val="127995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E1114-0C33-04FF-8413-6AE6CD988A65}"/>
              </a:ext>
            </a:extLst>
          </p:cNvPr>
          <p:cNvSpPr>
            <a:spLocks noGrp="1"/>
          </p:cNvSpPr>
          <p:nvPr>
            <p:ph type="title"/>
          </p:nvPr>
        </p:nvSpPr>
        <p:spPr>
          <a:xfrm>
            <a:off x="1504501" y="404417"/>
            <a:ext cx="9182998" cy="615553"/>
          </a:xfrm>
        </p:spPr>
        <p:txBody>
          <a:bodyPr>
            <a:noAutofit/>
          </a:bodyPr>
          <a:lstStyle/>
          <a:p>
            <a:r>
              <a:rPr lang="en-US" b="1" dirty="0">
                <a:solidFill>
                  <a:schemeClr val="accent5">
                    <a:lumMod val="75000"/>
                  </a:schemeClr>
                </a:solidFill>
                <a:latin typeface="Century Gothic" panose="020B0502020202020204" pitchFamily="34" charset="0"/>
              </a:rPr>
              <a:t>Refugee Role-Playing Scenario</a:t>
            </a:r>
          </a:p>
        </p:txBody>
      </p:sp>
      <p:sp>
        <p:nvSpPr>
          <p:cNvPr id="3" name="Text Placeholder 2">
            <a:extLst>
              <a:ext uri="{FF2B5EF4-FFF2-40B4-BE49-F238E27FC236}">
                <a16:creationId xmlns:a16="http://schemas.microsoft.com/office/drawing/2014/main" id="{6E3F6519-47DF-1A1E-D78A-F8A8E16FAA30}"/>
              </a:ext>
            </a:extLst>
          </p:cNvPr>
          <p:cNvSpPr>
            <a:spLocks noGrp="1"/>
          </p:cNvSpPr>
          <p:nvPr>
            <p:ph type="body" idx="1"/>
          </p:nvPr>
        </p:nvSpPr>
        <p:spPr>
          <a:xfrm>
            <a:off x="213447" y="1571626"/>
            <a:ext cx="11500739" cy="4881957"/>
          </a:xfrm>
        </p:spPr>
        <p:txBody>
          <a:bodyPr>
            <a:normAutofit/>
          </a:bodyPr>
          <a:lstStyle/>
          <a:p>
            <a:r>
              <a:rPr lang="en-US" b="1" dirty="0">
                <a:latin typeface="Century Gothic" panose="020B0502020202020204" pitchFamily="34" charset="0"/>
              </a:rPr>
              <a:t>Setting</a:t>
            </a:r>
            <a:r>
              <a:rPr lang="en-US" dirty="0">
                <a:latin typeface="Century Gothic" panose="020B0502020202020204" pitchFamily="34" charset="0"/>
              </a:rPr>
              <a:t>: A crowded shelter for refugees and asylum seekers in Del Rio Texas</a:t>
            </a:r>
          </a:p>
          <a:p>
            <a:endParaRPr lang="en-US" dirty="0">
              <a:latin typeface="Century Gothic" panose="020B0502020202020204" pitchFamily="34" charset="0"/>
            </a:endParaRPr>
          </a:p>
          <a:p>
            <a:r>
              <a:rPr lang="en-US" b="1" dirty="0">
                <a:latin typeface="Century Gothic" panose="020B0502020202020204" pitchFamily="34" charset="0"/>
              </a:rPr>
              <a:t>Characters</a:t>
            </a:r>
          </a:p>
          <a:p>
            <a:r>
              <a:rPr lang="en-US" dirty="0">
                <a:latin typeface="Century Gothic" panose="020B0502020202020204" pitchFamily="34" charset="0"/>
              </a:rPr>
              <a:t>Maria Luisa - A pregnant Cuban refugee who recently arrived in the country seeking asylum and traveled through Mexico.</a:t>
            </a:r>
          </a:p>
          <a:p>
            <a:endParaRPr lang="en-US" dirty="0">
              <a:latin typeface="Century Gothic" panose="020B0502020202020204" pitchFamily="34" charset="0"/>
            </a:endParaRPr>
          </a:p>
          <a:p>
            <a:r>
              <a:rPr lang="en-US" dirty="0">
                <a:latin typeface="Century Gothic" panose="020B0502020202020204" pitchFamily="34" charset="0"/>
              </a:rPr>
              <a:t>Gretchen  - A staff member at the shelter where Maria is staying. Gretchen just returned from a vacation to Mexico.</a:t>
            </a:r>
          </a:p>
          <a:p>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endParaRPr lang="en-US" dirty="0"/>
          </a:p>
        </p:txBody>
      </p:sp>
    </p:spTree>
    <p:extLst>
      <p:ext uri="{BB962C8B-B14F-4D97-AF65-F5344CB8AC3E}">
        <p14:creationId xmlns:p14="http://schemas.microsoft.com/office/powerpoint/2010/main" val="1789582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2DC133-2534-5A71-210C-470F81E2A1C4}"/>
              </a:ext>
            </a:extLst>
          </p:cNvPr>
          <p:cNvSpPr>
            <a:spLocks noGrp="1"/>
          </p:cNvSpPr>
          <p:nvPr>
            <p:ph idx="1"/>
          </p:nvPr>
        </p:nvSpPr>
        <p:spPr>
          <a:xfrm>
            <a:off x="166552" y="1767724"/>
            <a:ext cx="11895589" cy="4290509"/>
          </a:xfrm>
          <a:ln>
            <a:noFill/>
          </a:ln>
        </p:spPr>
        <p:txBody>
          <a:bodyPr>
            <a:normAutofit fontScale="92500"/>
          </a:bodyPr>
          <a:lstStyle/>
          <a:p>
            <a:pPr marL="0" indent="0">
              <a:buNone/>
            </a:pPr>
            <a:r>
              <a:rPr lang="en-US" b="1" dirty="0">
                <a:latin typeface="Century Gothic" panose="020B0502020202020204" pitchFamily="34" charset="0"/>
              </a:rPr>
              <a:t>1) Higher risks of stillbirth, perinatal and neonatal morbidity and mortality</a:t>
            </a:r>
          </a:p>
          <a:p>
            <a:pPr marL="0" indent="0">
              <a:buNone/>
            </a:pPr>
            <a:r>
              <a:rPr lang="en-US" b="1" dirty="0">
                <a:effectLst/>
                <a:latin typeface="Century Gothic" panose="020B0502020202020204" pitchFamily="34" charset="0"/>
                <a:ea typeface="Calibri" panose="020F0502020204030204" pitchFamily="34" charset="0"/>
              </a:rPr>
              <a:t>2) Isolation and </a:t>
            </a:r>
            <a:r>
              <a:rPr lang="en-US" b="1" dirty="0">
                <a:latin typeface="Century Gothic" panose="020B0502020202020204" pitchFamily="34" charset="0"/>
                <a:ea typeface="Calibri" panose="020F0502020204030204" pitchFamily="34" charset="0"/>
              </a:rPr>
              <a:t>loss of existing social support systems</a:t>
            </a:r>
          </a:p>
          <a:p>
            <a:pPr marL="0" indent="0">
              <a:buNone/>
            </a:pPr>
            <a:r>
              <a:rPr lang="en-US" b="1" dirty="0">
                <a:latin typeface="Century Gothic" panose="020B0502020202020204" pitchFamily="34" charset="0"/>
              </a:rPr>
              <a:t>3) History of trauma</a:t>
            </a:r>
          </a:p>
          <a:p>
            <a:pPr marL="0" indent="0">
              <a:buNone/>
            </a:pPr>
            <a:r>
              <a:rPr lang="en-US" b="1" dirty="0">
                <a:latin typeface="Century Gothic" panose="020B0502020202020204" pitchFamily="34" charset="0"/>
              </a:rPr>
              <a:t>4) Limited language skills and unavailability of language interpreters</a:t>
            </a:r>
          </a:p>
          <a:p>
            <a:pPr lvl="1"/>
            <a:r>
              <a:rPr lang="en-US" sz="2800" dirty="0">
                <a:latin typeface="Century Gothic" panose="020B0502020202020204" pitchFamily="34" charset="0"/>
              </a:rPr>
              <a:t>Low literacy and educational levels</a:t>
            </a:r>
          </a:p>
          <a:p>
            <a:pPr marL="0" indent="0">
              <a:buNone/>
            </a:pPr>
            <a:r>
              <a:rPr lang="en-US" b="1" dirty="0">
                <a:latin typeface="Century Gothic" panose="020B0502020202020204" pitchFamily="34" charset="0"/>
              </a:rPr>
              <a:t>5) Barriers to health literacy and access to care</a:t>
            </a:r>
          </a:p>
          <a:p>
            <a:pPr marL="0" indent="0">
              <a:buNone/>
            </a:pPr>
            <a:r>
              <a:rPr lang="en-US" b="1" dirty="0">
                <a:latin typeface="Century Gothic" panose="020B0502020202020204" pitchFamily="34" charset="0"/>
              </a:rPr>
              <a:t>6) Cultural and religious differences </a:t>
            </a:r>
          </a:p>
          <a:p>
            <a:pPr marL="0" indent="0">
              <a:buNone/>
            </a:pPr>
            <a:r>
              <a:rPr lang="en-US" b="1" dirty="0">
                <a:effectLst/>
                <a:latin typeface="Century Gothic" panose="020B0502020202020204" pitchFamily="34" charset="0"/>
                <a:ea typeface="Calibri" panose="020F0502020204030204" pitchFamily="34" charset="0"/>
              </a:rPr>
              <a:t>7) Lack of trust in the health care system</a:t>
            </a:r>
            <a:endParaRPr lang="en-US" b="1" dirty="0">
              <a:latin typeface="Century Gothic" panose="020B0502020202020204" pitchFamily="34" charset="0"/>
            </a:endParaRPr>
          </a:p>
          <a:p>
            <a:pPr marL="0" indent="0">
              <a:buNone/>
            </a:pPr>
            <a:r>
              <a:rPr lang="en-US" b="1" dirty="0">
                <a:latin typeface="Century Gothic" panose="020B0502020202020204" pitchFamily="34" charset="0"/>
              </a:rPr>
              <a:t>8) Experiences of bias and racism and discrimination </a:t>
            </a:r>
          </a:p>
          <a:p>
            <a:endParaRPr lang="en-US" dirty="0"/>
          </a:p>
        </p:txBody>
      </p:sp>
      <p:sp>
        <p:nvSpPr>
          <p:cNvPr id="4" name="Title 1">
            <a:extLst>
              <a:ext uri="{FF2B5EF4-FFF2-40B4-BE49-F238E27FC236}">
                <a16:creationId xmlns:a16="http://schemas.microsoft.com/office/drawing/2014/main" id="{D26AB0B7-B2A6-5543-3A8C-3FF73D2C4220}"/>
              </a:ext>
            </a:extLst>
          </p:cNvPr>
          <p:cNvSpPr>
            <a:spLocks noGrp="1"/>
          </p:cNvSpPr>
          <p:nvPr>
            <p:ph type="title"/>
          </p:nvPr>
        </p:nvSpPr>
        <p:spPr>
          <a:xfrm>
            <a:off x="114035" y="246757"/>
            <a:ext cx="11895589" cy="1325563"/>
          </a:xfrm>
        </p:spPr>
        <p:txBody>
          <a:bodyPr>
            <a:noAutofit/>
          </a:bodyPr>
          <a:lstStyle/>
          <a:p>
            <a:pPr algn="ctr">
              <a:buClr>
                <a:srgbClr val="D53DD0"/>
              </a:buClr>
              <a:buSzPct val="120000"/>
            </a:pPr>
            <a:r>
              <a:rPr lang="en-US" sz="4000" b="1" dirty="0">
                <a:solidFill>
                  <a:schemeClr val="accent5">
                    <a:lumMod val="75000"/>
                  </a:schemeClr>
                </a:solidFill>
                <a:latin typeface="Century Gothic" panose="020B0502020202020204" pitchFamily="34" charset="0"/>
              </a:rPr>
              <a:t>8 Challenges &amp; Opportunities in </a:t>
            </a:r>
            <a:br>
              <a:rPr lang="en-US" sz="4000" b="1" dirty="0">
                <a:solidFill>
                  <a:schemeClr val="accent5">
                    <a:lumMod val="75000"/>
                  </a:schemeClr>
                </a:solidFill>
                <a:latin typeface="Century Gothic" panose="020B0502020202020204" pitchFamily="34" charset="0"/>
              </a:rPr>
            </a:br>
            <a:r>
              <a:rPr lang="en-US" sz="4000" b="1" dirty="0">
                <a:solidFill>
                  <a:schemeClr val="accent5">
                    <a:lumMod val="75000"/>
                  </a:schemeClr>
                </a:solidFill>
                <a:latin typeface="Century Gothic" panose="020B0502020202020204" pitchFamily="34" charset="0"/>
              </a:rPr>
              <a:t>Nursing Care for Refugee Families</a:t>
            </a:r>
            <a:endParaRPr lang="en-US" sz="4000" i="1" dirty="0">
              <a:latin typeface="Century Gothic" panose="020B0502020202020204" pitchFamily="34" charset="0"/>
            </a:endParaRPr>
          </a:p>
        </p:txBody>
      </p:sp>
      <p:pic>
        <p:nvPicPr>
          <p:cNvPr id="2" name="Picture 1" descr="A person holding a baby&#10;&#10;Description automatically generated">
            <a:extLst>
              <a:ext uri="{FF2B5EF4-FFF2-40B4-BE49-F238E27FC236}">
                <a16:creationId xmlns:a16="http://schemas.microsoft.com/office/drawing/2014/main" id="{4C4949A0-8B48-3FD3-7B9F-55809BCD2FA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282679" y="3808114"/>
            <a:ext cx="2332784" cy="1819643"/>
          </a:xfrm>
          <a:prstGeom prst="rect">
            <a:avLst/>
          </a:prstGeom>
        </p:spPr>
      </p:pic>
      <p:sp>
        <p:nvSpPr>
          <p:cNvPr id="5" name="TextBox 4">
            <a:extLst>
              <a:ext uri="{FF2B5EF4-FFF2-40B4-BE49-F238E27FC236}">
                <a16:creationId xmlns:a16="http://schemas.microsoft.com/office/drawing/2014/main" id="{69A68993-3A4B-2820-6642-487F8E43AB46}"/>
              </a:ext>
            </a:extLst>
          </p:cNvPr>
          <p:cNvSpPr txBox="1"/>
          <p:nvPr/>
        </p:nvSpPr>
        <p:spPr>
          <a:xfrm>
            <a:off x="8206226" y="6284100"/>
            <a:ext cx="4100803" cy="246221"/>
          </a:xfrm>
          <a:prstGeom prst="rect">
            <a:avLst/>
          </a:prstGeom>
          <a:noFill/>
        </p:spPr>
        <p:txBody>
          <a:bodyPr wrap="none" rtlCol="0">
            <a:spAutoFit/>
          </a:bodyPr>
          <a:lstStyle/>
          <a:p>
            <a:r>
              <a:rPr lang="en-US" sz="1000" dirty="0">
                <a:latin typeface="Century Gothic" panose="020B0502020202020204" pitchFamily="34" charset="0"/>
              </a:rPr>
              <a:t>Comello, N. 2020. San Marcos La Laguna. Used with permission </a:t>
            </a:r>
          </a:p>
        </p:txBody>
      </p:sp>
      <p:sp>
        <p:nvSpPr>
          <p:cNvPr id="7" name="TextBox 6">
            <a:extLst>
              <a:ext uri="{FF2B5EF4-FFF2-40B4-BE49-F238E27FC236}">
                <a16:creationId xmlns:a16="http://schemas.microsoft.com/office/drawing/2014/main" id="{785359EC-5351-5306-4B88-98C0698656B2}"/>
              </a:ext>
            </a:extLst>
          </p:cNvPr>
          <p:cNvSpPr txBox="1"/>
          <p:nvPr/>
        </p:nvSpPr>
        <p:spPr>
          <a:xfrm>
            <a:off x="7451861" y="6180892"/>
            <a:ext cx="4100803" cy="677108"/>
          </a:xfrm>
          <a:prstGeom prst="rect">
            <a:avLst/>
          </a:prstGeom>
          <a:noFill/>
        </p:spPr>
        <p:txBody>
          <a:bodyPr wrap="square" rtlCol="0">
            <a:spAutoFit/>
          </a:bodyPr>
          <a:lstStyle/>
          <a:p>
            <a:pPr algn="ctr"/>
            <a:r>
              <a:rPr lang="en-US" b="1" dirty="0">
                <a:latin typeface="+mn-lt"/>
              </a:rPr>
              <a:t> </a:t>
            </a:r>
            <a:endParaRPr lang="en-US" b="1" dirty="0">
              <a:solidFill>
                <a:schemeClr val="bg1"/>
              </a:solidFill>
              <a:latin typeface="+mn-lt"/>
            </a:endParaRPr>
          </a:p>
          <a:p>
            <a:pPr algn="ctr"/>
            <a:r>
              <a:rPr lang="en-US" sz="1000" dirty="0">
                <a:latin typeface="+mn-lt"/>
              </a:rPr>
              <a:t>(</a:t>
            </a:r>
            <a:r>
              <a:rPr lang="en-US" sz="1000" dirty="0">
                <a:latin typeface="Century Gothic" panose="020B0502020202020204" pitchFamily="34" charset="0"/>
              </a:rPr>
              <a:t>American Psychiatric Association, n.d.)</a:t>
            </a:r>
            <a:br>
              <a:rPr lang="en-US" sz="1000" dirty="0">
                <a:latin typeface="Century Gothic" panose="020B0502020202020204" pitchFamily="34" charset="0"/>
              </a:rPr>
            </a:br>
            <a:endParaRPr lang="en-US" sz="1000" dirty="0">
              <a:latin typeface="Century Gothic" panose="020B0502020202020204" pitchFamily="34" charset="0"/>
            </a:endParaRPr>
          </a:p>
        </p:txBody>
      </p:sp>
    </p:spTree>
    <p:extLst>
      <p:ext uri="{BB962C8B-B14F-4D97-AF65-F5344CB8AC3E}">
        <p14:creationId xmlns:p14="http://schemas.microsoft.com/office/powerpoint/2010/main" val="2775178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9CC3B-88D1-1986-EE5B-6D014FC5C871}"/>
              </a:ext>
            </a:extLst>
          </p:cNvPr>
          <p:cNvSpPr>
            <a:spLocks noGrp="1"/>
          </p:cNvSpPr>
          <p:nvPr>
            <p:ph type="title"/>
          </p:nvPr>
        </p:nvSpPr>
        <p:spPr/>
        <p:txBody>
          <a:bodyPr/>
          <a:lstStyle/>
          <a:p>
            <a:r>
              <a:rPr lang="en-US" dirty="0">
                <a:latin typeface="Century Gothic" panose="020B0502020202020204" pitchFamily="34" charset="0"/>
              </a:rPr>
              <a:t>I have no disclosures to report</a:t>
            </a:r>
          </a:p>
        </p:txBody>
      </p:sp>
      <p:sp>
        <p:nvSpPr>
          <p:cNvPr id="3" name="Content Placeholder 2">
            <a:extLst>
              <a:ext uri="{FF2B5EF4-FFF2-40B4-BE49-F238E27FC236}">
                <a16:creationId xmlns:a16="http://schemas.microsoft.com/office/drawing/2014/main" id="{62464611-F756-B3B4-F1EB-DCE30243FD8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52361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0139A-8B2C-2DA3-153C-416C3E24A146}"/>
              </a:ext>
            </a:extLst>
          </p:cNvPr>
          <p:cNvSpPr>
            <a:spLocks noGrp="1"/>
          </p:cNvSpPr>
          <p:nvPr>
            <p:ph type="title"/>
          </p:nvPr>
        </p:nvSpPr>
        <p:spPr>
          <a:xfrm>
            <a:off x="89210" y="408879"/>
            <a:ext cx="12102790" cy="1325563"/>
          </a:xfrm>
        </p:spPr>
        <p:txBody>
          <a:bodyPr>
            <a:normAutofit fontScale="90000"/>
          </a:bodyPr>
          <a:lstStyle/>
          <a:p>
            <a:pPr algn="ctr"/>
            <a:r>
              <a:rPr lang="en-US" b="1" dirty="0">
                <a:solidFill>
                  <a:schemeClr val="accent5">
                    <a:lumMod val="75000"/>
                  </a:schemeClr>
                </a:solidFill>
                <a:latin typeface="Century Gothic" panose="020B0502020202020204" pitchFamily="34" charset="0"/>
              </a:rPr>
              <a:t>1) Higher Risks of Stillbirth and </a:t>
            </a:r>
            <a:br>
              <a:rPr lang="en-US" b="1" dirty="0">
                <a:solidFill>
                  <a:schemeClr val="bg1"/>
                </a:solidFill>
                <a:latin typeface="Century Gothic" panose="020B0502020202020204" pitchFamily="34" charset="0"/>
              </a:rPr>
            </a:br>
            <a:r>
              <a:rPr lang="en-US" b="1" dirty="0">
                <a:solidFill>
                  <a:schemeClr val="accent5">
                    <a:lumMod val="75000"/>
                  </a:schemeClr>
                </a:solidFill>
                <a:latin typeface="Century Gothic" panose="020B0502020202020204" pitchFamily="34" charset="0"/>
              </a:rPr>
              <a:t>Perinatal &amp; Neonatal Morbidity &amp; Mortality</a:t>
            </a:r>
            <a:br>
              <a:rPr lang="en-US" sz="4900" b="1" dirty="0">
                <a:solidFill>
                  <a:schemeClr val="accent5">
                    <a:lumMod val="75000"/>
                  </a:schemeClr>
                </a:solidFill>
                <a:latin typeface="Century Gothic" panose="020B0502020202020204" pitchFamily="34" charset="0"/>
              </a:rPr>
            </a:br>
            <a:endParaRPr lang="en-US" sz="4900" dirty="0">
              <a:solidFill>
                <a:schemeClr val="accent5">
                  <a:lumMod val="75000"/>
                </a:schemeClr>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C534197D-6529-1AB4-1EEA-BC022DFCEA6E}"/>
              </a:ext>
            </a:extLst>
          </p:cNvPr>
          <p:cNvSpPr>
            <a:spLocks noGrp="1"/>
          </p:cNvSpPr>
          <p:nvPr>
            <p:ph idx="1"/>
          </p:nvPr>
        </p:nvSpPr>
        <p:spPr>
          <a:xfrm>
            <a:off x="0" y="1644786"/>
            <a:ext cx="12102790" cy="5046391"/>
          </a:xfrm>
          <a:ln>
            <a:noFill/>
          </a:ln>
        </p:spPr>
        <p:txBody>
          <a:bodyPr>
            <a:normAutofit fontScale="92500"/>
          </a:bodyPr>
          <a:lstStyle/>
          <a:p>
            <a:r>
              <a:rPr lang="en-US" b="1" dirty="0">
                <a:latin typeface="Century Gothic" panose="020B0502020202020204" pitchFamily="34" charset="0"/>
              </a:rPr>
              <a:t>ACOG Committee Statement</a:t>
            </a:r>
          </a:p>
          <a:p>
            <a:pPr lvl="1"/>
            <a:r>
              <a:rPr lang="en-US" dirty="0">
                <a:latin typeface="Century Gothic" panose="020B0502020202020204" pitchFamily="34" charset="0"/>
              </a:rPr>
              <a:t>Anti-immigrant attitudes and fear of immigration-enforcement activities have detrimental effects on health</a:t>
            </a:r>
          </a:p>
          <a:p>
            <a:pPr lvl="1"/>
            <a:r>
              <a:rPr lang="en-US" b="1" dirty="0">
                <a:latin typeface="Century Gothic" panose="020B0502020202020204" pitchFamily="34" charset="0"/>
              </a:rPr>
              <a:t>Documented an increased rate of complications </a:t>
            </a:r>
          </a:p>
          <a:p>
            <a:pPr lvl="2"/>
            <a:r>
              <a:rPr lang="en-US" sz="2400" dirty="0">
                <a:latin typeface="Century Gothic" panose="020B0502020202020204" pitchFamily="34" charset="0"/>
              </a:rPr>
              <a:t>Preterm birth and low birth weight</a:t>
            </a:r>
          </a:p>
          <a:p>
            <a:pPr lvl="2"/>
            <a:r>
              <a:rPr lang="en-US" sz="2400" dirty="0">
                <a:latin typeface="Century Gothic" panose="020B0502020202020204" pitchFamily="34" charset="0"/>
              </a:rPr>
              <a:t>Self-report of sadness</a:t>
            </a:r>
          </a:p>
          <a:p>
            <a:pPr lvl="2"/>
            <a:r>
              <a:rPr lang="en-US" sz="2400" dirty="0">
                <a:latin typeface="Century Gothic" panose="020B0502020202020204" pitchFamily="34" charset="0"/>
              </a:rPr>
              <a:t>Anxiety and nervousness</a:t>
            </a:r>
          </a:p>
          <a:p>
            <a:pPr lvl="2"/>
            <a:r>
              <a:rPr lang="en-US" sz="2400" dirty="0">
                <a:latin typeface="Century Gothic" panose="020B0502020202020204" pitchFamily="34" charset="0"/>
              </a:rPr>
              <a:t>Decreased use of health care in affected communities   </a:t>
            </a:r>
            <a:endParaRPr lang="en-US" b="1" dirty="0">
              <a:latin typeface="Century Gothic" panose="020B0502020202020204" pitchFamily="34" charset="0"/>
            </a:endParaRPr>
          </a:p>
          <a:p>
            <a:r>
              <a:rPr lang="en-US" b="1" dirty="0">
                <a:latin typeface="Century Gothic" panose="020B0502020202020204" pitchFamily="34" charset="0"/>
              </a:rPr>
              <a:t>Immigrants may arrive with poorly controlled communicable diseases </a:t>
            </a:r>
            <a:r>
              <a:rPr lang="en-US" sz="1000" dirty="0">
                <a:latin typeface="Century Gothic" panose="020B0502020202020204" pitchFamily="34" charset="0"/>
              </a:rPr>
              <a:t>(WHO, n.d.)</a:t>
            </a:r>
          </a:p>
          <a:p>
            <a:pPr lvl="1"/>
            <a:r>
              <a:rPr lang="en-US" dirty="0">
                <a:latin typeface="Century Gothic" panose="020B0502020202020204" pitchFamily="34" charset="0"/>
              </a:rPr>
              <a:t>Maternity care is often the first point of contact with health systems for females</a:t>
            </a:r>
          </a:p>
          <a:p>
            <a:r>
              <a:rPr lang="en-US" b="1" dirty="0">
                <a:latin typeface="Century Gothic" panose="020B0502020202020204" pitchFamily="34" charset="0"/>
              </a:rPr>
              <a:t>Refugee health is also related to the social determinants of health</a:t>
            </a:r>
          </a:p>
          <a:p>
            <a:pPr lvl="1"/>
            <a:r>
              <a:rPr lang="en-US" dirty="0">
                <a:latin typeface="Century Gothic" panose="020B0502020202020204" pitchFamily="34" charset="0"/>
              </a:rPr>
              <a:t>Employment, income, education, and housing</a:t>
            </a:r>
          </a:p>
        </p:txBody>
      </p:sp>
      <p:sp>
        <p:nvSpPr>
          <p:cNvPr id="5" name="TextBox 4">
            <a:extLst>
              <a:ext uri="{FF2B5EF4-FFF2-40B4-BE49-F238E27FC236}">
                <a16:creationId xmlns:a16="http://schemas.microsoft.com/office/drawing/2014/main" id="{F45D81A4-834E-62A7-A830-9DF3533C3469}"/>
              </a:ext>
            </a:extLst>
          </p:cNvPr>
          <p:cNvSpPr txBox="1"/>
          <p:nvPr/>
        </p:nvSpPr>
        <p:spPr>
          <a:xfrm>
            <a:off x="8461492" y="6601521"/>
            <a:ext cx="3730508" cy="246221"/>
          </a:xfrm>
          <a:prstGeom prst="rect">
            <a:avLst/>
          </a:prstGeom>
          <a:noFill/>
        </p:spPr>
        <p:txBody>
          <a:bodyPr wrap="none" rtlCol="0">
            <a:spAutoFit/>
          </a:bodyPr>
          <a:lstStyle/>
          <a:p>
            <a:r>
              <a:rPr lang="en-US" sz="1000" dirty="0">
                <a:latin typeface="Century Gothic" panose="020B0502020202020204" pitchFamily="34" charset="0"/>
              </a:rPr>
              <a:t>ACOG Committee Statement 2023; APA, n.d.; WHO, n.d. </a:t>
            </a:r>
          </a:p>
        </p:txBody>
      </p:sp>
    </p:spTree>
    <p:extLst>
      <p:ext uri="{BB962C8B-B14F-4D97-AF65-F5344CB8AC3E}">
        <p14:creationId xmlns:p14="http://schemas.microsoft.com/office/powerpoint/2010/main" val="234297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05E481-559B-2B8C-8F01-CA453F88D934}"/>
              </a:ext>
            </a:extLst>
          </p:cNvPr>
          <p:cNvSpPr>
            <a:spLocks noGrp="1"/>
          </p:cNvSpPr>
          <p:nvPr>
            <p:ph idx="1"/>
          </p:nvPr>
        </p:nvSpPr>
        <p:spPr>
          <a:xfrm>
            <a:off x="74472" y="2011751"/>
            <a:ext cx="11707583" cy="4561463"/>
          </a:xfrm>
        </p:spPr>
        <p:txBody>
          <a:bodyPr>
            <a:normAutofit fontScale="92500" lnSpcReduction="10000"/>
          </a:bodyPr>
          <a:lstStyle/>
          <a:p>
            <a:pPr lvl="1"/>
            <a:r>
              <a:rPr lang="en-US" sz="2800" b="1" dirty="0">
                <a:latin typeface="Century Gothic" panose="020B0502020202020204" pitchFamily="34" charset="0"/>
              </a:rPr>
              <a:t>Identify the family’s experiences and provide support </a:t>
            </a:r>
          </a:p>
          <a:p>
            <a:pPr lvl="1"/>
            <a:r>
              <a:rPr lang="en-US" sz="2800" b="1" dirty="0">
                <a:latin typeface="Century Gothic" panose="020B0502020202020204" pitchFamily="34" charset="0"/>
              </a:rPr>
              <a:t>Assess mental health status</a:t>
            </a:r>
          </a:p>
          <a:p>
            <a:pPr lvl="1"/>
            <a:r>
              <a:rPr lang="en-US" sz="2800" b="1" dirty="0">
                <a:latin typeface="Century Gothic" panose="020B0502020202020204" pitchFamily="34" charset="0"/>
              </a:rPr>
              <a:t>Make resources and information available –see resource list</a:t>
            </a:r>
          </a:p>
          <a:p>
            <a:pPr lvl="2"/>
            <a:r>
              <a:rPr lang="en-US" sz="2600" dirty="0">
                <a:latin typeface="Century Gothic" panose="020B0502020202020204" pitchFamily="34" charset="0"/>
              </a:rPr>
              <a:t>Encourage families to find out about their rights </a:t>
            </a:r>
          </a:p>
          <a:p>
            <a:pPr lvl="1"/>
            <a:r>
              <a:rPr lang="en-US" sz="2800" b="1" dirty="0">
                <a:latin typeface="Century Gothic" panose="020B0502020202020204" pitchFamily="34" charset="0"/>
              </a:rPr>
              <a:t>Encourage families to prepare an emergency plan - childcare</a:t>
            </a:r>
          </a:p>
          <a:p>
            <a:pPr lvl="1"/>
            <a:r>
              <a:rPr lang="en-US" sz="2800" b="1" dirty="0">
                <a:latin typeface="Century Gothic" panose="020B0502020202020204" pitchFamily="34" charset="0"/>
              </a:rPr>
              <a:t>Encourage self-advocacy</a:t>
            </a:r>
          </a:p>
          <a:p>
            <a:pPr lvl="2"/>
            <a:r>
              <a:rPr lang="en-US" sz="2400" dirty="0">
                <a:latin typeface="Century Gothic" panose="020B0502020202020204" pitchFamily="34" charset="0"/>
              </a:rPr>
              <a:t>Links to legal and social services can assist patients in learning how to practice self-advocacy</a:t>
            </a:r>
          </a:p>
          <a:p>
            <a:pPr lvl="1"/>
            <a:r>
              <a:rPr lang="en-US" sz="2800" b="1" dirty="0">
                <a:latin typeface="Century Gothic" panose="020B0502020202020204" pitchFamily="34" charset="0"/>
              </a:rPr>
              <a:t>Recognize the effects of ICE</a:t>
            </a:r>
          </a:p>
          <a:p>
            <a:pPr lvl="2"/>
            <a:r>
              <a:rPr lang="en-US" sz="2400" dirty="0">
                <a:latin typeface="Century Gothic" panose="020B0502020202020204" pitchFamily="34" charset="0"/>
              </a:rPr>
              <a:t>Pregnant immigrant women skipping or delaying appointments or having their partners deported –which can also mean losing financial support</a:t>
            </a:r>
          </a:p>
          <a:p>
            <a:pPr lvl="2"/>
            <a:r>
              <a:rPr lang="en-US" sz="2400" dirty="0">
                <a:latin typeface="Century Gothic" panose="020B0502020202020204" pitchFamily="34" charset="0"/>
              </a:rPr>
              <a:t>Lack of access → reduced birth weight, preterm births, other pregnancy complications. </a:t>
            </a:r>
            <a:r>
              <a:rPr lang="en-US" sz="1300" dirty="0">
                <a:latin typeface="Century Gothic" panose="020B0502020202020204" pitchFamily="34" charset="0"/>
              </a:rPr>
              <a:t>(Feldscher, 2026)</a:t>
            </a:r>
          </a:p>
          <a:p>
            <a:pPr marL="914400" lvl="2" indent="0">
              <a:buNone/>
            </a:pPr>
            <a:endParaRPr lang="en-US" dirty="0">
              <a:latin typeface="Century Gothic" panose="020B0502020202020204" pitchFamily="34" charset="0"/>
            </a:endParaRPr>
          </a:p>
          <a:p>
            <a:endParaRPr lang="en-US" dirty="0"/>
          </a:p>
        </p:txBody>
      </p:sp>
      <p:sp>
        <p:nvSpPr>
          <p:cNvPr id="4" name="Title 1">
            <a:extLst>
              <a:ext uri="{FF2B5EF4-FFF2-40B4-BE49-F238E27FC236}">
                <a16:creationId xmlns:a16="http://schemas.microsoft.com/office/drawing/2014/main" id="{025D76C0-1A3D-D9B8-DCEC-F433AF563783}"/>
              </a:ext>
            </a:extLst>
          </p:cNvPr>
          <p:cNvSpPr>
            <a:spLocks noGrp="1"/>
          </p:cNvSpPr>
          <p:nvPr>
            <p:ph type="title"/>
          </p:nvPr>
        </p:nvSpPr>
        <p:spPr>
          <a:xfrm>
            <a:off x="74472" y="907157"/>
            <a:ext cx="11883483" cy="1325563"/>
          </a:xfrm>
        </p:spPr>
        <p:txBody>
          <a:bodyPr>
            <a:normAutofit fontScale="90000"/>
          </a:bodyPr>
          <a:lstStyle/>
          <a:p>
            <a:pPr algn="ctr"/>
            <a:r>
              <a:rPr lang="en-US" b="1" dirty="0">
                <a:solidFill>
                  <a:schemeClr val="accent5">
                    <a:lumMod val="75000"/>
                  </a:schemeClr>
                </a:solidFill>
                <a:latin typeface="Century Gothic" panose="020B0502020202020204" pitchFamily="34" charset="0"/>
              </a:rPr>
              <a:t>1) Higher Risks of Stillbirth and </a:t>
            </a:r>
            <a:br>
              <a:rPr lang="en-US" b="1" dirty="0">
                <a:solidFill>
                  <a:schemeClr val="bg1"/>
                </a:solidFill>
                <a:latin typeface="Century Gothic" panose="020B0502020202020204" pitchFamily="34" charset="0"/>
              </a:rPr>
            </a:br>
            <a:r>
              <a:rPr lang="en-US" b="1" dirty="0">
                <a:solidFill>
                  <a:schemeClr val="accent5">
                    <a:lumMod val="75000"/>
                  </a:schemeClr>
                </a:solidFill>
                <a:latin typeface="Century Gothic" panose="020B0502020202020204" pitchFamily="34" charset="0"/>
              </a:rPr>
              <a:t>Perinatal &amp; Neonatal Morbidity &amp; Mortality</a:t>
            </a:r>
            <a:br>
              <a:rPr lang="en-US" b="1" dirty="0">
                <a:solidFill>
                  <a:schemeClr val="accent5">
                    <a:lumMod val="75000"/>
                  </a:schemeClr>
                </a:solidFill>
                <a:latin typeface="Century Gothic" panose="020B0502020202020204" pitchFamily="34" charset="0"/>
              </a:rPr>
            </a:br>
            <a:r>
              <a:rPr lang="en-US" sz="4000" b="1" dirty="0">
                <a:solidFill>
                  <a:schemeClr val="accent5">
                    <a:lumMod val="60000"/>
                    <a:lumOff val="40000"/>
                  </a:schemeClr>
                </a:solidFill>
                <a:latin typeface="Century Gothic" panose="020B0502020202020204" pitchFamily="34" charset="0"/>
              </a:rPr>
              <a:t>Recommendations</a:t>
            </a:r>
            <a:br>
              <a:rPr lang="en-US" b="1" dirty="0">
                <a:solidFill>
                  <a:schemeClr val="accent5">
                    <a:lumMod val="60000"/>
                    <a:lumOff val="40000"/>
                  </a:schemeClr>
                </a:solidFill>
                <a:latin typeface="Century Gothic" panose="020B0502020202020204" pitchFamily="34" charset="0"/>
              </a:rPr>
            </a:br>
            <a:br>
              <a:rPr lang="en-US" sz="4900" b="1" dirty="0">
                <a:latin typeface="Century Gothic" panose="020B0502020202020204" pitchFamily="34" charset="0"/>
              </a:rPr>
            </a:br>
            <a:endParaRPr lang="en-US" sz="4900" dirty="0">
              <a:latin typeface="Century Gothic" panose="020B0502020202020204" pitchFamily="34" charset="0"/>
            </a:endParaRPr>
          </a:p>
        </p:txBody>
      </p:sp>
      <p:sp>
        <p:nvSpPr>
          <p:cNvPr id="2" name="TextBox 1">
            <a:extLst>
              <a:ext uri="{FF2B5EF4-FFF2-40B4-BE49-F238E27FC236}">
                <a16:creationId xmlns:a16="http://schemas.microsoft.com/office/drawing/2014/main" id="{B1B5711A-81CB-8F55-AFA3-54F82A3332C3}"/>
              </a:ext>
            </a:extLst>
          </p:cNvPr>
          <p:cNvSpPr txBox="1"/>
          <p:nvPr/>
        </p:nvSpPr>
        <p:spPr>
          <a:xfrm>
            <a:off x="9374459" y="6287354"/>
            <a:ext cx="2189356" cy="246221"/>
          </a:xfrm>
          <a:prstGeom prst="rect">
            <a:avLst/>
          </a:prstGeom>
          <a:noFill/>
        </p:spPr>
        <p:txBody>
          <a:bodyPr wrap="square" rtlCol="0">
            <a:spAutoFit/>
          </a:bodyPr>
          <a:lstStyle/>
          <a:p>
            <a:r>
              <a:rPr lang="en-US" sz="1000" dirty="0">
                <a:latin typeface="Century Gothic" panose="020B0502020202020204" pitchFamily="34" charset="0"/>
              </a:rPr>
              <a:t>APA, n.d.; Barrios-Ruiz et al, 2024</a:t>
            </a:r>
          </a:p>
        </p:txBody>
      </p:sp>
    </p:spTree>
    <p:extLst>
      <p:ext uri="{BB962C8B-B14F-4D97-AF65-F5344CB8AC3E}">
        <p14:creationId xmlns:p14="http://schemas.microsoft.com/office/powerpoint/2010/main" val="26297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E2722-8257-3E32-A306-8CF58B1286A2}"/>
              </a:ext>
            </a:extLst>
          </p:cNvPr>
          <p:cNvSpPr>
            <a:spLocks noGrp="1"/>
          </p:cNvSpPr>
          <p:nvPr>
            <p:ph type="title"/>
          </p:nvPr>
        </p:nvSpPr>
        <p:spPr>
          <a:xfrm>
            <a:off x="-150542" y="100361"/>
            <a:ext cx="12192000" cy="1325563"/>
          </a:xfrm>
        </p:spPr>
        <p:txBody>
          <a:bodyPr>
            <a:normAutofit fontScale="90000"/>
          </a:bodyPr>
          <a:lstStyle/>
          <a:p>
            <a:pPr algn="ctr"/>
            <a:r>
              <a:rPr lang="en-US" b="1" dirty="0">
                <a:solidFill>
                  <a:schemeClr val="bg1"/>
                </a:solidFill>
                <a:effectLst/>
                <a:latin typeface="+mn-lt"/>
                <a:ea typeface="Calibri" panose="020F0502020204030204" pitchFamily="34" charset="0"/>
              </a:rPr>
              <a:t>2) Social Isolation and</a:t>
            </a:r>
            <a:br>
              <a:rPr lang="en-US" b="1" dirty="0">
                <a:solidFill>
                  <a:schemeClr val="bg1"/>
                </a:solidFill>
                <a:effectLst/>
                <a:latin typeface="+mn-lt"/>
                <a:ea typeface="Calibri" panose="020F0502020204030204" pitchFamily="34" charset="0"/>
              </a:rPr>
            </a:br>
            <a:r>
              <a:rPr lang="en-US" b="1" dirty="0">
                <a:solidFill>
                  <a:schemeClr val="accent5">
                    <a:lumMod val="75000"/>
                  </a:schemeClr>
                </a:solidFill>
                <a:effectLst/>
                <a:latin typeface="Century Gothic" panose="020B0502020202020204" pitchFamily="34" charset="0"/>
                <a:ea typeface="Calibri" panose="020F0502020204030204" pitchFamily="34" charset="0"/>
              </a:rPr>
              <a:t>2) L</a:t>
            </a:r>
            <a:r>
              <a:rPr lang="en-US" b="1" dirty="0">
                <a:solidFill>
                  <a:schemeClr val="accent5">
                    <a:lumMod val="75000"/>
                  </a:schemeClr>
                </a:solidFill>
                <a:latin typeface="Century Gothic" panose="020B0502020202020204" pitchFamily="34" charset="0"/>
                <a:ea typeface="Calibri" panose="020F0502020204030204" pitchFamily="34" charset="0"/>
              </a:rPr>
              <a:t>oss of Existing Social Support Systems</a:t>
            </a:r>
            <a:br>
              <a:rPr lang="en-US" sz="4900" b="1" dirty="0">
                <a:latin typeface="Century Gothic" panose="020B0502020202020204" pitchFamily="34" charset="0"/>
                <a:ea typeface="Calibri" panose="020F0502020204030204" pitchFamily="34" charset="0"/>
              </a:rPr>
            </a:br>
            <a:endParaRPr lang="en-US" sz="4900"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F4D0E8FE-9E2A-AE79-D529-4F5742D09B4A}"/>
              </a:ext>
            </a:extLst>
          </p:cNvPr>
          <p:cNvSpPr>
            <a:spLocks noGrp="1"/>
          </p:cNvSpPr>
          <p:nvPr>
            <p:ph idx="1"/>
          </p:nvPr>
        </p:nvSpPr>
        <p:spPr>
          <a:xfrm>
            <a:off x="150541" y="1379577"/>
            <a:ext cx="11890917" cy="5378062"/>
          </a:xfrm>
          <a:ln>
            <a:noFill/>
          </a:ln>
        </p:spPr>
        <p:txBody>
          <a:bodyPr>
            <a:normAutofit/>
          </a:bodyPr>
          <a:lstStyle/>
          <a:p>
            <a:r>
              <a:rPr lang="en-US" sz="2600" b="1" i="0" dirty="0">
                <a:effectLst/>
                <a:latin typeface="Century Gothic" panose="020B0502020202020204" pitchFamily="34" charset="0"/>
              </a:rPr>
              <a:t>Immigration-related stressors </a:t>
            </a:r>
            <a:r>
              <a:rPr lang="en-US" sz="2600" b="0" i="0" dirty="0">
                <a:effectLst/>
                <a:latin typeface="Century Gothic" panose="020B0502020202020204" pitchFamily="34" charset="0"/>
              </a:rPr>
              <a:t>can increase suicidal thoughts and risk due to the distress associated with cultural stress and social marginalization</a:t>
            </a:r>
          </a:p>
          <a:p>
            <a:r>
              <a:rPr lang="en-US" sz="2600" b="1" dirty="0">
                <a:latin typeface="Century Gothic" panose="020B0502020202020204" pitchFamily="34" charset="0"/>
              </a:rPr>
              <a:t>Adequate social support is the most important protective factor</a:t>
            </a:r>
            <a:r>
              <a:rPr lang="en-US" sz="2600" dirty="0">
                <a:latin typeface="Century Gothic" panose="020B0502020202020204" pitchFamily="34" charset="0"/>
              </a:rPr>
              <a:t> for undocumented immigrants’ mental health</a:t>
            </a:r>
          </a:p>
          <a:p>
            <a:r>
              <a:rPr lang="en-US" sz="2600" b="1" dirty="0">
                <a:latin typeface="Century Gothic" panose="020B0502020202020204" pitchFamily="34" charset="0"/>
              </a:rPr>
              <a:t>Shifting family structures and dynamics</a:t>
            </a:r>
          </a:p>
          <a:p>
            <a:pPr lvl="1"/>
            <a:r>
              <a:rPr lang="en-US" dirty="0">
                <a:latin typeface="Century Gothic" panose="020B0502020202020204" pitchFamily="34" charset="0"/>
              </a:rPr>
              <a:t>Strained family situations with inclusions, exclusion, and desires for assimilation among family members</a:t>
            </a:r>
          </a:p>
          <a:p>
            <a:pPr lvl="1"/>
            <a:r>
              <a:rPr lang="en-US" dirty="0">
                <a:latin typeface="Century Gothic" panose="020B0502020202020204" pitchFamily="34" charset="0"/>
              </a:rPr>
              <a:t>Shifting priorities can lead to increased intergenerational conflicts</a:t>
            </a:r>
          </a:p>
          <a:p>
            <a:r>
              <a:rPr lang="en-US" sz="2600" b="1" dirty="0">
                <a:latin typeface="Century Gothic" panose="020B0502020202020204" pitchFamily="34" charset="0"/>
              </a:rPr>
              <a:t>Separation from family</a:t>
            </a:r>
          </a:p>
          <a:p>
            <a:pPr lvl="1"/>
            <a:r>
              <a:rPr lang="en-US" dirty="0">
                <a:latin typeface="Century Gothic" panose="020B0502020202020204" pitchFamily="34" charset="0"/>
              </a:rPr>
              <a:t>Traumatic for children to be separated from parents</a:t>
            </a:r>
          </a:p>
          <a:p>
            <a:pPr lvl="1"/>
            <a:r>
              <a:rPr lang="en-US" dirty="0">
                <a:latin typeface="Century Gothic" panose="020B0502020202020204" pitchFamily="34" charset="0"/>
              </a:rPr>
              <a:t>When reunited, children may respond to feelings of abandonment by rejecting their parents → c</a:t>
            </a:r>
            <a:r>
              <a:rPr lang="en-US" sz="2400" dirty="0">
                <a:latin typeface="Century Gothic" panose="020B0502020202020204" pitchFamily="34" charset="0"/>
              </a:rPr>
              <a:t>an create a self-perpetuating cycle</a:t>
            </a:r>
          </a:p>
        </p:txBody>
      </p:sp>
      <p:sp>
        <p:nvSpPr>
          <p:cNvPr id="4" name="TextBox 3">
            <a:extLst>
              <a:ext uri="{FF2B5EF4-FFF2-40B4-BE49-F238E27FC236}">
                <a16:creationId xmlns:a16="http://schemas.microsoft.com/office/drawing/2014/main" id="{B8FEE147-42A7-CCE6-19B6-8FF79AA44F90}"/>
              </a:ext>
            </a:extLst>
          </p:cNvPr>
          <p:cNvSpPr txBox="1"/>
          <p:nvPr/>
        </p:nvSpPr>
        <p:spPr>
          <a:xfrm>
            <a:off x="9726518" y="6611779"/>
            <a:ext cx="2204223" cy="246221"/>
          </a:xfrm>
          <a:prstGeom prst="rect">
            <a:avLst/>
          </a:prstGeom>
          <a:noFill/>
        </p:spPr>
        <p:txBody>
          <a:bodyPr wrap="square" rtlCol="0">
            <a:spAutoFit/>
          </a:bodyPr>
          <a:lstStyle/>
          <a:p>
            <a:r>
              <a:rPr lang="en-US" sz="1000" dirty="0">
                <a:latin typeface="Century Gothic" panose="020B0502020202020204" pitchFamily="34" charset="0"/>
              </a:rPr>
              <a:t>APA, n.d.; Barrios-Ruiz et al, 2024</a:t>
            </a:r>
          </a:p>
        </p:txBody>
      </p:sp>
    </p:spTree>
    <p:extLst>
      <p:ext uri="{BB962C8B-B14F-4D97-AF65-F5344CB8AC3E}">
        <p14:creationId xmlns:p14="http://schemas.microsoft.com/office/powerpoint/2010/main" val="138817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05D122-F859-9489-3D22-F0C860609D22}"/>
              </a:ext>
            </a:extLst>
          </p:cNvPr>
          <p:cNvSpPr>
            <a:spLocks noGrp="1"/>
          </p:cNvSpPr>
          <p:nvPr>
            <p:ph idx="1"/>
          </p:nvPr>
        </p:nvSpPr>
        <p:spPr>
          <a:xfrm>
            <a:off x="357188" y="1805256"/>
            <a:ext cx="10625138" cy="4603751"/>
          </a:xfrm>
        </p:spPr>
        <p:txBody>
          <a:bodyPr/>
          <a:lstStyle/>
          <a:p>
            <a:r>
              <a:rPr lang="en-US" b="1" dirty="0">
                <a:latin typeface="Century Gothic" panose="020B0502020202020204" pitchFamily="34" charset="0"/>
              </a:rPr>
              <a:t>Encourage and advocate for the unification of patients with their families</a:t>
            </a:r>
          </a:p>
          <a:p>
            <a:r>
              <a:rPr lang="en-US" b="1" dirty="0">
                <a:latin typeface="Century Gothic" panose="020B0502020202020204" pitchFamily="34" charset="0"/>
              </a:rPr>
              <a:t>Connect patients and families to resources</a:t>
            </a:r>
          </a:p>
          <a:p>
            <a:pPr lvl="1"/>
            <a:r>
              <a:rPr lang="en-US" dirty="0">
                <a:latin typeface="Century Gothic" panose="020B0502020202020204" pitchFamily="34" charset="0"/>
              </a:rPr>
              <a:t>Social support is crucial for the recovery of disenfranchised populations</a:t>
            </a:r>
            <a:endParaRPr lang="en-US" b="1" dirty="0">
              <a:latin typeface="Century Gothic" panose="020B0502020202020204" pitchFamily="34" charset="0"/>
            </a:endParaRPr>
          </a:p>
          <a:p>
            <a:r>
              <a:rPr lang="en-US" b="1" dirty="0">
                <a:latin typeface="Century Gothic" panose="020B0502020202020204" pitchFamily="34" charset="0"/>
              </a:rPr>
              <a:t>Collaborate with community organizations</a:t>
            </a:r>
          </a:p>
          <a:p>
            <a:pPr lvl="1"/>
            <a:r>
              <a:rPr lang="en-US" dirty="0">
                <a:latin typeface="Century Gothic" panose="020B0502020202020204" pitchFamily="34" charset="0"/>
              </a:rPr>
              <a:t>Support for undocumented immigrants in multiple areas of their lives, including family and school support</a:t>
            </a:r>
          </a:p>
          <a:p>
            <a:pPr lvl="2"/>
            <a:r>
              <a:rPr lang="en-US" dirty="0">
                <a:latin typeface="Century Gothic" panose="020B0502020202020204" pitchFamily="34" charset="0"/>
              </a:rPr>
              <a:t>See resource list</a:t>
            </a:r>
          </a:p>
          <a:p>
            <a:pPr lvl="1"/>
            <a:endParaRPr lang="en-US" dirty="0"/>
          </a:p>
        </p:txBody>
      </p:sp>
      <p:sp>
        <p:nvSpPr>
          <p:cNvPr id="4" name="Title 1">
            <a:extLst>
              <a:ext uri="{FF2B5EF4-FFF2-40B4-BE49-F238E27FC236}">
                <a16:creationId xmlns:a16="http://schemas.microsoft.com/office/drawing/2014/main" id="{CF464682-FF0B-998D-92A0-10A5AB76A292}"/>
              </a:ext>
            </a:extLst>
          </p:cNvPr>
          <p:cNvSpPr>
            <a:spLocks noGrp="1"/>
          </p:cNvSpPr>
          <p:nvPr>
            <p:ph type="title"/>
          </p:nvPr>
        </p:nvSpPr>
        <p:spPr>
          <a:xfrm>
            <a:off x="212422" y="523875"/>
            <a:ext cx="11224232" cy="1325563"/>
          </a:xfrm>
        </p:spPr>
        <p:txBody>
          <a:bodyPr>
            <a:normAutofit fontScale="90000"/>
          </a:bodyPr>
          <a:lstStyle/>
          <a:p>
            <a:pPr algn="ctr"/>
            <a:br>
              <a:rPr lang="en-US" b="1" dirty="0">
                <a:solidFill>
                  <a:schemeClr val="bg1"/>
                </a:solidFill>
                <a:effectLst/>
                <a:latin typeface="+mn-lt"/>
                <a:ea typeface="Calibri" panose="020F0502020204030204" pitchFamily="34" charset="0"/>
              </a:rPr>
            </a:br>
            <a:r>
              <a:rPr lang="en-US" b="1" dirty="0">
                <a:solidFill>
                  <a:schemeClr val="accent5">
                    <a:lumMod val="75000"/>
                  </a:schemeClr>
                </a:solidFill>
                <a:effectLst/>
                <a:latin typeface="Century Gothic" panose="020B0502020202020204" pitchFamily="34" charset="0"/>
                <a:ea typeface="Calibri" panose="020F0502020204030204" pitchFamily="34" charset="0"/>
              </a:rPr>
              <a:t>2) L</a:t>
            </a:r>
            <a:r>
              <a:rPr lang="en-US" b="1" dirty="0">
                <a:solidFill>
                  <a:schemeClr val="accent5">
                    <a:lumMod val="75000"/>
                  </a:schemeClr>
                </a:solidFill>
                <a:latin typeface="Century Gothic" panose="020B0502020202020204" pitchFamily="34" charset="0"/>
                <a:ea typeface="Calibri" panose="020F0502020204030204" pitchFamily="34" charset="0"/>
              </a:rPr>
              <a:t>oss of Existing Social Support Systems</a:t>
            </a:r>
            <a:br>
              <a:rPr lang="en-US" b="1" dirty="0">
                <a:solidFill>
                  <a:schemeClr val="accent5">
                    <a:lumMod val="75000"/>
                  </a:schemeClr>
                </a:solidFill>
                <a:latin typeface="Century Gothic" panose="020B0502020202020204" pitchFamily="34" charset="0"/>
                <a:ea typeface="Calibri" panose="020F0502020204030204" pitchFamily="34" charset="0"/>
              </a:rPr>
            </a:br>
            <a:r>
              <a:rPr lang="en-US" sz="4000" b="1" dirty="0">
                <a:solidFill>
                  <a:schemeClr val="accent5">
                    <a:lumMod val="60000"/>
                    <a:lumOff val="40000"/>
                  </a:schemeClr>
                </a:solidFill>
                <a:latin typeface="Century Gothic" panose="020B0502020202020204" pitchFamily="34" charset="0"/>
              </a:rPr>
              <a:t>Recommendations</a:t>
            </a:r>
            <a:br>
              <a:rPr lang="en-US" b="1" dirty="0">
                <a:solidFill>
                  <a:schemeClr val="accent5">
                    <a:lumMod val="60000"/>
                    <a:lumOff val="40000"/>
                  </a:schemeClr>
                </a:solidFill>
                <a:latin typeface="Century Gothic" panose="020B0502020202020204" pitchFamily="34" charset="0"/>
              </a:rPr>
            </a:br>
            <a:br>
              <a:rPr lang="en-US" sz="4900" b="1" dirty="0">
                <a:latin typeface="Century Gothic" panose="020B0502020202020204" pitchFamily="34" charset="0"/>
                <a:ea typeface="Calibri" panose="020F0502020204030204" pitchFamily="34" charset="0"/>
              </a:rPr>
            </a:br>
            <a:endParaRPr lang="en-US" sz="4900" dirty="0">
              <a:latin typeface="Century Gothic" panose="020B0502020202020204" pitchFamily="34" charset="0"/>
            </a:endParaRPr>
          </a:p>
        </p:txBody>
      </p:sp>
      <p:pic>
        <p:nvPicPr>
          <p:cNvPr id="5" name="Picture 4">
            <a:extLst>
              <a:ext uri="{FF2B5EF4-FFF2-40B4-BE49-F238E27FC236}">
                <a16:creationId xmlns:a16="http://schemas.microsoft.com/office/drawing/2014/main" id="{35E034C2-04C7-C56D-49AA-21CF97D1B1BE}"/>
              </a:ext>
            </a:extLst>
          </p:cNvPr>
          <p:cNvPicPr>
            <a:picLocks noChangeAspect="1"/>
          </p:cNvPicPr>
          <p:nvPr/>
        </p:nvPicPr>
        <p:blipFill>
          <a:blip r:embed="rId3"/>
          <a:stretch>
            <a:fillRect/>
          </a:stretch>
        </p:blipFill>
        <p:spPr>
          <a:xfrm>
            <a:off x="5352796" y="5241373"/>
            <a:ext cx="1552076" cy="1552076"/>
          </a:xfrm>
          <a:prstGeom prst="rect">
            <a:avLst/>
          </a:prstGeom>
        </p:spPr>
      </p:pic>
      <p:pic>
        <p:nvPicPr>
          <p:cNvPr id="6" name="Picture 5">
            <a:extLst>
              <a:ext uri="{FF2B5EF4-FFF2-40B4-BE49-F238E27FC236}">
                <a16:creationId xmlns:a16="http://schemas.microsoft.com/office/drawing/2014/main" id="{95329745-291C-F985-51DB-76E3B877FD6C}"/>
              </a:ext>
            </a:extLst>
          </p:cNvPr>
          <p:cNvPicPr>
            <a:picLocks noChangeAspect="1"/>
          </p:cNvPicPr>
          <p:nvPr/>
        </p:nvPicPr>
        <p:blipFill>
          <a:blip r:embed="rId4"/>
          <a:stretch>
            <a:fillRect/>
          </a:stretch>
        </p:blipFill>
        <p:spPr>
          <a:xfrm>
            <a:off x="7887758" y="6409007"/>
            <a:ext cx="1269791" cy="355060"/>
          </a:xfrm>
          <a:prstGeom prst="rect">
            <a:avLst/>
          </a:prstGeom>
        </p:spPr>
      </p:pic>
      <p:sp>
        <p:nvSpPr>
          <p:cNvPr id="7" name="Text Placeholder 2">
            <a:extLst>
              <a:ext uri="{FF2B5EF4-FFF2-40B4-BE49-F238E27FC236}">
                <a16:creationId xmlns:a16="http://schemas.microsoft.com/office/drawing/2014/main" id="{FB39CA28-E861-324B-009B-AC61334924B1}"/>
              </a:ext>
            </a:extLst>
          </p:cNvPr>
          <p:cNvSpPr txBox="1">
            <a:spLocks/>
          </p:cNvSpPr>
          <p:nvPr/>
        </p:nvSpPr>
        <p:spPr>
          <a:xfrm>
            <a:off x="6904872" y="5510155"/>
            <a:ext cx="3398199"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0070C0"/>
                </a:solidFill>
                <a:latin typeface="Century Gothic" panose="020B0502020202020204" pitchFamily="34" charset="0"/>
              </a:rPr>
              <a:t>Refugee Council USA</a:t>
            </a:r>
          </a:p>
        </p:txBody>
      </p:sp>
    </p:spTree>
    <p:extLst>
      <p:ext uri="{BB962C8B-B14F-4D97-AF65-F5344CB8AC3E}">
        <p14:creationId xmlns:p14="http://schemas.microsoft.com/office/powerpoint/2010/main" val="137107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BFACC-5E9F-6299-3655-7EC3F6907E9E}"/>
              </a:ext>
            </a:extLst>
          </p:cNvPr>
          <p:cNvSpPr>
            <a:spLocks noGrp="1"/>
          </p:cNvSpPr>
          <p:nvPr>
            <p:ph type="title"/>
          </p:nvPr>
        </p:nvSpPr>
        <p:spPr>
          <a:xfrm>
            <a:off x="198725" y="103515"/>
            <a:ext cx="12310946" cy="1325563"/>
          </a:xfrm>
        </p:spPr>
        <p:txBody>
          <a:bodyPr>
            <a:normAutofit fontScale="90000"/>
          </a:bodyPr>
          <a:lstStyle/>
          <a:p>
            <a:pPr algn="ctr"/>
            <a:br>
              <a:rPr lang="en-US" sz="4900" b="1" dirty="0">
                <a:solidFill>
                  <a:schemeClr val="accent5">
                    <a:lumMod val="75000"/>
                  </a:schemeClr>
                </a:solidFill>
                <a:latin typeface="Century Gothic" panose="020B0502020202020204" pitchFamily="34" charset="0"/>
              </a:rPr>
            </a:br>
            <a:r>
              <a:rPr lang="en-US" b="1" dirty="0">
                <a:solidFill>
                  <a:schemeClr val="accent5">
                    <a:lumMod val="75000"/>
                  </a:schemeClr>
                </a:solidFill>
                <a:latin typeface="Century Gothic" panose="020B0502020202020204" pitchFamily="34" charset="0"/>
              </a:rPr>
              <a:t>3) History of Trauma: </a:t>
            </a:r>
            <a:r>
              <a:rPr lang="en-US" b="1" dirty="0">
                <a:solidFill>
                  <a:schemeClr val="accent5">
                    <a:lumMod val="75000"/>
                  </a:schemeClr>
                </a:solidFill>
                <a:latin typeface="Century Gothic" panose="020B0502020202020204" pitchFamily="34" charset="0"/>
                <a:cs typeface="Arial" panose="020B0604020202020204" pitchFamily="34" charset="0"/>
              </a:rPr>
              <a:t>Trauma and Stressors </a:t>
            </a:r>
            <a:br>
              <a:rPr lang="en-US" b="1" dirty="0">
                <a:solidFill>
                  <a:schemeClr val="accent5">
                    <a:lumMod val="75000"/>
                  </a:schemeClr>
                </a:solidFill>
                <a:latin typeface="Century Gothic" panose="020B0502020202020204" pitchFamily="34" charset="0"/>
                <a:cs typeface="Arial" panose="020B0604020202020204" pitchFamily="34" charset="0"/>
              </a:rPr>
            </a:br>
            <a:r>
              <a:rPr lang="en-US" b="1" dirty="0">
                <a:solidFill>
                  <a:schemeClr val="accent5">
                    <a:lumMod val="75000"/>
                  </a:schemeClr>
                </a:solidFill>
                <a:latin typeface="Century Gothic" panose="020B0502020202020204" pitchFamily="34" charset="0"/>
                <a:cs typeface="Arial" panose="020B0604020202020204" pitchFamily="34" charset="0"/>
              </a:rPr>
              <a:t>Before, During, and After Immigration</a:t>
            </a:r>
            <a:br>
              <a:rPr lang="en-US" sz="4400" b="1" dirty="0">
                <a:solidFill>
                  <a:schemeClr val="accent5">
                    <a:lumMod val="75000"/>
                  </a:schemeClr>
                </a:solidFill>
                <a:latin typeface="Century Gothic" panose="020B0502020202020204" pitchFamily="34" charset="0"/>
              </a:rPr>
            </a:br>
            <a:endParaRPr lang="en-US" dirty="0">
              <a:solidFill>
                <a:schemeClr val="accent5">
                  <a:lumMod val="75000"/>
                </a:schemeClr>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09147CD5-A2CE-544F-FA9B-CD1E4C37C612}"/>
              </a:ext>
            </a:extLst>
          </p:cNvPr>
          <p:cNvSpPr>
            <a:spLocks noGrp="1"/>
          </p:cNvSpPr>
          <p:nvPr>
            <p:ph idx="1"/>
          </p:nvPr>
        </p:nvSpPr>
        <p:spPr>
          <a:xfrm>
            <a:off x="198725" y="1712990"/>
            <a:ext cx="12035883" cy="5145010"/>
          </a:xfrm>
          <a:ln>
            <a:noFill/>
          </a:ln>
        </p:spPr>
        <p:txBody>
          <a:bodyPr>
            <a:normAutofit/>
          </a:bodyPr>
          <a:lstStyle/>
          <a:p>
            <a:r>
              <a:rPr lang="en-US" sz="3200" b="1" dirty="0">
                <a:latin typeface="Century Gothic" panose="020B0502020202020204" pitchFamily="34" charset="0"/>
              </a:rPr>
              <a:t>High risk of violence &amp; sexual abuse</a:t>
            </a:r>
          </a:p>
          <a:p>
            <a:r>
              <a:rPr lang="en-US" sz="3200" b="1" dirty="0">
                <a:latin typeface="Century Gothic" panose="020B0502020202020204" pitchFamily="34" charset="0"/>
              </a:rPr>
              <a:t>Housing instability </a:t>
            </a:r>
          </a:p>
          <a:p>
            <a:r>
              <a:rPr lang="en-US" sz="3200" b="1" dirty="0">
                <a:latin typeface="Century Gothic" panose="020B0502020202020204" pitchFamily="34" charset="0"/>
              </a:rPr>
              <a:t>What do we know about trauma?</a:t>
            </a:r>
          </a:p>
          <a:p>
            <a:pPr lvl="2"/>
            <a:r>
              <a:rPr lang="en-US" sz="2400" dirty="0">
                <a:latin typeface="Century Gothic" panose="020B0502020202020204" pitchFamily="34" charset="0"/>
              </a:rPr>
              <a:t>Traumatic stress reactions</a:t>
            </a:r>
          </a:p>
          <a:p>
            <a:pPr lvl="2"/>
            <a:r>
              <a:rPr lang="en-US" sz="2400" dirty="0">
                <a:latin typeface="Century Gothic" panose="020B0502020202020204" pitchFamily="34" charset="0"/>
              </a:rPr>
              <a:t>Post Traumatic Stress Disorder (PTSD)</a:t>
            </a:r>
          </a:p>
          <a:p>
            <a:pPr lvl="2"/>
            <a:r>
              <a:rPr lang="en-US" sz="2400" dirty="0">
                <a:latin typeface="Century Gothic" panose="020B0502020202020204" pitchFamily="34" charset="0"/>
              </a:rPr>
              <a:t>Unable to trust others, especially the U.S. legal system</a:t>
            </a:r>
          </a:p>
          <a:p>
            <a:r>
              <a:rPr lang="en-US" sz="3200" b="1" dirty="0">
                <a:latin typeface="Century Gothic" panose="020B0502020202020204" pitchFamily="34" charset="0"/>
                <a:ea typeface="Calibri" panose="020F0502020204030204" pitchFamily="34" charset="0"/>
              </a:rPr>
              <a:t>Many providers have little – no training in trauma-informed care</a:t>
            </a:r>
          </a:p>
          <a:p>
            <a:r>
              <a:rPr lang="en-US" sz="3200" b="1" dirty="0">
                <a:latin typeface="Century Gothic" panose="020B0502020202020204" pitchFamily="34" charset="0"/>
              </a:rPr>
              <a:t>Therapy options in your community</a:t>
            </a:r>
          </a:p>
          <a:p>
            <a:pPr lvl="1"/>
            <a:r>
              <a:rPr lang="en-US" dirty="0">
                <a:latin typeface="Century Gothic" panose="020B0502020202020204" pitchFamily="34" charset="0"/>
              </a:rPr>
              <a:t>UNIDOS, Madison, WI – Bilingual hotline &amp; therapists for children &amp; adults</a:t>
            </a:r>
          </a:p>
          <a:p>
            <a:endParaRPr lang="en-US" dirty="0"/>
          </a:p>
        </p:txBody>
      </p:sp>
      <p:sp>
        <p:nvSpPr>
          <p:cNvPr id="4" name="TextBox 3">
            <a:extLst>
              <a:ext uri="{FF2B5EF4-FFF2-40B4-BE49-F238E27FC236}">
                <a16:creationId xmlns:a16="http://schemas.microsoft.com/office/drawing/2014/main" id="{D367D5B0-40AF-6CFA-7354-AF81FB7EB154}"/>
              </a:ext>
            </a:extLst>
          </p:cNvPr>
          <p:cNvSpPr txBox="1"/>
          <p:nvPr/>
        </p:nvSpPr>
        <p:spPr>
          <a:xfrm>
            <a:off x="8791809" y="6508264"/>
            <a:ext cx="2871299" cy="246221"/>
          </a:xfrm>
          <a:prstGeom prst="rect">
            <a:avLst/>
          </a:prstGeom>
          <a:noFill/>
        </p:spPr>
        <p:txBody>
          <a:bodyPr wrap="none" rtlCol="0">
            <a:spAutoFit/>
          </a:bodyPr>
          <a:lstStyle/>
          <a:p>
            <a:r>
              <a:rPr lang="en-US" sz="1000" dirty="0">
                <a:latin typeface="Century Gothic" panose="020B0502020202020204" pitchFamily="34" charset="0"/>
              </a:rPr>
              <a:t>APA, n.d.; Barrios-Ruiz et al, 2024; WHO, n.d.</a:t>
            </a:r>
          </a:p>
        </p:txBody>
      </p:sp>
    </p:spTree>
    <p:extLst>
      <p:ext uri="{BB962C8B-B14F-4D97-AF65-F5344CB8AC3E}">
        <p14:creationId xmlns:p14="http://schemas.microsoft.com/office/powerpoint/2010/main" val="337516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4BAE4BB-7FD7-43F3-E5E5-5EFDD135EB4A}"/>
              </a:ext>
            </a:extLst>
          </p:cNvPr>
          <p:cNvSpPr>
            <a:spLocks noGrp="1"/>
          </p:cNvSpPr>
          <p:nvPr>
            <p:ph idx="1"/>
          </p:nvPr>
        </p:nvSpPr>
        <p:spPr>
          <a:xfrm>
            <a:off x="0" y="1731433"/>
            <a:ext cx="11958638" cy="5126567"/>
          </a:xfrm>
        </p:spPr>
        <p:txBody>
          <a:bodyPr>
            <a:normAutofit/>
          </a:bodyPr>
          <a:lstStyle/>
          <a:p>
            <a:pPr lvl="1"/>
            <a:r>
              <a:rPr lang="en-US" sz="2600" b="1" dirty="0">
                <a:latin typeface="Century Gothic" panose="020B0502020202020204" pitchFamily="34" charset="0"/>
              </a:rPr>
              <a:t>Consider recovery from trauma as a primary goal</a:t>
            </a:r>
            <a:endParaRPr lang="en-US" sz="2600" dirty="0">
              <a:latin typeface="Century Gothic" panose="020B0502020202020204" pitchFamily="34" charset="0"/>
            </a:endParaRPr>
          </a:p>
          <a:p>
            <a:pPr lvl="1"/>
            <a:r>
              <a:rPr lang="en-US" sz="2600" b="1" dirty="0">
                <a:latin typeface="Century Gothic" panose="020B0502020202020204" pitchFamily="34" charset="0"/>
              </a:rPr>
              <a:t>Screen for trauma exposure and symptoms </a:t>
            </a:r>
          </a:p>
          <a:p>
            <a:pPr lvl="2"/>
            <a:r>
              <a:rPr lang="en-US" sz="2600" dirty="0">
                <a:latin typeface="Century Gothic" panose="020B0502020202020204" pitchFamily="34" charset="0"/>
              </a:rPr>
              <a:t>Use a normalizing statement: </a:t>
            </a:r>
          </a:p>
          <a:p>
            <a:pPr lvl="3"/>
            <a:r>
              <a:rPr lang="en-US" sz="2400" dirty="0">
                <a:latin typeface="Century Gothic" panose="020B0502020202020204" pitchFamily="34" charset="0"/>
              </a:rPr>
              <a:t>”Many people I care for have experienced violence or trauma”</a:t>
            </a:r>
          </a:p>
          <a:p>
            <a:pPr lvl="2"/>
            <a:r>
              <a:rPr lang="en-US" sz="2600" dirty="0">
                <a:latin typeface="Century Gothic" panose="020B0502020202020204" pitchFamily="34" charset="0"/>
              </a:rPr>
              <a:t>Ask about anxiety, depression, substance use, and sleep disorders</a:t>
            </a:r>
          </a:p>
          <a:p>
            <a:pPr lvl="1"/>
            <a:r>
              <a:rPr lang="en-US" b="1" dirty="0">
                <a:latin typeface="Century Gothic" panose="020B0502020202020204" pitchFamily="34" charset="0"/>
              </a:rPr>
              <a:t>Recognize the impact of violence and coping measures (or lack thereof)</a:t>
            </a:r>
          </a:p>
          <a:p>
            <a:pPr lvl="1"/>
            <a:r>
              <a:rPr lang="en-US" b="1" dirty="0">
                <a:latin typeface="Century Gothic" panose="020B0502020202020204" pitchFamily="34" charset="0"/>
              </a:rPr>
              <a:t>Allow patients to tell their stories </a:t>
            </a:r>
          </a:p>
          <a:p>
            <a:pPr lvl="2"/>
            <a:r>
              <a:rPr lang="en-US" sz="2400" dirty="0">
                <a:latin typeface="Century Gothic" panose="020B0502020202020204" pitchFamily="34" charset="0"/>
              </a:rPr>
              <a:t>Recreating their story often helps immigrants process and prevent symptoms of depression, anxiety, and PTSD</a:t>
            </a:r>
          </a:p>
          <a:p>
            <a:pPr lvl="2"/>
            <a:r>
              <a:rPr lang="en-US" sz="2400" dirty="0">
                <a:latin typeface="Century Gothic" panose="020B0502020202020204" pitchFamily="34" charset="0"/>
              </a:rPr>
              <a:t>Also helps people identify their story in a less damaging and more therapeutic way</a:t>
            </a:r>
          </a:p>
          <a:p>
            <a:pPr lvl="1"/>
            <a:r>
              <a:rPr lang="en-US" b="1" dirty="0">
                <a:latin typeface="Century Gothic" panose="020B0502020202020204" pitchFamily="34" charset="0"/>
              </a:rPr>
              <a:t>Consider re-examining policies that restrict access to social services and health care </a:t>
            </a:r>
            <a:r>
              <a:rPr lang="en-US" dirty="0">
                <a:latin typeface="Century Gothic" panose="020B0502020202020204" pitchFamily="34" charset="0"/>
              </a:rPr>
              <a:t>for the undocumented</a:t>
            </a:r>
          </a:p>
          <a:p>
            <a:endParaRPr lang="en-US" dirty="0"/>
          </a:p>
        </p:txBody>
      </p:sp>
      <p:sp>
        <p:nvSpPr>
          <p:cNvPr id="6" name="Title 1">
            <a:extLst>
              <a:ext uri="{FF2B5EF4-FFF2-40B4-BE49-F238E27FC236}">
                <a16:creationId xmlns:a16="http://schemas.microsoft.com/office/drawing/2014/main" id="{28A3F43E-C5AC-C9AD-B99B-EF7399C41C38}"/>
              </a:ext>
            </a:extLst>
          </p:cNvPr>
          <p:cNvSpPr>
            <a:spLocks noGrp="1"/>
          </p:cNvSpPr>
          <p:nvPr>
            <p:ph type="title"/>
          </p:nvPr>
        </p:nvSpPr>
        <p:spPr>
          <a:xfrm>
            <a:off x="0" y="548745"/>
            <a:ext cx="11060151" cy="1325563"/>
          </a:xfrm>
        </p:spPr>
        <p:txBody>
          <a:bodyPr>
            <a:normAutofit fontScale="90000"/>
          </a:bodyPr>
          <a:lstStyle/>
          <a:p>
            <a:pPr algn="ctr"/>
            <a:r>
              <a:rPr lang="en-US" b="1" dirty="0">
                <a:solidFill>
                  <a:schemeClr val="accent5">
                    <a:lumMod val="75000"/>
                  </a:schemeClr>
                </a:solidFill>
                <a:latin typeface="Century Gothic" panose="020B0502020202020204" pitchFamily="34" charset="0"/>
              </a:rPr>
              <a:t>3) History of Trauma</a:t>
            </a:r>
            <a:br>
              <a:rPr lang="en-US" sz="4900" b="1" dirty="0">
                <a:solidFill>
                  <a:schemeClr val="accent5">
                    <a:lumMod val="75000"/>
                  </a:schemeClr>
                </a:solidFill>
                <a:latin typeface="Century Gothic" panose="020B0502020202020204" pitchFamily="34" charset="0"/>
              </a:rPr>
            </a:br>
            <a:r>
              <a:rPr lang="en-US" sz="4000" b="1" dirty="0">
                <a:latin typeface="Century Gothic" panose="020B0502020202020204" pitchFamily="34" charset="0"/>
              </a:rPr>
              <a:t>   </a:t>
            </a:r>
            <a:r>
              <a:rPr lang="en-US" sz="3100" b="1" dirty="0">
                <a:latin typeface="Century Gothic" panose="020B0502020202020204" pitchFamily="34" charset="0"/>
              </a:rPr>
              <a:t>Trauma and Stressors Before, During, and After Immigration</a:t>
            </a:r>
            <a:br>
              <a:rPr lang="en-US" sz="3100" b="1" dirty="0">
                <a:latin typeface="Century Gothic" panose="020B0502020202020204" pitchFamily="34" charset="0"/>
              </a:rPr>
            </a:br>
            <a:r>
              <a:rPr lang="en-US" sz="4000" b="1" dirty="0">
                <a:solidFill>
                  <a:schemeClr val="accent5">
                    <a:lumMod val="60000"/>
                    <a:lumOff val="40000"/>
                  </a:schemeClr>
                </a:solidFill>
                <a:latin typeface="Century Gothic" panose="020B0502020202020204" pitchFamily="34" charset="0"/>
              </a:rPr>
              <a:t>Recommendations</a:t>
            </a:r>
            <a:br>
              <a:rPr lang="en-US" sz="4400" b="1" dirty="0">
                <a:solidFill>
                  <a:schemeClr val="bg1"/>
                </a:solidFill>
              </a:rPr>
            </a:br>
            <a:endParaRPr lang="en-US" dirty="0"/>
          </a:p>
        </p:txBody>
      </p:sp>
      <p:sp>
        <p:nvSpPr>
          <p:cNvPr id="2" name="TextBox 1">
            <a:extLst>
              <a:ext uri="{FF2B5EF4-FFF2-40B4-BE49-F238E27FC236}">
                <a16:creationId xmlns:a16="http://schemas.microsoft.com/office/drawing/2014/main" id="{F246FAC7-08FA-FEEA-FD2E-737853255999}"/>
              </a:ext>
            </a:extLst>
          </p:cNvPr>
          <p:cNvSpPr txBox="1"/>
          <p:nvPr/>
        </p:nvSpPr>
        <p:spPr>
          <a:xfrm>
            <a:off x="9189676" y="6425968"/>
            <a:ext cx="2871299" cy="246221"/>
          </a:xfrm>
          <a:prstGeom prst="rect">
            <a:avLst/>
          </a:prstGeom>
          <a:noFill/>
        </p:spPr>
        <p:txBody>
          <a:bodyPr wrap="none" rtlCol="0">
            <a:spAutoFit/>
          </a:bodyPr>
          <a:lstStyle/>
          <a:p>
            <a:r>
              <a:rPr lang="en-US" sz="1000" dirty="0">
                <a:latin typeface="Century Gothic" panose="020B0502020202020204" pitchFamily="34" charset="0"/>
              </a:rPr>
              <a:t>APA, n.d.; Barrios-Ruiz et al, 2024; WHO, n.d.</a:t>
            </a:r>
          </a:p>
        </p:txBody>
      </p:sp>
    </p:spTree>
    <p:extLst>
      <p:ext uri="{BB962C8B-B14F-4D97-AF65-F5344CB8AC3E}">
        <p14:creationId xmlns:p14="http://schemas.microsoft.com/office/powerpoint/2010/main" val="418016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20428-5DFB-EB5D-E0A9-67A7F426CE1A}"/>
              </a:ext>
            </a:extLst>
          </p:cNvPr>
          <p:cNvSpPr>
            <a:spLocks noGrp="1"/>
          </p:cNvSpPr>
          <p:nvPr>
            <p:ph type="title"/>
          </p:nvPr>
        </p:nvSpPr>
        <p:spPr>
          <a:xfrm>
            <a:off x="682084" y="309873"/>
            <a:ext cx="10381786" cy="1028777"/>
          </a:xfrm>
        </p:spPr>
        <p:txBody>
          <a:bodyPr>
            <a:normAutofit fontScale="90000"/>
          </a:bodyPr>
          <a:lstStyle/>
          <a:p>
            <a:pPr algn="ctr"/>
            <a:r>
              <a:rPr lang="en-US" b="1" dirty="0">
                <a:solidFill>
                  <a:schemeClr val="accent5">
                    <a:lumMod val="75000"/>
                  </a:schemeClr>
                </a:solidFill>
                <a:latin typeface="Century Gothic" panose="020B0502020202020204" pitchFamily="34" charset="0"/>
              </a:rPr>
              <a:t>4) Limited Language Proficiency</a:t>
            </a:r>
            <a:br>
              <a:rPr lang="en-US" b="1" dirty="0">
                <a:latin typeface="Century Gothic" panose="020B0502020202020204" pitchFamily="34" charset="0"/>
              </a:rPr>
            </a:br>
            <a:r>
              <a:rPr lang="en-US" sz="3100" b="1" dirty="0">
                <a:latin typeface="Century Gothic" panose="020B0502020202020204" pitchFamily="34" charset="0"/>
              </a:rPr>
              <a:t>Low Literacy and Educational Levels</a:t>
            </a:r>
            <a:br>
              <a:rPr lang="en-US" sz="3100" b="1" dirty="0">
                <a:latin typeface="Century Gothic" panose="020B0502020202020204" pitchFamily="34" charset="0"/>
              </a:rPr>
            </a:br>
            <a:endParaRPr lang="en-US" sz="3100" b="1"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312350C9-F121-6394-FB97-A49245B4EF01}"/>
              </a:ext>
            </a:extLst>
          </p:cNvPr>
          <p:cNvSpPr>
            <a:spLocks noGrp="1"/>
          </p:cNvSpPr>
          <p:nvPr>
            <p:ph idx="1"/>
          </p:nvPr>
        </p:nvSpPr>
        <p:spPr>
          <a:xfrm>
            <a:off x="100361" y="1350305"/>
            <a:ext cx="11923557" cy="5507695"/>
          </a:xfrm>
          <a:ln>
            <a:noFill/>
          </a:ln>
        </p:spPr>
        <p:txBody>
          <a:bodyPr>
            <a:normAutofit fontScale="92500"/>
          </a:bodyPr>
          <a:lstStyle/>
          <a:p>
            <a:r>
              <a:rPr lang="en-US" b="1" dirty="0">
                <a:latin typeface="Century Gothic" panose="020B0502020202020204" pitchFamily="34" charset="0"/>
              </a:rPr>
              <a:t>Studies show women have difficulties in understanding and being understood</a:t>
            </a:r>
          </a:p>
          <a:p>
            <a:pPr lvl="1"/>
            <a:r>
              <a:rPr lang="en-US" dirty="0">
                <a:latin typeface="Century Gothic" panose="020B0502020202020204" pitchFamily="34" charset="0"/>
              </a:rPr>
              <a:t>Understanding written language is difficult</a:t>
            </a:r>
          </a:p>
          <a:p>
            <a:pPr lvl="1"/>
            <a:r>
              <a:rPr lang="en-US" dirty="0">
                <a:latin typeface="Century Gothic" panose="020B0502020202020204" pitchFamily="34" charset="0"/>
              </a:rPr>
              <a:t>Leads to misunderstandings with health care providers</a:t>
            </a:r>
          </a:p>
          <a:p>
            <a:pPr lvl="1"/>
            <a:r>
              <a:rPr lang="en-US" dirty="0">
                <a:latin typeface="Century Gothic" panose="020B0502020202020204" pitchFamily="34" charset="0"/>
              </a:rPr>
              <a:t>Unsure about information over the phone or websites</a:t>
            </a:r>
          </a:p>
          <a:p>
            <a:pPr lvl="1"/>
            <a:r>
              <a:rPr lang="en-US" dirty="0">
                <a:latin typeface="Century Gothic" panose="020B0502020202020204" pitchFamily="34" charset="0"/>
              </a:rPr>
              <a:t>Inability to express themselves correctly causes concern and frustration</a:t>
            </a:r>
          </a:p>
          <a:p>
            <a:r>
              <a:rPr lang="en-US" b="1" dirty="0">
                <a:latin typeface="Century Gothic" panose="020B0502020202020204" pitchFamily="34" charset="0"/>
              </a:rPr>
              <a:t>ACOG Committee Statement reviews language proficiency challenges</a:t>
            </a:r>
          </a:p>
          <a:p>
            <a:pPr lvl="1"/>
            <a:r>
              <a:rPr lang="en-US" dirty="0">
                <a:latin typeface="Century Gothic" panose="020B0502020202020204" pitchFamily="34" charset="0"/>
              </a:rPr>
              <a:t>Offer patients interpreters and materials available in languages appropriate for the patient population</a:t>
            </a:r>
          </a:p>
          <a:p>
            <a:pPr lvl="1"/>
            <a:r>
              <a:rPr lang="en-US" dirty="0">
                <a:latin typeface="Century Gothic" panose="020B0502020202020204" pitchFamily="34" charset="0"/>
              </a:rPr>
              <a:t>Lack of proficiency prevents them from obtaining information on how to navigate the health care system</a:t>
            </a:r>
          </a:p>
          <a:p>
            <a:pPr lvl="1"/>
            <a:r>
              <a:rPr lang="en-US" dirty="0">
                <a:latin typeface="Century Gothic" panose="020B0502020202020204" pitchFamily="34" charset="0"/>
              </a:rPr>
              <a:t>Causes anxiety, fear, insecurity, and embarrassment, which discourages them from attending cancer screenings, family planning centers, or prenatal care</a:t>
            </a:r>
          </a:p>
          <a:p>
            <a:pPr lvl="1"/>
            <a:r>
              <a:rPr lang="en-US" dirty="0">
                <a:latin typeface="Century Gothic" panose="020B0502020202020204" pitchFamily="34" charset="0"/>
              </a:rPr>
              <a:t>Tendency to rely on information from other women in their community</a:t>
            </a:r>
          </a:p>
          <a:p>
            <a:pPr lvl="1"/>
            <a:endParaRPr lang="en-US" dirty="0">
              <a:solidFill>
                <a:schemeClr val="bg1"/>
              </a:solidFill>
            </a:endParaRPr>
          </a:p>
        </p:txBody>
      </p:sp>
      <p:sp>
        <p:nvSpPr>
          <p:cNvPr id="4" name="TextBox 3">
            <a:extLst>
              <a:ext uri="{FF2B5EF4-FFF2-40B4-BE49-F238E27FC236}">
                <a16:creationId xmlns:a16="http://schemas.microsoft.com/office/drawing/2014/main" id="{34989808-0367-68D8-2A01-E1780FF6CFD2}"/>
              </a:ext>
            </a:extLst>
          </p:cNvPr>
          <p:cNvSpPr txBox="1"/>
          <p:nvPr/>
        </p:nvSpPr>
        <p:spPr>
          <a:xfrm>
            <a:off x="8114372" y="6548127"/>
            <a:ext cx="3717684" cy="523220"/>
          </a:xfrm>
          <a:prstGeom prst="rect">
            <a:avLst/>
          </a:prstGeom>
          <a:noFill/>
        </p:spPr>
        <p:txBody>
          <a:bodyPr wrap="none" rtlCol="0">
            <a:spAutoFit/>
          </a:bodyPr>
          <a:lstStyle/>
          <a:p>
            <a:r>
              <a:rPr lang="en-US" sz="1000" dirty="0">
                <a:latin typeface="Century Gothic" panose="020B0502020202020204" pitchFamily="34" charset="0"/>
              </a:rPr>
              <a:t>ACOG, 2023; APA, n.d.; Barrios-Ruiz et al, 2024; WHO, n.d.</a:t>
            </a:r>
          </a:p>
          <a:p>
            <a:endParaRPr lang="en-US" dirty="0"/>
          </a:p>
        </p:txBody>
      </p:sp>
    </p:spTree>
    <p:extLst>
      <p:ext uri="{BB962C8B-B14F-4D97-AF65-F5344CB8AC3E}">
        <p14:creationId xmlns:p14="http://schemas.microsoft.com/office/powerpoint/2010/main" val="265599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2120CA-51D0-7950-2213-31BFB897F83B}"/>
              </a:ext>
            </a:extLst>
          </p:cNvPr>
          <p:cNvSpPr>
            <a:spLocks noGrp="1"/>
          </p:cNvSpPr>
          <p:nvPr>
            <p:ph idx="1"/>
          </p:nvPr>
        </p:nvSpPr>
        <p:spPr>
          <a:xfrm>
            <a:off x="39760" y="1725806"/>
            <a:ext cx="11783122" cy="5033927"/>
          </a:xfrm>
        </p:spPr>
        <p:txBody>
          <a:bodyPr>
            <a:normAutofit fontScale="92500"/>
          </a:bodyPr>
          <a:lstStyle/>
          <a:p>
            <a:pPr lvl="1"/>
            <a:r>
              <a:rPr lang="en-US" sz="2600" b="1" dirty="0">
                <a:latin typeface="Century Gothic" panose="020B0502020202020204" pitchFamily="34" charset="0"/>
              </a:rPr>
              <a:t>Use professional interpreters whenever possible, not family members</a:t>
            </a:r>
          </a:p>
          <a:p>
            <a:pPr lvl="1"/>
            <a:r>
              <a:rPr lang="en-US" sz="2600" b="1" i="0" dirty="0">
                <a:effectLst/>
                <a:latin typeface="Century Gothic" panose="020B0502020202020204" pitchFamily="34" charset="0"/>
              </a:rPr>
              <a:t>Minimize language barriers</a:t>
            </a:r>
            <a:r>
              <a:rPr lang="en-US" sz="2600" b="0" i="0" dirty="0">
                <a:effectLst/>
                <a:latin typeface="Century Gothic" panose="020B0502020202020204" pitchFamily="34" charset="0"/>
              </a:rPr>
              <a:t> </a:t>
            </a:r>
          </a:p>
          <a:p>
            <a:pPr lvl="2"/>
            <a:r>
              <a:rPr lang="en-US" sz="2600" b="0" i="0" dirty="0">
                <a:effectLst/>
                <a:latin typeface="Century Gothic" panose="020B0502020202020204" pitchFamily="34" charset="0"/>
              </a:rPr>
              <a:t>Attempt to offer resources in patients’ native languages</a:t>
            </a:r>
          </a:p>
          <a:p>
            <a:pPr lvl="2"/>
            <a:r>
              <a:rPr lang="en-US" sz="2600" b="0" i="0" dirty="0">
                <a:effectLst/>
                <a:latin typeface="Century Gothic" panose="020B0502020202020204" pitchFamily="34" charset="0"/>
              </a:rPr>
              <a:t>Provide opportunities to learn English if patients show an interest</a:t>
            </a:r>
          </a:p>
          <a:p>
            <a:pPr lvl="2"/>
            <a:r>
              <a:rPr lang="en-US" sz="2600" b="1" dirty="0">
                <a:latin typeface="Century Gothic" panose="020B0502020202020204" pitchFamily="34" charset="0"/>
              </a:rPr>
              <a:t>Avoid medical terminology and jargon</a:t>
            </a:r>
          </a:p>
          <a:p>
            <a:pPr lvl="3"/>
            <a:r>
              <a:rPr lang="en-US" sz="2600" dirty="0">
                <a:latin typeface="Century Gothic" panose="020B0502020202020204" pitchFamily="34" charset="0"/>
              </a:rPr>
              <a:t>Use simple vocabulary, free of technical terms and understood by women with no schooling    </a:t>
            </a:r>
          </a:p>
          <a:p>
            <a:pPr lvl="3"/>
            <a:r>
              <a:rPr lang="en-US" sz="2600" dirty="0">
                <a:latin typeface="Century Gothic" panose="020B0502020202020204" pitchFamily="34" charset="0"/>
              </a:rPr>
              <a:t>Explain concepts and techniques with photos and simple drawings </a:t>
            </a:r>
          </a:p>
          <a:p>
            <a:pPr lvl="3"/>
            <a:r>
              <a:rPr lang="en-US" sz="2600" dirty="0">
                <a:latin typeface="Century Gothic" panose="020B0502020202020204" pitchFamily="34" charset="0"/>
              </a:rPr>
              <a:t>Be </a:t>
            </a:r>
            <a:r>
              <a:rPr lang="en-US" sz="2600" b="1" dirty="0">
                <a:latin typeface="Century Gothic" panose="020B0502020202020204" pitchFamily="34" charset="0"/>
              </a:rPr>
              <a:t>very</a:t>
            </a:r>
            <a:r>
              <a:rPr lang="en-US" sz="2600" dirty="0">
                <a:latin typeface="Century Gothic" panose="020B0502020202020204" pitchFamily="34" charset="0"/>
              </a:rPr>
              <a:t> cautious recommending books or websites to receive advice and using Google translate or other apps – sometimes they are very wrong</a:t>
            </a:r>
            <a:endParaRPr lang="en-US" sz="2400" dirty="0">
              <a:latin typeface="Century Gothic" panose="020B0502020202020204" pitchFamily="34" charset="0"/>
            </a:endParaRPr>
          </a:p>
          <a:p>
            <a:pPr lvl="1"/>
            <a:r>
              <a:rPr lang="en-US" sz="2600" b="1" dirty="0">
                <a:latin typeface="Century Gothic" panose="020B0502020202020204" pitchFamily="34" charset="0"/>
              </a:rPr>
              <a:t>Encourage patients to express their needs, expectations, and concerns about health</a:t>
            </a:r>
          </a:p>
          <a:p>
            <a:endParaRPr lang="en-US" dirty="0"/>
          </a:p>
        </p:txBody>
      </p:sp>
      <p:sp>
        <p:nvSpPr>
          <p:cNvPr id="4" name="Title 1">
            <a:extLst>
              <a:ext uri="{FF2B5EF4-FFF2-40B4-BE49-F238E27FC236}">
                <a16:creationId xmlns:a16="http://schemas.microsoft.com/office/drawing/2014/main" id="{12321FCD-4733-E9F4-4929-1A4FD53C52CE}"/>
              </a:ext>
            </a:extLst>
          </p:cNvPr>
          <p:cNvSpPr>
            <a:spLocks noGrp="1"/>
          </p:cNvSpPr>
          <p:nvPr>
            <p:ph type="title"/>
          </p:nvPr>
        </p:nvSpPr>
        <p:spPr>
          <a:xfrm>
            <a:off x="1002133" y="628843"/>
            <a:ext cx="10515600" cy="1325563"/>
          </a:xfrm>
        </p:spPr>
        <p:txBody>
          <a:bodyPr>
            <a:normAutofit fontScale="90000"/>
          </a:bodyPr>
          <a:lstStyle/>
          <a:p>
            <a:pPr algn="ctr"/>
            <a:r>
              <a:rPr lang="en-US" b="1" dirty="0">
                <a:solidFill>
                  <a:schemeClr val="accent5">
                    <a:lumMod val="75000"/>
                  </a:schemeClr>
                </a:solidFill>
                <a:latin typeface="Century Gothic" panose="020B0502020202020204" pitchFamily="34" charset="0"/>
              </a:rPr>
              <a:t>4) Limited Language Proficiency- </a:t>
            </a:r>
            <a:br>
              <a:rPr lang="en-US" b="1" dirty="0">
                <a:latin typeface="Century Gothic" panose="020B0502020202020204" pitchFamily="34" charset="0"/>
              </a:rPr>
            </a:br>
            <a:r>
              <a:rPr lang="en-US" sz="4000" b="1" dirty="0">
                <a:latin typeface="Century Gothic" panose="020B0502020202020204" pitchFamily="34" charset="0"/>
              </a:rPr>
              <a:t>Low Literacy and Educational Levels</a:t>
            </a:r>
            <a:br>
              <a:rPr lang="en-US" sz="4000" b="1" dirty="0">
                <a:latin typeface="Century Gothic" panose="020B0502020202020204" pitchFamily="34" charset="0"/>
              </a:rPr>
            </a:br>
            <a:r>
              <a:rPr lang="en-US" sz="4000" b="1" dirty="0">
                <a:solidFill>
                  <a:schemeClr val="accent5">
                    <a:lumMod val="60000"/>
                    <a:lumOff val="40000"/>
                  </a:schemeClr>
                </a:solidFill>
                <a:latin typeface="Century Gothic" panose="020B0502020202020204" pitchFamily="34" charset="0"/>
              </a:rPr>
              <a:t>Recommendations</a:t>
            </a:r>
            <a:br>
              <a:rPr lang="en-US" b="1" dirty="0">
                <a:latin typeface="Century Gothic" panose="020B0502020202020204" pitchFamily="34" charset="0"/>
              </a:rPr>
            </a:br>
            <a:br>
              <a:rPr lang="en-US" sz="3100" b="1" dirty="0">
                <a:latin typeface="Century Gothic" panose="020B0502020202020204" pitchFamily="34" charset="0"/>
              </a:rPr>
            </a:br>
            <a:endParaRPr lang="en-US" sz="3100" b="1" dirty="0">
              <a:latin typeface="Century Gothic" panose="020B0502020202020204" pitchFamily="34" charset="0"/>
            </a:endParaRPr>
          </a:p>
        </p:txBody>
      </p:sp>
      <p:sp>
        <p:nvSpPr>
          <p:cNvPr id="5" name="TextBox 4">
            <a:extLst>
              <a:ext uri="{FF2B5EF4-FFF2-40B4-BE49-F238E27FC236}">
                <a16:creationId xmlns:a16="http://schemas.microsoft.com/office/drawing/2014/main" id="{08BC4BB4-3C08-0FD6-CC85-8E8F74C28F3F}"/>
              </a:ext>
            </a:extLst>
          </p:cNvPr>
          <p:cNvSpPr txBox="1"/>
          <p:nvPr/>
        </p:nvSpPr>
        <p:spPr>
          <a:xfrm>
            <a:off x="8105198" y="6492875"/>
            <a:ext cx="3717684" cy="246221"/>
          </a:xfrm>
          <a:prstGeom prst="rect">
            <a:avLst/>
          </a:prstGeom>
          <a:noFill/>
        </p:spPr>
        <p:txBody>
          <a:bodyPr wrap="none" rtlCol="0">
            <a:spAutoFit/>
          </a:bodyPr>
          <a:lstStyle/>
          <a:p>
            <a:r>
              <a:rPr lang="en-US" sz="1000" dirty="0">
                <a:latin typeface="Century Gothic" panose="020B0502020202020204" pitchFamily="34" charset="0"/>
              </a:rPr>
              <a:t>ACOG, 2023; APA, n.d.; Barrios-Ruiz et al, 2024; WHO, n.d.</a:t>
            </a:r>
          </a:p>
        </p:txBody>
      </p:sp>
    </p:spTree>
    <p:extLst>
      <p:ext uri="{BB962C8B-B14F-4D97-AF65-F5344CB8AC3E}">
        <p14:creationId xmlns:p14="http://schemas.microsoft.com/office/powerpoint/2010/main" val="68497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F5275-9304-3815-7481-271E12551F2D}"/>
              </a:ext>
            </a:extLst>
          </p:cNvPr>
          <p:cNvSpPr>
            <a:spLocks noGrp="1"/>
          </p:cNvSpPr>
          <p:nvPr>
            <p:ph type="title"/>
          </p:nvPr>
        </p:nvSpPr>
        <p:spPr>
          <a:xfrm>
            <a:off x="126913" y="412856"/>
            <a:ext cx="12268200" cy="1325563"/>
          </a:xfrm>
        </p:spPr>
        <p:txBody>
          <a:bodyPr>
            <a:normAutofit fontScale="90000"/>
          </a:bodyPr>
          <a:lstStyle/>
          <a:p>
            <a:r>
              <a:rPr lang="en-US" b="1" dirty="0">
                <a:solidFill>
                  <a:schemeClr val="accent5">
                    <a:lumMod val="75000"/>
                  </a:schemeClr>
                </a:solidFill>
                <a:latin typeface="Century Gothic" panose="020B0502020202020204" pitchFamily="34" charset="0"/>
              </a:rPr>
              <a:t>5) Barriers to Health Literacy &amp;  Access to Care</a:t>
            </a:r>
            <a:br>
              <a:rPr lang="en-US" sz="4400" b="1" dirty="0">
                <a:latin typeface="Century Gothic" panose="020B0502020202020204" pitchFamily="34" charset="0"/>
              </a:rPr>
            </a:br>
            <a:endParaRPr lang="en-US"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74155F48-D927-A121-C0C1-A46A1AECA1C2}"/>
              </a:ext>
            </a:extLst>
          </p:cNvPr>
          <p:cNvSpPr>
            <a:spLocks noGrp="1"/>
          </p:cNvSpPr>
          <p:nvPr>
            <p:ph idx="1"/>
          </p:nvPr>
        </p:nvSpPr>
        <p:spPr>
          <a:xfrm>
            <a:off x="322854" y="1504303"/>
            <a:ext cx="11742233" cy="4940841"/>
          </a:xfrm>
          <a:ln>
            <a:noFill/>
          </a:ln>
        </p:spPr>
        <p:txBody>
          <a:bodyPr>
            <a:normAutofit lnSpcReduction="10000"/>
          </a:bodyPr>
          <a:lstStyle/>
          <a:p>
            <a:r>
              <a:rPr lang="en-US" b="1" dirty="0">
                <a:latin typeface="Century Gothic" panose="020B0502020202020204" pitchFamily="34" charset="0"/>
              </a:rPr>
              <a:t>Refugees and immigrants are among the most vulnerable members of society </a:t>
            </a:r>
            <a:r>
              <a:rPr lang="en-US" sz="1000" b="1" dirty="0">
                <a:latin typeface="Century Gothic" panose="020B0502020202020204" pitchFamily="34" charset="0"/>
              </a:rPr>
              <a:t>(WHO, n.d.)</a:t>
            </a:r>
          </a:p>
          <a:p>
            <a:r>
              <a:rPr lang="en-US" b="1" dirty="0">
                <a:latin typeface="Century Gothic" panose="020B0502020202020204" pitchFamily="34" charset="0"/>
              </a:rPr>
              <a:t>Lack of knowledge of English prevents access for immigrants</a:t>
            </a:r>
          </a:p>
          <a:p>
            <a:pPr lvl="1"/>
            <a:r>
              <a:rPr lang="en-US" dirty="0">
                <a:latin typeface="Century Gothic" panose="020B0502020202020204" pitchFamily="34" charset="0"/>
              </a:rPr>
              <a:t>Difficulty obtaining information about how to navigate the health care system</a:t>
            </a:r>
          </a:p>
          <a:p>
            <a:pPr lvl="1"/>
            <a:r>
              <a:rPr lang="en-US" dirty="0">
                <a:latin typeface="Century Gothic" panose="020B0502020202020204" pitchFamily="34" charset="0"/>
              </a:rPr>
              <a:t>Understanding invitations for screening opportunities</a:t>
            </a:r>
          </a:p>
          <a:p>
            <a:pPr lvl="1"/>
            <a:r>
              <a:rPr lang="en-US" dirty="0">
                <a:latin typeface="Century Gothic" panose="020B0502020202020204" pitchFamily="34" charset="0"/>
              </a:rPr>
              <a:t>Communicating with health care providers</a:t>
            </a:r>
          </a:p>
          <a:p>
            <a:r>
              <a:rPr lang="en-US" b="1" dirty="0">
                <a:latin typeface="Century Gothic" panose="020B0502020202020204" pitchFamily="34" charset="0"/>
              </a:rPr>
              <a:t>Lack of access to health insurance</a:t>
            </a:r>
          </a:p>
          <a:p>
            <a:r>
              <a:rPr lang="en-US" b="1" dirty="0">
                <a:latin typeface="Century Gothic" panose="020B0502020202020204" pitchFamily="34" charset="0"/>
              </a:rPr>
              <a:t>Higher overall risk for mental health issues for some undocumented immigrants</a:t>
            </a:r>
          </a:p>
          <a:p>
            <a:pPr lvl="1"/>
            <a:r>
              <a:rPr lang="en-US" dirty="0">
                <a:latin typeface="Century Gothic" panose="020B0502020202020204" pitchFamily="34" charset="0"/>
              </a:rPr>
              <a:t>Immigrants with a higher number of traumatic exposures  </a:t>
            </a:r>
          </a:p>
          <a:p>
            <a:pPr lvl="1"/>
            <a:r>
              <a:rPr lang="en-US" dirty="0">
                <a:latin typeface="Century Gothic" panose="020B0502020202020204" pitchFamily="34" charset="0"/>
              </a:rPr>
              <a:t>Undocumented Latinos are more likely to have multiple psychosocial problems </a:t>
            </a:r>
            <a:r>
              <a:rPr lang="en-US" sz="1000" dirty="0">
                <a:latin typeface="Century Gothic" panose="020B0502020202020204" pitchFamily="34" charset="0"/>
              </a:rPr>
              <a:t>(Perez, 2005). </a:t>
            </a:r>
          </a:p>
          <a:p>
            <a:pPr lvl="1"/>
            <a:endParaRPr lang="en-US" dirty="0"/>
          </a:p>
        </p:txBody>
      </p:sp>
      <p:sp>
        <p:nvSpPr>
          <p:cNvPr id="4" name="TextBox 3">
            <a:extLst>
              <a:ext uri="{FF2B5EF4-FFF2-40B4-BE49-F238E27FC236}">
                <a16:creationId xmlns:a16="http://schemas.microsoft.com/office/drawing/2014/main" id="{9B04C091-F2C6-F7FE-F0CD-3BB38C5329BA}"/>
              </a:ext>
            </a:extLst>
          </p:cNvPr>
          <p:cNvSpPr txBox="1"/>
          <p:nvPr/>
        </p:nvSpPr>
        <p:spPr>
          <a:xfrm>
            <a:off x="7941655" y="6548631"/>
            <a:ext cx="4025461" cy="246221"/>
          </a:xfrm>
          <a:prstGeom prst="rect">
            <a:avLst/>
          </a:prstGeom>
          <a:noFill/>
        </p:spPr>
        <p:txBody>
          <a:bodyPr wrap="none" rtlCol="0">
            <a:spAutoFit/>
          </a:bodyPr>
          <a:lstStyle/>
          <a:p>
            <a:r>
              <a:rPr lang="en-US" sz="1000" dirty="0">
                <a:latin typeface="Century Gothic" panose="020B0502020202020204" pitchFamily="34" charset="0"/>
              </a:rPr>
              <a:t>APA, n.d.; Ramos et al, 2005; Barrios-Ruiz et al, 2024; WHO, n.d.</a:t>
            </a:r>
          </a:p>
        </p:txBody>
      </p:sp>
    </p:spTree>
    <p:extLst>
      <p:ext uri="{BB962C8B-B14F-4D97-AF65-F5344CB8AC3E}">
        <p14:creationId xmlns:p14="http://schemas.microsoft.com/office/powerpoint/2010/main" val="10605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9B3869-A060-FD91-A2F8-EB6B699E8CC1}"/>
              </a:ext>
            </a:extLst>
          </p:cNvPr>
          <p:cNvSpPr>
            <a:spLocks noGrp="1"/>
          </p:cNvSpPr>
          <p:nvPr>
            <p:ph idx="1"/>
          </p:nvPr>
        </p:nvSpPr>
        <p:spPr>
          <a:xfrm>
            <a:off x="169127" y="1516566"/>
            <a:ext cx="11753385" cy="5016616"/>
          </a:xfrm>
        </p:spPr>
        <p:txBody>
          <a:bodyPr>
            <a:normAutofit fontScale="92500" lnSpcReduction="10000"/>
          </a:bodyPr>
          <a:lstStyle/>
          <a:p>
            <a:pPr lvl="1"/>
            <a:r>
              <a:rPr lang="en-US" sz="3000" b="1" dirty="0">
                <a:latin typeface="Century Gothic" panose="020B0502020202020204" pitchFamily="34" charset="0"/>
              </a:rPr>
              <a:t>Provide information on navigating the health care system</a:t>
            </a:r>
          </a:p>
          <a:p>
            <a:pPr lvl="2"/>
            <a:r>
              <a:rPr lang="en-US" sz="2600" dirty="0">
                <a:latin typeface="Century Gothic" panose="020B0502020202020204" pitchFamily="34" charset="0"/>
              </a:rPr>
              <a:t>Identify public health resources -  provide invitations to screening programs</a:t>
            </a:r>
          </a:p>
          <a:p>
            <a:pPr lvl="2"/>
            <a:r>
              <a:rPr lang="en-US" sz="2600" dirty="0">
                <a:latin typeface="Century Gothic" panose="020B0502020202020204" pitchFamily="34" charset="0"/>
              </a:rPr>
              <a:t>Review and practice how to communicate with health care providers</a:t>
            </a:r>
          </a:p>
          <a:p>
            <a:pPr lvl="2"/>
            <a:r>
              <a:rPr lang="en-US" sz="2600" dirty="0">
                <a:latin typeface="Century Gothic" panose="020B0502020202020204" pitchFamily="34" charset="0"/>
              </a:rPr>
              <a:t>Recognize that websites may not be used by immigrant populations</a:t>
            </a:r>
          </a:p>
          <a:p>
            <a:pPr lvl="2"/>
            <a:r>
              <a:rPr lang="en-US" sz="2600" dirty="0">
                <a:latin typeface="Century Gothic" panose="020B0502020202020204" pitchFamily="34" charset="0"/>
              </a:rPr>
              <a:t>Acknowledge that preventive health care was often not usual in their home countries </a:t>
            </a:r>
          </a:p>
          <a:p>
            <a:pPr marL="914400" lvl="2" indent="0">
              <a:buNone/>
            </a:pPr>
            <a:r>
              <a:rPr lang="en-US" sz="2400" dirty="0">
                <a:latin typeface="Century Gothic" panose="020B0502020202020204" pitchFamily="34" charset="0"/>
              </a:rPr>
              <a:t> </a:t>
            </a:r>
            <a:endParaRPr lang="en-US" sz="2400" b="1" dirty="0">
              <a:latin typeface="Century Gothic" panose="020B0502020202020204" pitchFamily="34" charset="0"/>
            </a:endParaRPr>
          </a:p>
          <a:p>
            <a:pPr lvl="1"/>
            <a:r>
              <a:rPr lang="en-US" sz="3000" b="1" dirty="0">
                <a:latin typeface="Century Gothic" panose="020B0502020202020204" pitchFamily="34" charset="0"/>
              </a:rPr>
              <a:t>Facilitate communication </a:t>
            </a:r>
          </a:p>
          <a:p>
            <a:pPr lvl="2"/>
            <a:r>
              <a:rPr lang="en-US" sz="2600" b="1" dirty="0">
                <a:latin typeface="Century Gothic" panose="020B0502020202020204" pitchFamily="34" charset="0"/>
              </a:rPr>
              <a:t>Most requested ways to facilitate access of services by refugees:</a:t>
            </a:r>
          </a:p>
          <a:p>
            <a:pPr marL="1371600" lvl="3" indent="0">
              <a:buNone/>
            </a:pPr>
            <a:r>
              <a:rPr lang="en-US" sz="2400" dirty="0">
                <a:latin typeface="Century Gothic" panose="020B0502020202020204" pitchFamily="34" charset="0"/>
              </a:rPr>
              <a:t>1)   </a:t>
            </a:r>
            <a:r>
              <a:rPr lang="en-US" sz="2600" dirty="0">
                <a:latin typeface="Century Gothic" panose="020B0502020202020204" pitchFamily="34" charset="0"/>
              </a:rPr>
              <a:t>Health education </a:t>
            </a:r>
          </a:p>
          <a:p>
            <a:pPr marL="1828800" lvl="3" indent="-457200">
              <a:buAutoNum type="arabicParenR" startAt="2"/>
            </a:pPr>
            <a:r>
              <a:rPr lang="en-US" sz="2600" dirty="0">
                <a:latin typeface="Century Gothic" panose="020B0502020202020204" pitchFamily="34" charset="0"/>
              </a:rPr>
              <a:t>Access of professional interpreters, preferable female </a:t>
            </a:r>
          </a:p>
          <a:p>
            <a:pPr marL="1828800" lvl="3" indent="-457200">
              <a:buAutoNum type="arabicParenR" startAt="2"/>
            </a:pPr>
            <a:r>
              <a:rPr lang="en-US" sz="2600" dirty="0">
                <a:latin typeface="Century Gothic" panose="020B0502020202020204" pitchFamily="34" charset="0"/>
              </a:rPr>
              <a:t>Translation of written information in simple and accessible way</a:t>
            </a:r>
          </a:p>
          <a:p>
            <a:pPr marL="1828800" lvl="3" indent="-457200">
              <a:buAutoNum type="arabicParenR" startAt="2"/>
            </a:pPr>
            <a:r>
              <a:rPr lang="en-US" sz="2600" dirty="0">
                <a:latin typeface="Century Gothic" panose="020B0502020202020204" pitchFamily="34" charset="0"/>
              </a:rPr>
              <a:t>Increased cultural humility of practitioners</a:t>
            </a:r>
          </a:p>
        </p:txBody>
      </p:sp>
      <p:sp>
        <p:nvSpPr>
          <p:cNvPr id="4" name="Title 1">
            <a:extLst>
              <a:ext uri="{FF2B5EF4-FFF2-40B4-BE49-F238E27FC236}">
                <a16:creationId xmlns:a16="http://schemas.microsoft.com/office/drawing/2014/main" id="{5D3A942E-394B-852B-C24B-21B3EB5FB46F}"/>
              </a:ext>
            </a:extLst>
          </p:cNvPr>
          <p:cNvSpPr>
            <a:spLocks noGrp="1"/>
          </p:cNvSpPr>
          <p:nvPr>
            <p:ph type="title"/>
          </p:nvPr>
        </p:nvSpPr>
        <p:spPr>
          <a:xfrm>
            <a:off x="0" y="324818"/>
            <a:ext cx="12022873" cy="1325563"/>
          </a:xfrm>
        </p:spPr>
        <p:txBody>
          <a:bodyPr>
            <a:normAutofit fontScale="90000"/>
          </a:bodyPr>
          <a:lstStyle/>
          <a:p>
            <a:pPr algn="ctr"/>
            <a:r>
              <a:rPr lang="en-US" b="1" dirty="0">
                <a:solidFill>
                  <a:schemeClr val="accent5">
                    <a:lumMod val="75000"/>
                  </a:schemeClr>
                </a:solidFill>
                <a:latin typeface="Century Gothic" panose="020B0502020202020204" pitchFamily="34" charset="0"/>
              </a:rPr>
              <a:t>5) Barriers to Health Literacy &amp; Access to Care</a:t>
            </a:r>
            <a:br>
              <a:rPr lang="en-US" sz="4900" b="1" dirty="0">
                <a:solidFill>
                  <a:schemeClr val="accent5">
                    <a:lumMod val="75000"/>
                  </a:schemeClr>
                </a:solidFill>
                <a:latin typeface="Century Gothic" panose="020B0502020202020204" pitchFamily="34" charset="0"/>
              </a:rPr>
            </a:br>
            <a:r>
              <a:rPr lang="en-US" sz="4000" b="1" dirty="0">
                <a:solidFill>
                  <a:schemeClr val="accent5">
                    <a:lumMod val="60000"/>
                    <a:lumOff val="40000"/>
                  </a:schemeClr>
                </a:solidFill>
                <a:latin typeface="Century Gothic" panose="020B0502020202020204" pitchFamily="34" charset="0"/>
              </a:rPr>
              <a:t>Recommendations</a:t>
            </a:r>
            <a:br>
              <a:rPr lang="en-US" b="1" dirty="0">
                <a:latin typeface="Century Gothic" panose="020B0502020202020204" pitchFamily="34" charset="0"/>
              </a:rPr>
            </a:br>
            <a:endParaRPr lang="en-US" dirty="0">
              <a:latin typeface="Century Gothic" panose="020B0502020202020204" pitchFamily="34" charset="0"/>
            </a:endParaRPr>
          </a:p>
        </p:txBody>
      </p:sp>
      <p:sp>
        <p:nvSpPr>
          <p:cNvPr id="2" name="TextBox 1">
            <a:extLst>
              <a:ext uri="{FF2B5EF4-FFF2-40B4-BE49-F238E27FC236}">
                <a16:creationId xmlns:a16="http://schemas.microsoft.com/office/drawing/2014/main" id="{B831CAC9-65F0-8E21-01AF-3E6C3B7FE569}"/>
              </a:ext>
            </a:extLst>
          </p:cNvPr>
          <p:cNvSpPr txBox="1"/>
          <p:nvPr/>
        </p:nvSpPr>
        <p:spPr>
          <a:xfrm>
            <a:off x="9051213" y="6334780"/>
            <a:ext cx="2871299" cy="523220"/>
          </a:xfrm>
          <a:prstGeom prst="rect">
            <a:avLst/>
          </a:prstGeom>
          <a:noFill/>
        </p:spPr>
        <p:txBody>
          <a:bodyPr wrap="none" rtlCol="0">
            <a:spAutoFit/>
          </a:bodyPr>
          <a:lstStyle/>
          <a:p>
            <a:r>
              <a:rPr lang="en-US" sz="1000" dirty="0">
                <a:latin typeface="Century Gothic" panose="020B0502020202020204" pitchFamily="34" charset="0"/>
              </a:rPr>
              <a:t>APA, n.d.; Barrios-Ruiz et al, 2024; WHO, n.d.</a:t>
            </a:r>
          </a:p>
          <a:p>
            <a:endParaRPr lang="en-US" dirty="0"/>
          </a:p>
        </p:txBody>
      </p:sp>
    </p:spTree>
    <p:extLst>
      <p:ext uri="{BB962C8B-B14F-4D97-AF65-F5344CB8AC3E}">
        <p14:creationId xmlns:p14="http://schemas.microsoft.com/office/powerpoint/2010/main" val="118760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13507-72B2-83A5-1C87-D756D1196464}"/>
              </a:ext>
            </a:extLst>
          </p:cNvPr>
          <p:cNvSpPr>
            <a:spLocks noGrp="1"/>
          </p:cNvSpPr>
          <p:nvPr>
            <p:ph idx="1"/>
          </p:nvPr>
        </p:nvSpPr>
        <p:spPr>
          <a:xfrm>
            <a:off x="393080" y="1110823"/>
            <a:ext cx="11798920" cy="5583591"/>
          </a:xfrm>
        </p:spPr>
        <p:txBody>
          <a:bodyPr>
            <a:normAutofit/>
          </a:bodyPr>
          <a:lstStyle/>
          <a:p>
            <a:pPr marL="0" indent="0">
              <a:buNone/>
              <a:tabLst>
                <a:tab pos="565150" algn="l"/>
              </a:tabLst>
            </a:pPr>
            <a:r>
              <a:rPr lang="en-US" dirty="0">
                <a:latin typeface="Century Gothic" panose="020B0502020202020204" pitchFamily="34" charset="0"/>
              </a:rPr>
              <a:t>I. 	Introductions</a:t>
            </a:r>
          </a:p>
          <a:p>
            <a:pPr marL="0" indent="0">
              <a:buNone/>
              <a:tabLst>
                <a:tab pos="565150" algn="l"/>
              </a:tabLst>
            </a:pPr>
            <a:r>
              <a:rPr lang="en-US" dirty="0">
                <a:latin typeface="Century Gothic" panose="020B0502020202020204" pitchFamily="34" charset="0"/>
              </a:rPr>
              <a:t>II. 	Definitions: Refugee or immigrant or migrant </a:t>
            </a:r>
          </a:p>
          <a:p>
            <a:pPr marL="0" indent="0">
              <a:buNone/>
              <a:tabLst>
                <a:tab pos="565150" algn="l"/>
              </a:tabLst>
            </a:pPr>
            <a:r>
              <a:rPr lang="en-US" dirty="0">
                <a:latin typeface="Century Gothic" panose="020B0502020202020204" pitchFamily="34" charset="0"/>
              </a:rPr>
              <a:t>III.	Childbearing data for refugee families in the U.S.</a:t>
            </a:r>
          </a:p>
          <a:p>
            <a:pPr marL="0" indent="0">
              <a:buNone/>
              <a:tabLst>
                <a:tab pos="565150" algn="l"/>
              </a:tabLst>
            </a:pPr>
            <a:r>
              <a:rPr lang="en-US" dirty="0">
                <a:latin typeface="Century Gothic" panose="020B0502020202020204" pitchFamily="34" charset="0"/>
              </a:rPr>
              <a:t>IV. Challenges in nursing care for refugee families</a:t>
            </a:r>
          </a:p>
          <a:p>
            <a:pPr marL="644525" lvl="3" indent="449263">
              <a:tabLst>
                <a:tab pos="1190625" algn="l"/>
              </a:tabLst>
            </a:pPr>
            <a:r>
              <a:rPr lang="en-US" sz="2800" dirty="0">
                <a:latin typeface="Century Gothic" panose="020B0502020202020204" pitchFamily="34" charset="0"/>
              </a:rPr>
              <a:t>Vulnerable populations</a:t>
            </a:r>
          </a:p>
          <a:p>
            <a:pPr marL="644525" lvl="3" indent="449263">
              <a:tabLst>
                <a:tab pos="1190625" algn="l"/>
              </a:tabLst>
            </a:pPr>
            <a:r>
              <a:rPr lang="en-US" sz="2800" dirty="0">
                <a:latin typeface="Century Gothic" panose="020B0502020202020204" pitchFamily="34" charset="0"/>
              </a:rPr>
              <a:t>Role-playing clinical situations</a:t>
            </a:r>
          </a:p>
          <a:p>
            <a:pPr marL="0" indent="0">
              <a:buNone/>
              <a:tabLst>
                <a:tab pos="565150" algn="l"/>
              </a:tabLst>
            </a:pPr>
            <a:r>
              <a:rPr lang="en-US" dirty="0">
                <a:latin typeface="Century Gothic" panose="020B0502020202020204" pitchFamily="34" charset="0"/>
              </a:rPr>
              <a:t>V. 	Advocacy by nurses</a:t>
            </a:r>
          </a:p>
          <a:p>
            <a:pPr marL="0" indent="0">
              <a:buNone/>
              <a:tabLst>
                <a:tab pos="565150" algn="l"/>
              </a:tabLst>
            </a:pPr>
            <a:r>
              <a:rPr lang="en-US" dirty="0">
                <a:latin typeface="Century Gothic" panose="020B0502020202020204" pitchFamily="34" charset="0"/>
              </a:rPr>
              <a:t>VI. Advancing AWHONN’s Global Health Leadership in Nursing</a:t>
            </a:r>
          </a:p>
          <a:p>
            <a:pPr marL="0" indent="0">
              <a:buNone/>
              <a:tabLst>
                <a:tab pos="565150" algn="l"/>
              </a:tabLst>
            </a:pPr>
            <a:r>
              <a:rPr lang="en-US" dirty="0">
                <a:latin typeface="Century Gothic" panose="020B0502020202020204" pitchFamily="34" charset="0"/>
              </a:rPr>
              <a:t>VII. Summary</a:t>
            </a:r>
          </a:p>
          <a:p>
            <a:endParaRPr lang="en-US" sz="3200" dirty="0"/>
          </a:p>
          <a:p>
            <a:endParaRPr lang="en-US" sz="2800" dirty="0"/>
          </a:p>
          <a:p>
            <a:endParaRPr lang="en-US" dirty="0"/>
          </a:p>
        </p:txBody>
      </p:sp>
      <p:sp>
        <p:nvSpPr>
          <p:cNvPr id="4" name="Title 1">
            <a:extLst>
              <a:ext uri="{FF2B5EF4-FFF2-40B4-BE49-F238E27FC236}">
                <a16:creationId xmlns:a16="http://schemas.microsoft.com/office/drawing/2014/main" id="{6FB8FCF1-AA14-5A18-FA79-BD7C1CA6DDCE}"/>
              </a:ext>
            </a:extLst>
          </p:cNvPr>
          <p:cNvSpPr>
            <a:spLocks noGrp="1"/>
          </p:cNvSpPr>
          <p:nvPr>
            <p:ph type="title"/>
          </p:nvPr>
        </p:nvSpPr>
        <p:spPr>
          <a:xfrm>
            <a:off x="25985" y="29770"/>
            <a:ext cx="11968294" cy="918391"/>
          </a:xfrm>
        </p:spPr>
        <p:txBody>
          <a:bodyPr>
            <a:normAutofit/>
          </a:bodyPr>
          <a:lstStyle/>
          <a:p>
            <a:pPr algn="ctr">
              <a:lnSpc>
                <a:spcPts val="4600"/>
              </a:lnSpc>
            </a:pPr>
            <a:r>
              <a:rPr lang="en-US" sz="4800" b="1" spc="-70" dirty="0">
                <a:solidFill>
                  <a:srgbClr val="7030A0"/>
                </a:solidFill>
                <a:latin typeface="Calibri" panose="020F0502020204030204" pitchFamily="34" charset="0"/>
                <a:cs typeface="Calibri" panose="020F0502020204030204" pitchFamily="34" charset="0"/>
              </a:rPr>
              <a:t>Overview</a:t>
            </a:r>
          </a:p>
        </p:txBody>
      </p:sp>
    </p:spTree>
    <p:extLst>
      <p:ext uri="{BB962C8B-B14F-4D97-AF65-F5344CB8AC3E}">
        <p14:creationId xmlns:p14="http://schemas.microsoft.com/office/powerpoint/2010/main" val="2569970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6DB9-3AF9-59A1-56D5-DF209B3A3B26}"/>
              </a:ext>
            </a:extLst>
          </p:cNvPr>
          <p:cNvSpPr>
            <a:spLocks noGrp="1"/>
          </p:cNvSpPr>
          <p:nvPr>
            <p:ph type="title"/>
          </p:nvPr>
        </p:nvSpPr>
        <p:spPr>
          <a:xfrm>
            <a:off x="1142949" y="-88763"/>
            <a:ext cx="10352365" cy="1325563"/>
          </a:xfrm>
        </p:spPr>
        <p:txBody>
          <a:bodyPr>
            <a:normAutofit/>
          </a:bodyPr>
          <a:lstStyle/>
          <a:p>
            <a:pPr algn="ctr"/>
            <a:r>
              <a:rPr lang="en-US" sz="4000" b="1" dirty="0">
                <a:solidFill>
                  <a:schemeClr val="accent5">
                    <a:lumMod val="75000"/>
                  </a:schemeClr>
                </a:solidFill>
                <a:latin typeface="Century Gothic" panose="020B0502020202020204" pitchFamily="34" charset="0"/>
              </a:rPr>
              <a:t>6) Cultural and Religious Differences </a:t>
            </a:r>
            <a:endParaRPr lang="en-US" sz="4000" dirty="0">
              <a:solidFill>
                <a:schemeClr val="accent5">
                  <a:lumMod val="75000"/>
                </a:schemeClr>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1C31CF1A-CC41-29E9-C2B0-F4CCEB988A59}"/>
              </a:ext>
            </a:extLst>
          </p:cNvPr>
          <p:cNvSpPr>
            <a:spLocks noGrp="1"/>
          </p:cNvSpPr>
          <p:nvPr>
            <p:ph idx="1"/>
          </p:nvPr>
        </p:nvSpPr>
        <p:spPr>
          <a:xfrm>
            <a:off x="54428" y="1218768"/>
            <a:ext cx="12083143" cy="5639232"/>
          </a:xfrm>
          <a:ln>
            <a:noFill/>
          </a:ln>
        </p:spPr>
        <p:txBody>
          <a:bodyPr>
            <a:normAutofit/>
          </a:bodyPr>
          <a:lstStyle/>
          <a:p>
            <a:r>
              <a:rPr lang="en-US" b="1" dirty="0">
                <a:latin typeface="Century Gothic" panose="020B0502020202020204" pitchFamily="34" charset="0"/>
              </a:rPr>
              <a:t>ACOG Committee Statement</a:t>
            </a:r>
            <a:r>
              <a:rPr lang="en-US" dirty="0">
                <a:latin typeface="Century Gothic" panose="020B0502020202020204" pitchFamily="34" charset="0"/>
              </a:rPr>
              <a:t> </a:t>
            </a:r>
          </a:p>
          <a:p>
            <a:pPr lvl="1"/>
            <a:r>
              <a:rPr lang="en-US" dirty="0">
                <a:latin typeface="Century Gothic" panose="020B0502020202020204" pitchFamily="34" charset="0"/>
              </a:rPr>
              <a:t>Demonstrating respect for cultural health beliefs and traditions</a:t>
            </a:r>
          </a:p>
          <a:p>
            <a:pPr lvl="1"/>
            <a:r>
              <a:rPr lang="en-US" dirty="0">
                <a:latin typeface="Century Gothic" panose="020B0502020202020204" pitchFamily="34" charset="0"/>
              </a:rPr>
              <a:t>Obstetric and gynecologic care should be culturally inclusive </a:t>
            </a:r>
          </a:p>
          <a:p>
            <a:r>
              <a:rPr lang="en-US" b="1" dirty="0">
                <a:latin typeface="Century Gothic" panose="020B0502020202020204" pitchFamily="34" charset="0"/>
              </a:rPr>
              <a:t>Some immigrants face discrimination because of their religion, resulting in detrimental mental health effects</a:t>
            </a:r>
          </a:p>
          <a:p>
            <a:pPr lvl="1"/>
            <a:r>
              <a:rPr lang="en-US" dirty="0">
                <a:latin typeface="Century Gothic" panose="020B0502020202020204" pitchFamily="34" charset="0"/>
              </a:rPr>
              <a:t>Women reject clinical practices when they conflict with their religious beliefs</a:t>
            </a:r>
          </a:p>
          <a:p>
            <a:r>
              <a:rPr lang="en-US" b="1" dirty="0">
                <a:latin typeface="Century Gothic" panose="020B0502020202020204" pitchFamily="34" charset="0"/>
              </a:rPr>
              <a:t>Imposing U.S. cultural values on sexual and reproductive health care</a:t>
            </a:r>
            <a:r>
              <a:rPr lang="en-US" dirty="0">
                <a:latin typeface="Century Gothic" panose="020B0502020202020204" pitchFamily="34" charset="0"/>
              </a:rPr>
              <a:t> is a crucial barrier for using health services</a:t>
            </a:r>
          </a:p>
          <a:p>
            <a:r>
              <a:rPr lang="en-US" b="1" dirty="0">
                <a:latin typeface="Century Gothic" panose="020B0502020202020204" pitchFamily="34" charset="0"/>
              </a:rPr>
              <a:t>Cultural differences from U.S.</a:t>
            </a:r>
          </a:p>
          <a:p>
            <a:pPr lvl="1"/>
            <a:r>
              <a:rPr lang="en-US" dirty="0">
                <a:latin typeface="Century Gothic" panose="020B0502020202020204" pitchFamily="34" charset="0"/>
              </a:rPr>
              <a:t>Fatalistic view of cancer, fear of talking about it, and the shame of being diagnosed</a:t>
            </a:r>
          </a:p>
          <a:p>
            <a:pPr lvl="1"/>
            <a:r>
              <a:rPr lang="en-US" dirty="0">
                <a:latin typeface="Century Gothic" panose="020B0502020202020204" pitchFamily="34" charset="0"/>
              </a:rPr>
              <a:t>Diseases are “God’s will”</a:t>
            </a:r>
          </a:p>
          <a:p>
            <a:pPr lvl="1"/>
            <a:r>
              <a:rPr lang="en-US" dirty="0">
                <a:latin typeface="Century Gothic" panose="020B0502020202020204" pitchFamily="34" charset="0"/>
              </a:rPr>
              <a:t>Children are a gift – no contraceptives</a:t>
            </a:r>
          </a:p>
        </p:txBody>
      </p:sp>
      <p:sp>
        <p:nvSpPr>
          <p:cNvPr id="4" name="TextBox 3">
            <a:extLst>
              <a:ext uri="{FF2B5EF4-FFF2-40B4-BE49-F238E27FC236}">
                <a16:creationId xmlns:a16="http://schemas.microsoft.com/office/drawing/2014/main" id="{4FA27863-D3CC-19BF-AFA8-2FB2087E5510}"/>
              </a:ext>
            </a:extLst>
          </p:cNvPr>
          <p:cNvSpPr txBox="1"/>
          <p:nvPr/>
        </p:nvSpPr>
        <p:spPr>
          <a:xfrm>
            <a:off x="9269188" y="6510068"/>
            <a:ext cx="2505814" cy="246221"/>
          </a:xfrm>
          <a:prstGeom prst="rect">
            <a:avLst/>
          </a:prstGeom>
          <a:noFill/>
        </p:spPr>
        <p:txBody>
          <a:bodyPr wrap="none" rtlCol="0">
            <a:spAutoFit/>
          </a:bodyPr>
          <a:lstStyle/>
          <a:p>
            <a:r>
              <a:rPr lang="en-US" sz="1000" dirty="0">
                <a:latin typeface="Century Gothic" panose="020B0502020202020204" pitchFamily="34" charset="0"/>
              </a:rPr>
              <a:t>APA, n.d.; Barrio-Ruis, 2023; WHO, n.d.</a:t>
            </a:r>
          </a:p>
        </p:txBody>
      </p:sp>
      <p:pic>
        <p:nvPicPr>
          <p:cNvPr id="2050" name="Picture 2">
            <a:extLst>
              <a:ext uri="{FF2B5EF4-FFF2-40B4-BE49-F238E27FC236}">
                <a16:creationId xmlns:a16="http://schemas.microsoft.com/office/drawing/2014/main" id="{7C5F48B0-4484-8568-4DF6-92538EEE7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2915" y="5537521"/>
            <a:ext cx="1848242" cy="1218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15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AA926E-B872-02AD-35DF-14CD844BB3D6}"/>
              </a:ext>
            </a:extLst>
          </p:cNvPr>
          <p:cNvSpPr>
            <a:spLocks noGrp="1"/>
          </p:cNvSpPr>
          <p:nvPr>
            <p:ph idx="1"/>
          </p:nvPr>
        </p:nvSpPr>
        <p:spPr>
          <a:xfrm>
            <a:off x="122" y="1972781"/>
            <a:ext cx="11901365" cy="4632053"/>
          </a:xfrm>
        </p:spPr>
        <p:txBody>
          <a:bodyPr>
            <a:normAutofit/>
          </a:bodyPr>
          <a:lstStyle/>
          <a:p>
            <a:pPr lvl="1"/>
            <a:r>
              <a:rPr lang="en-US" sz="2800" b="1" i="0" dirty="0">
                <a:effectLst/>
                <a:latin typeface="Century Gothic" panose="020B0502020202020204" pitchFamily="34" charset="0"/>
              </a:rPr>
              <a:t>Spirituality and faith should be assessed and incorporated into treatment planning if the patient desires</a:t>
            </a:r>
          </a:p>
          <a:p>
            <a:pPr lvl="1"/>
            <a:r>
              <a:rPr lang="en-US" sz="2800" b="1" dirty="0">
                <a:latin typeface="Century Gothic" panose="020B0502020202020204" pitchFamily="34" charset="0"/>
              </a:rPr>
              <a:t>Consider community, culture, and societal factors that influence mental health</a:t>
            </a:r>
          </a:p>
          <a:p>
            <a:pPr lvl="2"/>
            <a:r>
              <a:rPr lang="en-US" sz="2400" dirty="0">
                <a:latin typeface="Century Gothic" panose="020B0502020202020204" pitchFamily="34" charset="0"/>
              </a:rPr>
              <a:t>Ex. Religious holidays, fasting during Ramadan</a:t>
            </a:r>
          </a:p>
          <a:p>
            <a:pPr lvl="1"/>
            <a:r>
              <a:rPr lang="en-US" sz="2800" b="1" dirty="0">
                <a:latin typeface="Century Gothic" panose="020B0502020202020204" pitchFamily="34" charset="0"/>
              </a:rPr>
              <a:t>Identify cultural mores </a:t>
            </a:r>
          </a:p>
          <a:p>
            <a:pPr lvl="2"/>
            <a:r>
              <a:rPr lang="en-US" sz="2400" dirty="0">
                <a:latin typeface="Century Gothic" panose="020B0502020202020204" pitchFamily="34" charset="0"/>
              </a:rPr>
              <a:t>Lack of awareness of the cultural customs of individual ethnic groups can result in negative repercussions </a:t>
            </a:r>
          </a:p>
          <a:p>
            <a:pPr lvl="2"/>
            <a:r>
              <a:rPr lang="en-US" sz="2400" dirty="0">
                <a:latin typeface="Century Gothic" panose="020B0502020202020204" pitchFamily="34" charset="0"/>
              </a:rPr>
              <a:t>For example: Shaking hands may create unwanted physical contact with men</a:t>
            </a:r>
          </a:p>
          <a:p>
            <a:pPr lvl="2"/>
            <a:r>
              <a:rPr lang="en-US" sz="2400" dirty="0">
                <a:latin typeface="Century Gothic" panose="020B0502020202020204" pitchFamily="34" charset="0"/>
              </a:rPr>
              <a:t>Others?</a:t>
            </a:r>
          </a:p>
          <a:p>
            <a:pPr lvl="2"/>
            <a:endParaRPr lang="en-US" sz="2800" dirty="0">
              <a:latin typeface="Century Gothic" panose="020B0502020202020204" pitchFamily="34" charset="0"/>
            </a:endParaRPr>
          </a:p>
          <a:p>
            <a:endParaRPr lang="en-US" dirty="0"/>
          </a:p>
        </p:txBody>
      </p:sp>
      <p:sp>
        <p:nvSpPr>
          <p:cNvPr id="4" name="Title 1">
            <a:extLst>
              <a:ext uri="{FF2B5EF4-FFF2-40B4-BE49-F238E27FC236}">
                <a16:creationId xmlns:a16="http://schemas.microsoft.com/office/drawing/2014/main" id="{8D595AE4-DEFE-DC0C-C1AA-5DA6B5C5D19A}"/>
              </a:ext>
            </a:extLst>
          </p:cNvPr>
          <p:cNvSpPr>
            <a:spLocks noGrp="1"/>
          </p:cNvSpPr>
          <p:nvPr>
            <p:ph type="title"/>
          </p:nvPr>
        </p:nvSpPr>
        <p:spPr>
          <a:xfrm>
            <a:off x="716067" y="833476"/>
            <a:ext cx="10300275" cy="887799"/>
          </a:xfrm>
        </p:spPr>
        <p:txBody>
          <a:bodyPr>
            <a:normAutofit fontScale="90000"/>
          </a:bodyPr>
          <a:lstStyle/>
          <a:p>
            <a:pPr algn="ctr"/>
            <a:r>
              <a:rPr lang="en-US" b="1" dirty="0">
                <a:solidFill>
                  <a:schemeClr val="accent5">
                    <a:lumMod val="75000"/>
                  </a:schemeClr>
                </a:solidFill>
                <a:latin typeface="Century Gothic" panose="020B0502020202020204" pitchFamily="34" charset="0"/>
              </a:rPr>
              <a:t>6) Cultural and Religious Differences</a:t>
            </a:r>
            <a:br>
              <a:rPr lang="en-US" b="1" dirty="0">
                <a:solidFill>
                  <a:schemeClr val="accent5">
                    <a:lumMod val="75000"/>
                  </a:schemeClr>
                </a:solidFill>
                <a:latin typeface="Century Gothic" panose="020B0502020202020204" pitchFamily="34" charset="0"/>
              </a:rPr>
            </a:br>
            <a:r>
              <a:rPr lang="en-US" sz="4000" b="1" dirty="0">
                <a:solidFill>
                  <a:schemeClr val="accent5">
                    <a:lumMod val="60000"/>
                    <a:lumOff val="40000"/>
                  </a:schemeClr>
                </a:solidFill>
                <a:latin typeface="Century Gothic" panose="020B0502020202020204" pitchFamily="34" charset="0"/>
              </a:rPr>
              <a:t>Recommendations</a:t>
            </a:r>
            <a:br>
              <a:rPr lang="en-US" b="1" dirty="0">
                <a:solidFill>
                  <a:schemeClr val="accent5">
                    <a:lumMod val="75000"/>
                  </a:schemeClr>
                </a:solidFill>
                <a:latin typeface="Century Gothic" panose="020B0502020202020204" pitchFamily="34" charset="0"/>
              </a:rPr>
            </a:br>
            <a:r>
              <a:rPr lang="en-US" b="1" dirty="0">
                <a:solidFill>
                  <a:schemeClr val="accent5">
                    <a:lumMod val="75000"/>
                  </a:schemeClr>
                </a:solidFill>
                <a:latin typeface="Century Gothic" panose="020B0502020202020204" pitchFamily="34" charset="0"/>
              </a:rPr>
              <a:t> </a:t>
            </a:r>
            <a:endParaRPr lang="en-US" dirty="0">
              <a:solidFill>
                <a:schemeClr val="accent5">
                  <a:lumMod val="7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BFF45820-25F3-5ACC-C5D6-C5517C15B196}"/>
              </a:ext>
            </a:extLst>
          </p:cNvPr>
          <p:cNvSpPr txBox="1"/>
          <p:nvPr/>
        </p:nvSpPr>
        <p:spPr>
          <a:xfrm>
            <a:off x="8684012" y="6481724"/>
            <a:ext cx="5357232" cy="246221"/>
          </a:xfrm>
          <a:prstGeom prst="rect">
            <a:avLst/>
          </a:prstGeom>
          <a:noFill/>
        </p:spPr>
        <p:txBody>
          <a:bodyPr wrap="square">
            <a:spAutoFit/>
          </a:bodyPr>
          <a:lstStyle/>
          <a:p>
            <a:r>
              <a:rPr lang="en-US" sz="1000" dirty="0">
                <a:latin typeface="Century Gothic" panose="020B0502020202020204" pitchFamily="34" charset="0"/>
              </a:rPr>
              <a:t>APA, n.d.; Barrios-Ruiz et al, 2024; WHO, n.d.</a:t>
            </a:r>
          </a:p>
        </p:txBody>
      </p:sp>
    </p:spTree>
    <p:extLst>
      <p:ext uri="{BB962C8B-B14F-4D97-AF65-F5344CB8AC3E}">
        <p14:creationId xmlns:p14="http://schemas.microsoft.com/office/powerpoint/2010/main" val="203602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8419D-BD7B-FC1A-8FC6-37E266895B5B}"/>
              </a:ext>
            </a:extLst>
          </p:cNvPr>
          <p:cNvSpPr>
            <a:spLocks noGrp="1"/>
          </p:cNvSpPr>
          <p:nvPr>
            <p:ph type="title"/>
          </p:nvPr>
        </p:nvSpPr>
        <p:spPr>
          <a:xfrm>
            <a:off x="356839" y="253613"/>
            <a:ext cx="11175381" cy="1325563"/>
          </a:xfrm>
        </p:spPr>
        <p:txBody>
          <a:bodyPr>
            <a:noAutofit/>
          </a:bodyPr>
          <a:lstStyle/>
          <a:p>
            <a:pPr algn="ctr"/>
            <a:r>
              <a:rPr lang="en-US" sz="4000" b="1" dirty="0">
                <a:solidFill>
                  <a:schemeClr val="accent5">
                    <a:lumMod val="75000"/>
                  </a:schemeClr>
                </a:solidFill>
                <a:effectLst/>
                <a:latin typeface="+mn-lt"/>
                <a:ea typeface="Calibri" panose="020F0502020204030204" pitchFamily="34" charset="0"/>
              </a:rPr>
              <a:t>7) Lack of Trust in the Health </a:t>
            </a:r>
            <a:r>
              <a:rPr lang="en-US" sz="4000" b="1" dirty="0">
                <a:solidFill>
                  <a:schemeClr val="accent5">
                    <a:lumMod val="75000"/>
                  </a:schemeClr>
                </a:solidFill>
                <a:latin typeface="+mn-lt"/>
                <a:ea typeface="Calibri" panose="020F0502020204030204" pitchFamily="34" charset="0"/>
              </a:rPr>
              <a:t>C</a:t>
            </a:r>
            <a:r>
              <a:rPr lang="en-US" sz="4000" b="1" dirty="0">
                <a:solidFill>
                  <a:schemeClr val="accent5">
                    <a:lumMod val="75000"/>
                  </a:schemeClr>
                </a:solidFill>
                <a:effectLst/>
                <a:latin typeface="+mn-lt"/>
                <a:ea typeface="Calibri" panose="020F0502020204030204" pitchFamily="34" charset="0"/>
              </a:rPr>
              <a:t>are </a:t>
            </a:r>
            <a:r>
              <a:rPr lang="en-US" sz="4000" b="1" dirty="0">
                <a:solidFill>
                  <a:schemeClr val="accent5">
                    <a:lumMod val="75000"/>
                  </a:schemeClr>
                </a:solidFill>
                <a:latin typeface="+mn-lt"/>
                <a:ea typeface="Calibri" panose="020F0502020204030204" pitchFamily="34" charset="0"/>
              </a:rPr>
              <a:t>S</a:t>
            </a:r>
            <a:r>
              <a:rPr lang="en-US" sz="4000" b="1" dirty="0">
                <a:solidFill>
                  <a:schemeClr val="accent5">
                    <a:lumMod val="75000"/>
                  </a:schemeClr>
                </a:solidFill>
                <a:effectLst/>
                <a:latin typeface="+mn-lt"/>
                <a:ea typeface="Calibri" panose="020F0502020204030204" pitchFamily="34" charset="0"/>
              </a:rPr>
              <a:t>ystem</a:t>
            </a:r>
            <a:br>
              <a:rPr lang="en-US" sz="4000" b="1" dirty="0">
                <a:solidFill>
                  <a:srgbClr val="E9943A"/>
                </a:solidFill>
                <a:latin typeface="+mn-lt"/>
              </a:rPr>
            </a:br>
            <a:endParaRPr lang="en-US" sz="4000" b="1" dirty="0">
              <a:latin typeface="+mn-lt"/>
            </a:endParaRPr>
          </a:p>
        </p:txBody>
      </p:sp>
      <p:sp>
        <p:nvSpPr>
          <p:cNvPr id="3" name="Content Placeholder 2">
            <a:extLst>
              <a:ext uri="{FF2B5EF4-FFF2-40B4-BE49-F238E27FC236}">
                <a16:creationId xmlns:a16="http://schemas.microsoft.com/office/drawing/2014/main" id="{78869D92-644F-D1EA-4475-290DA056847D}"/>
              </a:ext>
            </a:extLst>
          </p:cNvPr>
          <p:cNvSpPr>
            <a:spLocks noGrp="1"/>
          </p:cNvSpPr>
          <p:nvPr>
            <p:ph idx="1"/>
          </p:nvPr>
        </p:nvSpPr>
        <p:spPr>
          <a:xfrm>
            <a:off x="193288" y="1176509"/>
            <a:ext cx="11998712" cy="5554240"/>
          </a:xfrm>
          <a:ln>
            <a:noFill/>
          </a:ln>
        </p:spPr>
        <p:txBody>
          <a:bodyPr>
            <a:normAutofit fontScale="92500"/>
          </a:bodyPr>
          <a:lstStyle/>
          <a:p>
            <a:r>
              <a:rPr lang="en-US" b="1" dirty="0">
                <a:latin typeface="Century Gothic" panose="020B0502020202020204" pitchFamily="34" charset="0"/>
              </a:rPr>
              <a:t>Immigrants often have no access to health care</a:t>
            </a:r>
          </a:p>
          <a:p>
            <a:pPr lvl="1"/>
            <a:r>
              <a:rPr lang="en-US" dirty="0">
                <a:latin typeface="Century Gothic" panose="020B0502020202020204" pitchFamily="34" charset="0"/>
              </a:rPr>
              <a:t>Lower paying jobs which are less likely to offer health coverage</a:t>
            </a:r>
          </a:p>
          <a:p>
            <a:pPr lvl="1"/>
            <a:r>
              <a:rPr lang="en-US" dirty="0">
                <a:latin typeface="Century Gothic" panose="020B0502020202020204" pitchFamily="34" charset="0"/>
              </a:rPr>
              <a:t>Many experience unfair treatment when seeking health care and difficulty accessing respectful and culturally appropriate care</a:t>
            </a:r>
          </a:p>
          <a:p>
            <a:pPr lvl="1"/>
            <a:r>
              <a:rPr lang="en-US" dirty="0">
                <a:latin typeface="Century Gothic" panose="020B0502020202020204" pitchFamily="34" charset="0"/>
              </a:rPr>
              <a:t>Immigration-related fears</a:t>
            </a:r>
          </a:p>
          <a:p>
            <a:pPr lvl="1"/>
            <a:r>
              <a:rPr lang="en-US" dirty="0">
                <a:latin typeface="Century Gothic" panose="020B0502020202020204" pitchFamily="34" charset="0"/>
              </a:rPr>
              <a:t>Linguistic barriers    </a:t>
            </a:r>
            <a:r>
              <a:rPr lang="en-US" sz="1100" dirty="0">
                <a:latin typeface="Century Gothic" panose="020B0502020202020204" pitchFamily="34" charset="0"/>
              </a:rPr>
              <a:t>(</a:t>
            </a:r>
            <a:r>
              <a:rPr lang="en-US" sz="1100" dirty="0" err="1">
                <a:latin typeface="Century Gothic" panose="020B0502020202020204" pitchFamily="34" charset="0"/>
              </a:rPr>
              <a:t>Phillai</a:t>
            </a:r>
            <a:r>
              <a:rPr lang="en-US" sz="1100" dirty="0">
                <a:latin typeface="Century Gothic" panose="020B0502020202020204" pitchFamily="34" charset="0"/>
              </a:rPr>
              <a:t> et al, 2023)</a:t>
            </a:r>
            <a:endParaRPr lang="en-US" sz="2800" b="1" dirty="0">
              <a:latin typeface="Century Gothic" panose="020B0502020202020204" pitchFamily="34" charset="0"/>
            </a:endParaRPr>
          </a:p>
          <a:p>
            <a:r>
              <a:rPr lang="en-US" b="1" dirty="0">
                <a:latin typeface="Century Gothic" panose="020B0502020202020204" pitchFamily="34" charset="0"/>
              </a:rPr>
              <a:t>Migrant women often believe that they do not receive all the information they need to understand in their encounters with providers</a:t>
            </a:r>
          </a:p>
          <a:p>
            <a:r>
              <a:rPr lang="en-US" b="1" dirty="0">
                <a:latin typeface="Century Gothic" panose="020B0502020202020204" pitchFamily="34" charset="0"/>
              </a:rPr>
              <a:t>Nonverbal language can create trust or mistrust that may impact health services’ access</a:t>
            </a:r>
          </a:p>
          <a:p>
            <a:pPr lvl="1"/>
            <a:r>
              <a:rPr lang="en-US" dirty="0">
                <a:latin typeface="Century Gothic" panose="020B0502020202020204" pitchFamily="34" charset="0"/>
              </a:rPr>
              <a:t>The competence and communication style of the practitioner is important</a:t>
            </a:r>
          </a:p>
          <a:p>
            <a:pPr lvl="1"/>
            <a:r>
              <a:rPr lang="en-US" dirty="0">
                <a:latin typeface="Century Gothic" panose="020B0502020202020204" pitchFamily="34" charset="0"/>
              </a:rPr>
              <a:t>Refugees find female physicians demonstrate more patient-centered communication</a:t>
            </a:r>
          </a:p>
          <a:p>
            <a:pPr lvl="2"/>
            <a:r>
              <a:rPr lang="en-US" dirty="0">
                <a:latin typeface="Century Gothic" panose="020B0502020202020204" pitchFamily="34" charset="0"/>
              </a:rPr>
              <a:t>Greater empathy, higher expression of emotions, and they perceive the visits are also longer</a:t>
            </a:r>
          </a:p>
          <a:p>
            <a:pPr lvl="1"/>
            <a:endParaRPr lang="en-US" sz="1100" dirty="0"/>
          </a:p>
        </p:txBody>
      </p:sp>
      <p:sp>
        <p:nvSpPr>
          <p:cNvPr id="5" name="TextBox 4">
            <a:extLst>
              <a:ext uri="{FF2B5EF4-FFF2-40B4-BE49-F238E27FC236}">
                <a16:creationId xmlns:a16="http://schemas.microsoft.com/office/drawing/2014/main" id="{96471975-3028-80BA-7344-8454EBD6BC87}"/>
              </a:ext>
            </a:extLst>
          </p:cNvPr>
          <p:cNvSpPr txBox="1"/>
          <p:nvPr/>
        </p:nvSpPr>
        <p:spPr>
          <a:xfrm>
            <a:off x="8827623" y="6469139"/>
            <a:ext cx="2871299" cy="523220"/>
          </a:xfrm>
          <a:prstGeom prst="rect">
            <a:avLst/>
          </a:prstGeom>
          <a:noFill/>
        </p:spPr>
        <p:txBody>
          <a:bodyPr wrap="none" rtlCol="0">
            <a:spAutoFit/>
          </a:bodyPr>
          <a:lstStyle/>
          <a:p>
            <a:r>
              <a:rPr lang="en-US" sz="1000" dirty="0">
                <a:latin typeface="Century Gothic" panose="020B0502020202020204" pitchFamily="34" charset="0"/>
              </a:rPr>
              <a:t>APA, n.d.; Barrios-Ruiz et al, 2024; WHO, n.d.</a:t>
            </a:r>
          </a:p>
          <a:p>
            <a:endParaRPr lang="en-US" dirty="0"/>
          </a:p>
        </p:txBody>
      </p:sp>
    </p:spTree>
    <p:extLst>
      <p:ext uri="{BB962C8B-B14F-4D97-AF65-F5344CB8AC3E}">
        <p14:creationId xmlns:p14="http://schemas.microsoft.com/office/powerpoint/2010/main" val="67475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1B8961-E16C-5F64-BBB9-621C411D2CF8}"/>
              </a:ext>
            </a:extLst>
          </p:cNvPr>
          <p:cNvSpPr>
            <a:spLocks noGrp="1"/>
          </p:cNvSpPr>
          <p:nvPr>
            <p:ph idx="1"/>
          </p:nvPr>
        </p:nvSpPr>
        <p:spPr>
          <a:xfrm>
            <a:off x="9199" y="1643064"/>
            <a:ext cx="11573106" cy="5214936"/>
          </a:xfrm>
        </p:spPr>
        <p:txBody>
          <a:bodyPr>
            <a:normAutofit/>
          </a:bodyPr>
          <a:lstStyle/>
          <a:p>
            <a:pPr lvl="1"/>
            <a:r>
              <a:rPr lang="en-US" sz="2800" b="1" dirty="0">
                <a:latin typeface="Century Gothic" panose="020B0502020202020204" pitchFamily="34" charset="0"/>
              </a:rPr>
              <a:t>Treating immigrant women in a professional and respectful manner is key to communicating effectively</a:t>
            </a:r>
          </a:p>
          <a:p>
            <a:pPr lvl="1"/>
            <a:r>
              <a:rPr lang="en-US" sz="2800" b="1" dirty="0">
                <a:latin typeface="Century Gothic" panose="020B0502020202020204" pitchFamily="34" charset="0"/>
              </a:rPr>
              <a:t>Practice patient-centered &amp; cultural humility by asking every woman about her needs and preferences </a:t>
            </a:r>
          </a:p>
          <a:p>
            <a:pPr lvl="2"/>
            <a:r>
              <a:rPr lang="en-US" sz="2400" dirty="0">
                <a:latin typeface="Century Gothic" panose="020B0502020202020204" pitchFamily="34" charset="0"/>
              </a:rPr>
              <a:t>There is significant variability in attitudes and beliefs among women from shared ethnic and religious groups </a:t>
            </a:r>
            <a:endParaRPr lang="en-US" b="1" i="0" dirty="0">
              <a:effectLst/>
              <a:latin typeface="Century Gothic" panose="020B0502020202020204" pitchFamily="34" charset="0"/>
            </a:endParaRPr>
          </a:p>
          <a:p>
            <a:pPr lvl="1"/>
            <a:r>
              <a:rPr lang="en-US" sz="2800" b="1" i="0" dirty="0">
                <a:effectLst/>
                <a:latin typeface="Century Gothic" panose="020B0502020202020204" pitchFamily="34" charset="0"/>
              </a:rPr>
              <a:t>Provide consistent and accessible follow-up</a:t>
            </a:r>
            <a:endParaRPr lang="en-US" sz="2800" b="0" i="0" dirty="0">
              <a:effectLst/>
              <a:latin typeface="Century Gothic" panose="020B0502020202020204" pitchFamily="34" charset="0"/>
            </a:endParaRPr>
          </a:p>
          <a:p>
            <a:pPr lvl="2"/>
            <a:r>
              <a:rPr lang="en-US" sz="2400" b="0" i="0" dirty="0">
                <a:effectLst/>
                <a:latin typeface="Century Gothic" panose="020B0502020202020204" pitchFamily="34" charset="0"/>
              </a:rPr>
              <a:t>Because of their distrust of the health care system undocumented immigrants may require more frequent and consistent follow-up to create a sense of trust. </a:t>
            </a:r>
          </a:p>
          <a:p>
            <a:pPr lvl="2"/>
            <a:r>
              <a:rPr lang="en-US" sz="2400" b="0" i="0" dirty="0">
                <a:effectLst/>
                <a:latin typeface="Century Gothic" panose="020B0502020202020204" pitchFamily="34" charset="0"/>
              </a:rPr>
              <a:t>Collaborative decision-making and motivational interviewing can be helpful </a:t>
            </a:r>
            <a:r>
              <a:rPr lang="en-US" sz="2400" dirty="0">
                <a:latin typeface="Century Gothic" panose="020B0502020202020204" pitchFamily="34" charset="0"/>
              </a:rPr>
              <a:t>if it is performed with</a:t>
            </a:r>
            <a:r>
              <a:rPr lang="en-US" sz="2400" b="0" i="0" dirty="0">
                <a:effectLst/>
                <a:latin typeface="Century Gothic" panose="020B0502020202020204" pitchFamily="34" charset="0"/>
              </a:rPr>
              <a:t> cultural sensitivity</a:t>
            </a:r>
            <a:endParaRPr lang="en-US" b="0" i="0" dirty="0">
              <a:effectLst/>
              <a:latin typeface="Century Gothic" panose="020B0502020202020204" pitchFamily="34" charset="0"/>
            </a:endParaRPr>
          </a:p>
          <a:p>
            <a:endParaRPr lang="en-US" dirty="0"/>
          </a:p>
        </p:txBody>
      </p:sp>
      <p:sp>
        <p:nvSpPr>
          <p:cNvPr id="4" name="Title 1">
            <a:extLst>
              <a:ext uri="{FF2B5EF4-FFF2-40B4-BE49-F238E27FC236}">
                <a16:creationId xmlns:a16="http://schemas.microsoft.com/office/drawing/2014/main" id="{46F22A05-DBB0-1AD1-295B-5D86988C16CF}"/>
              </a:ext>
            </a:extLst>
          </p:cNvPr>
          <p:cNvSpPr>
            <a:spLocks noGrp="1"/>
          </p:cNvSpPr>
          <p:nvPr>
            <p:ph type="title"/>
          </p:nvPr>
        </p:nvSpPr>
        <p:spPr>
          <a:xfrm>
            <a:off x="251206" y="656180"/>
            <a:ext cx="11089091" cy="986884"/>
          </a:xfrm>
        </p:spPr>
        <p:txBody>
          <a:bodyPr>
            <a:noAutofit/>
          </a:bodyPr>
          <a:lstStyle/>
          <a:p>
            <a:pPr algn="ctr"/>
            <a:r>
              <a:rPr lang="en-US" sz="4000" b="1" dirty="0">
                <a:solidFill>
                  <a:schemeClr val="accent5">
                    <a:lumMod val="75000"/>
                  </a:schemeClr>
                </a:solidFill>
                <a:effectLst/>
                <a:latin typeface="+mn-lt"/>
                <a:ea typeface="Calibri" panose="020F0502020204030204" pitchFamily="34" charset="0"/>
              </a:rPr>
              <a:t>7) Lack of Trust in the Health </a:t>
            </a:r>
            <a:r>
              <a:rPr lang="en-US" sz="4000" b="1" dirty="0">
                <a:solidFill>
                  <a:schemeClr val="accent5">
                    <a:lumMod val="75000"/>
                  </a:schemeClr>
                </a:solidFill>
                <a:latin typeface="+mn-lt"/>
                <a:ea typeface="Calibri" panose="020F0502020204030204" pitchFamily="34" charset="0"/>
              </a:rPr>
              <a:t>C</a:t>
            </a:r>
            <a:r>
              <a:rPr lang="en-US" sz="4000" b="1" dirty="0">
                <a:solidFill>
                  <a:schemeClr val="accent5">
                    <a:lumMod val="75000"/>
                  </a:schemeClr>
                </a:solidFill>
                <a:effectLst/>
                <a:latin typeface="+mn-lt"/>
                <a:ea typeface="Calibri" panose="020F0502020204030204" pitchFamily="34" charset="0"/>
              </a:rPr>
              <a:t>are </a:t>
            </a:r>
            <a:r>
              <a:rPr lang="en-US" sz="4000" b="1" dirty="0">
                <a:solidFill>
                  <a:schemeClr val="accent5">
                    <a:lumMod val="75000"/>
                  </a:schemeClr>
                </a:solidFill>
                <a:latin typeface="+mn-lt"/>
                <a:ea typeface="Calibri" panose="020F0502020204030204" pitchFamily="34" charset="0"/>
              </a:rPr>
              <a:t>S</a:t>
            </a:r>
            <a:r>
              <a:rPr lang="en-US" sz="4000" b="1" dirty="0">
                <a:solidFill>
                  <a:schemeClr val="accent5">
                    <a:lumMod val="75000"/>
                  </a:schemeClr>
                </a:solidFill>
                <a:effectLst/>
                <a:latin typeface="+mn-lt"/>
                <a:ea typeface="Calibri" panose="020F0502020204030204" pitchFamily="34" charset="0"/>
              </a:rPr>
              <a:t>ystem</a:t>
            </a:r>
            <a:br>
              <a:rPr lang="en-US" b="1" dirty="0">
                <a:solidFill>
                  <a:schemeClr val="accent5">
                    <a:lumMod val="75000"/>
                  </a:schemeClr>
                </a:solidFill>
                <a:effectLst/>
                <a:latin typeface="+mn-lt"/>
                <a:ea typeface="Calibri" panose="020F0502020204030204" pitchFamily="34" charset="0"/>
              </a:rPr>
            </a:br>
            <a:r>
              <a:rPr lang="en-US" sz="3600" b="1" dirty="0">
                <a:solidFill>
                  <a:schemeClr val="accent5">
                    <a:lumMod val="60000"/>
                    <a:lumOff val="40000"/>
                  </a:schemeClr>
                </a:solidFill>
                <a:latin typeface="Century Gothic" panose="020B0502020202020204" pitchFamily="34" charset="0"/>
              </a:rPr>
              <a:t>Recommendations</a:t>
            </a:r>
            <a:br>
              <a:rPr lang="en-US" b="1" dirty="0">
                <a:latin typeface="Century Gothic" panose="020B0502020202020204" pitchFamily="34" charset="0"/>
              </a:rPr>
            </a:br>
            <a:endParaRPr lang="en-US" b="1" dirty="0">
              <a:solidFill>
                <a:schemeClr val="accent5">
                  <a:lumMod val="75000"/>
                </a:schemeClr>
              </a:solidFill>
              <a:latin typeface="+mn-lt"/>
            </a:endParaRPr>
          </a:p>
        </p:txBody>
      </p:sp>
      <p:sp>
        <p:nvSpPr>
          <p:cNvPr id="2" name="TextBox 1">
            <a:extLst>
              <a:ext uri="{FF2B5EF4-FFF2-40B4-BE49-F238E27FC236}">
                <a16:creationId xmlns:a16="http://schemas.microsoft.com/office/drawing/2014/main" id="{45D67796-C74E-045A-95BD-588461920D35}"/>
              </a:ext>
            </a:extLst>
          </p:cNvPr>
          <p:cNvSpPr txBox="1"/>
          <p:nvPr/>
        </p:nvSpPr>
        <p:spPr>
          <a:xfrm>
            <a:off x="9060461" y="6334780"/>
            <a:ext cx="2521844" cy="523220"/>
          </a:xfrm>
          <a:prstGeom prst="rect">
            <a:avLst/>
          </a:prstGeom>
          <a:noFill/>
        </p:spPr>
        <p:txBody>
          <a:bodyPr wrap="none" rtlCol="0">
            <a:spAutoFit/>
          </a:bodyPr>
          <a:lstStyle/>
          <a:p>
            <a:r>
              <a:rPr lang="en-US" sz="1000"/>
              <a:t>APA, n.d.; Barrios-Ruiz et al, 2024; WHO, n.d.</a:t>
            </a:r>
          </a:p>
          <a:p>
            <a:endParaRPr lang="en-US"/>
          </a:p>
        </p:txBody>
      </p:sp>
    </p:spTree>
    <p:extLst>
      <p:ext uri="{BB962C8B-B14F-4D97-AF65-F5344CB8AC3E}">
        <p14:creationId xmlns:p14="http://schemas.microsoft.com/office/powerpoint/2010/main" val="174890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9B19-BA54-B77C-B3C5-09884F26F95D}"/>
              </a:ext>
            </a:extLst>
          </p:cNvPr>
          <p:cNvSpPr>
            <a:spLocks noGrp="1"/>
          </p:cNvSpPr>
          <p:nvPr>
            <p:ph type="title"/>
          </p:nvPr>
        </p:nvSpPr>
        <p:spPr>
          <a:xfrm>
            <a:off x="133817" y="0"/>
            <a:ext cx="11924368" cy="1325563"/>
          </a:xfrm>
        </p:spPr>
        <p:txBody>
          <a:bodyPr>
            <a:noAutofit/>
          </a:bodyPr>
          <a:lstStyle/>
          <a:p>
            <a:pPr algn="ctr"/>
            <a:r>
              <a:rPr lang="en-US" sz="4000" b="1" dirty="0">
                <a:solidFill>
                  <a:schemeClr val="accent5">
                    <a:lumMod val="75000"/>
                  </a:schemeClr>
                </a:solidFill>
                <a:latin typeface="Century Gothic" panose="020B0502020202020204" pitchFamily="34" charset="0"/>
              </a:rPr>
              <a:t>8) Experiences of Bias, Racism, </a:t>
            </a:r>
            <a:br>
              <a:rPr lang="en-US" sz="4000" b="1" dirty="0">
                <a:solidFill>
                  <a:schemeClr val="accent5">
                    <a:lumMod val="75000"/>
                  </a:schemeClr>
                </a:solidFill>
                <a:latin typeface="Century Gothic" panose="020B0502020202020204" pitchFamily="34" charset="0"/>
              </a:rPr>
            </a:br>
            <a:r>
              <a:rPr lang="en-US" sz="4000" b="1" dirty="0">
                <a:solidFill>
                  <a:schemeClr val="accent5">
                    <a:lumMod val="75000"/>
                  </a:schemeClr>
                </a:solidFill>
                <a:latin typeface="Century Gothic" panose="020B0502020202020204" pitchFamily="34" charset="0"/>
              </a:rPr>
              <a:t>and Discrimination </a:t>
            </a:r>
          </a:p>
        </p:txBody>
      </p:sp>
      <p:sp>
        <p:nvSpPr>
          <p:cNvPr id="3" name="Content Placeholder 2">
            <a:extLst>
              <a:ext uri="{FF2B5EF4-FFF2-40B4-BE49-F238E27FC236}">
                <a16:creationId xmlns:a16="http://schemas.microsoft.com/office/drawing/2014/main" id="{76830808-3635-2AE8-DBF6-A126A0A49289}"/>
              </a:ext>
            </a:extLst>
          </p:cNvPr>
          <p:cNvSpPr>
            <a:spLocks noGrp="1"/>
          </p:cNvSpPr>
          <p:nvPr>
            <p:ph idx="1"/>
          </p:nvPr>
        </p:nvSpPr>
        <p:spPr>
          <a:xfrm>
            <a:off x="133816" y="1325563"/>
            <a:ext cx="11887200" cy="5320564"/>
          </a:xfrm>
          <a:ln>
            <a:noFill/>
          </a:ln>
        </p:spPr>
        <p:txBody>
          <a:bodyPr>
            <a:normAutofit lnSpcReduction="10000"/>
          </a:bodyPr>
          <a:lstStyle/>
          <a:p>
            <a:r>
              <a:rPr lang="en-US" b="1" dirty="0">
                <a:latin typeface="Century Gothic" panose="020B0502020202020204" pitchFamily="34" charset="0"/>
              </a:rPr>
              <a:t>Overt and subtle acts of racism and discrimination</a:t>
            </a:r>
          </a:p>
          <a:p>
            <a:pPr lvl="1"/>
            <a:r>
              <a:rPr lang="en-US" dirty="0">
                <a:latin typeface="Century Gothic" panose="020B0502020202020204" pitchFamily="34" charset="0"/>
              </a:rPr>
              <a:t>Poor treatment, verbal and physical attacks as a result of marginalization, and disparities in healthcare and academics</a:t>
            </a:r>
          </a:p>
          <a:p>
            <a:pPr lvl="1"/>
            <a:r>
              <a:rPr lang="en-US" dirty="0">
                <a:latin typeface="Century Gothic" panose="020B0502020202020204" pitchFamily="34" charset="0"/>
              </a:rPr>
              <a:t>Racism is a widespread cause for decreased access to health services</a:t>
            </a:r>
          </a:p>
          <a:p>
            <a:pPr lvl="1"/>
            <a:r>
              <a:rPr lang="en-US" dirty="0">
                <a:latin typeface="Century Gothic" panose="020B0502020202020204" pitchFamily="34" charset="0"/>
              </a:rPr>
              <a:t>For example, women with female genital mutilation (FGM) have been criticized, rejected, and punished, and often report suboptimal care.</a:t>
            </a:r>
          </a:p>
          <a:p>
            <a:r>
              <a:rPr lang="en-US" b="1" dirty="0">
                <a:latin typeface="Century Gothic" panose="020B0502020202020204" pitchFamily="34" charset="0"/>
              </a:rPr>
              <a:t>Racial profiling and suspicion towards immigrants</a:t>
            </a:r>
          </a:p>
          <a:p>
            <a:pPr lvl="1"/>
            <a:r>
              <a:rPr lang="en-US" dirty="0">
                <a:latin typeface="Century Gothic" panose="020B0502020202020204" pitchFamily="34" charset="0"/>
              </a:rPr>
              <a:t>Can lead to fear, anxiety, isolation, and safety concerns</a:t>
            </a:r>
          </a:p>
          <a:p>
            <a:r>
              <a:rPr lang="en-US" b="1" dirty="0">
                <a:latin typeface="Century Gothic" panose="020B0502020202020204" pitchFamily="34" charset="0"/>
              </a:rPr>
              <a:t>Implicit/explicit bias and microaggressions</a:t>
            </a:r>
          </a:p>
          <a:p>
            <a:pPr lvl="1"/>
            <a:r>
              <a:rPr lang="en-US" dirty="0">
                <a:latin typeface="Century Gothic" panose="020B0502020202020204" pitchFamily="34" charset="0"/>
              </a:rPr>
              <a:t>Can significantly affect individuals, whether intentional or not</a:t>
            </a:r>
          </a:p>
          <a:p>
            <a:pPr lvl="1"/>
            <a:r>
              <a:rPr lang="en-US" dirty="0">
                <a:latin typeface="Century Gothic" panose="020B0502020202020204" pitchFamily="34" charset="0"/>
              </a:rPr>
              <a:t>Examples:</a:t>
            </a:r>
          </a:p>
          <a:p>
            <a:pPr lvl="2"/>
            <a:r>
              <a:rPr lang="en-US" dirty="0">
                <a:latin typeface="Century Gothic" panose="020B0502020202020204" pitchFamily="34" charset="0"/>
              </a:rPr>
              <a:t>Health care providers complaining when immigrants publicly speak languages other than English</a:t>
            </a:r>
          </a:p>
          <a:p>
            <a:pPr lvl="2"/>
            <a:r>
              <a:rPr lang="en-US" dirty="0">
                <a:latin typeface="Century Gothic" panose="020B0502020202020204" pitchFamily="34" charset="0"/>
              </a:rPr>
              <a:t>“Were you born here? But you speak so well.”</a:t>
            </a:r>
          </a:p>
          <a:p>
            <a:pPr lvl="1"/>
            <a:endParaRPr lang="en-US" dirty="0"/>
          </a:p>
        </p:txBody>
      </p:sp>
      <p:sp>
        <p:nvSpPr>
          <p:cNvPr id="4" name="TextBox 3">
            <a:extLst>
              <a:ext uri="{FF2B5EF4-FFF2-40B4-BE49-F238E27FC236}">
                <a16:creationId xmlns:a16="http://schemas.microsoft.com/office/drawing/2014/main" id="{3E929C98-3E72-2C4F-0992-7FC7C73769FE}"/>
              </a:ext>
            </a:extLst>
          </p:cNvPr>
          <p:cNvSpPr txBox="1"/>
          <p:nvPr/>
        </p:nvSpPr>
        <p:spPr>
          <a:xfrm>
            <a:off x="9076828" y="6523016"/>
            <a:ext cx="2843562" cy="246221"/>
          </a:xfrm>
          <a:prstGeom prst="rect">
            <a:avLst/>
          </a:prstGeom>
          <a:noFill/>
        </p:spPr>
        <p:txBody>
          <a:bodyPr wrap="square" rtlCol="0">
            <a:spAutoFit/>
          </a:bodyPr>
          <a:lstStyle/>
          <a:p>
            <a:r>
              <a:rPr lang="en-US" sz="1000" dirty="0">
                <a:latin typeface="Century Gothic" panose="020B0502020202020204" pitchFamily="34" charset="0"/>
              </a:rPr>
              <a:t>APA, n.d.; Barrios-Ruiz et al, 2024; WHO, n.d.</a:t>
            </a:r>
          </a:p>
        </p:txBody>
      </p:sp>
    </p:spTree>
    <p:extLst>
      <p:ext uri="{BB962C8B-B14F-4D97-AF65-F5344CB8AC3E}">
        <p14:creationId xmlns:p14="http://schemas.microsoft.com/office/powerpoint/2010/main" val="372641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37F48C-B3B3-9BB0-22AA-2B305B54E8F6}"/>
              </a:ext>
            </a:extLst>
          </p:cNvPr>
          <p:cNvSpPr>
            <a:spLocks noGrp="1"/>
          </p:cNvSpPr>
          <p:nvPr>
            <p:ph idx="1"/>
          </p:nvPr>
        </p:nvSpPr>
        <p:spPr>
          <a:xfrm>
            <a:off x="92928" y="1638931"/>
            <a:ext cx="11818435" cy="4644092"/>
          </a:xfrm>
        </p:spPr>
        <p:txBody>
          <a:bodyPr>
            <a:normAutofit/>
          </a:bodyPr>
          <a:lstStyle/>
          <a:p>
            <a:pPr lvl="1"/>
            <a:r>
              <a:rPr lang="en-US" sz="3200" b="1" i="0" dirty="0">
                <a:effectLst/>
                <a:latin typeface="Century Gothic" panose="020B0502020202020204" pitchFamily="34" charset="0"/>
              </a:rPr>
              <a:t>Examine our own implicit and explicit biases </a:t>
            </a:r>
          </a:p>
          <a:p>
            <a:pPr lvl="2"/>
            <a:r>
              <a:rPr lang="en-US" sz="2800" dirty="0">
                <a:latin typeface="Century Gothic" panose="020B0502020202020204" pitchFamily="34" charset="0"/>
              </a:rPr>
              <a:t>R</a:t>
            </a:r>
            <a:r>
              <a:rPr lang="en-US" sz="2800" i="0" dirty="0">
                <a:effectLst/>
                <a:latin typeface="Century Gothic" panose="020B0502020202020204" pitchFamily="34" charset="0"/>
              </a:rPr>
              <a:t>egular training that promotes reflective self-examination and awareness of implicit bias </a:t>
            </a:r>
          </a:p>
          <a:p>
            <a:pPr lvl="1"/>
            <a:r>
              <a:rPr lang="en-US" sz="3200" b="1" dirty="0">
                <a:latin typeface="Century Gothic" panose="020B0502020202020204" pitchFamily="34" charset="0"/>
              </a:rPr>
              <a:t>Skillful interpreters build bridges of communication </a:t>
            </a:r>
          </a:p>
          <a:p>
            <a:pPr lvl="2"/>
            <a:r>
              <a:rPr lang="en-US" sz="2800" dirty="0">
                <a:latin typeface="Century Gothic" panose="020B0502020202020204" pitchFamily="34" charset="0"/>
              </a:rPr>
              <a:t>Empathetic non-verbal actions can break down linguistic and cultural barriers</a:t>
            </a:r>
          </a:p>
          <a:p>
            <a:pPr lvl="2"/>
            <a:endParaRPr lang="en-US" sz="2800" i="0" dirty="0">
              <a:effectLst/>
              <a:latin typeface="Century Gothic" panose="020B0502020202020204" pitchFamily="34" charset="0"/>
            </a:endParaRPr>
          </a:p>
          <a:p>
            <a:pPr lvl="1"/>
            <a:r>
              <a:rPr lang="en-US" sz="3200" b="1" i="0" dirty="0">
                <a:effectLst/>
                <a:latin typeface="Century Gothic" panose="020B0502020202020204" pitchFamily="34" charset="0"/>
              </a:rPr>
              <a:t>If a cultural practice does not violate human dignity or human rights, it should be respected, including in the clinical setting</a:t>
            </a:r>
          </a:p>
          <a:p>
            <a:endParaRPr lang="en-US" dirty="0"/>
          </a:p>
        </p:txBody>
      </p:sp>
      <p:sp>
        <p:nvSpPr>
          <p:cNvPr id="4" name="Title 1">
            <a:extLst>
              <a:ext uri="{FF2B5EF4-FFF2-40B4-BE49-F238E27FC236}">
                <a16:creationId xmlns:a16="http://schemas.microsoft.com/office/drawing/2014/main" id="{1D2CFBD7-F221-0B59-6BDE-B68391C945D5}"/>
              </a:ext>
            </a:extLst>
          </p:cNvPr>
          <p:cNvSpPr>
            <a:spLocks noGrp="1"/>
          </p:cNvSpPr>
          <p:nvPr>
            <p:ph type="title"/>
          </p:nvPr>
        </p:nvSpPr>
        <p:spPr>
          <a:xfrm>
            <a:off x="92929" y="313368"/>
            <a:ext cx="12099071" cy="1325563"/>
          </a:xfrm>
        </p:spPr>
        <p:txBody>
          <a:bodyPr>
            <a:noAutofit/>
          </a:bodyPr>
          <a:lstStyle/>
          <a:p>
            <a:pPr algn="ctr"/>
            <a:r>
              <a:rPr lang="en-US" sz="4000" b="1" dirty="0">
                <a:solidFill>
                  <a:schemeClr val="accent5">
                    <a:lumMod val="75000"/>
                  </a:schemeClr>
                </a:solidFill>
                <a:latin typeface="Century Gothic" panose="020B0502020202020204" pitchFamily="34" charset="0"/>
              </a:rPr>
              <a:t>8) Experiences of Bias, Racism, &amp; Discrimination </a:t>
            </a:r>
            <a:br>
              <a:rPr lang="en-US" b="1" dirty="0">
                <a:solidFill>
                  <a:schemeClr val="accent5">
                    <a:lumMod val="75000"/>
                  </a:schemeClr>
                </a:solidFill>
                <a:latin typeface="Century Gothic" panose="020B0502020202020204" pitchFamily="34" charset="0"/>
              </a:rPr>
            </a:br>
            <a:r>
              <a:rPr lang="en-US" sz="3600" b="1" dirty="0">
                <a:solidFill>
                  <a:schemeClr val="accent5">
                    <a:lumMod val="60000"/>
                    <a:lumOff val="40000"/>
                  </a:schemeClr>
                </a:solidFill>
                <a:latin typeface="Century Gothic" panose="020B0502020202020204" pitchFamily="34" charset="0"/>
              </a:rPr>
              <a:t>Recommendations</a:t>
            </a:r>
            <a:br>
              <a:rPr lang="en-US" sz="4000" b="1" dirty="0">
                <a:solidFill>
                  <a:schemeClr val="accent5">
                    <a:lumMod val="60000"/>
                    <a:lumOff val="40000"/>
                  </a:schemeClr>
                </a:solidFill>
                <a:latin typeface="Century Gothic" panose="020B0502020202020204" pitchFamily="34" charset="0"/>
              </a:rPr>
            </a:br>
            <a:endParaRPr lang="en-US" sz="4000" b="1" dirty="0">
              <a:solidFill>
                <a:schemeClr val="accent5">
                  <a:lumMod val="60000"/>
                  <a:lumOff val="40000"/>
                </a:schemeClr>
              </a:solidFill>
              <a:latin typeface="Century Gothic" panose="020B0502020202020204" pitchFamily="34" charset="0"/>
            </a:endParaRPr>
          </a:p>
        </p:txBody>
      </p:sp>
      <p:sp>
        <p:nvSpPr>
          <p:cNvPr id="2" name="TextBox 1">
            <a:extLst>
              <a:ext uri="{FF2B5EF4-FFF2-40B4-BE49-F238E27FC236}">
                <a16:creationId xmlns:a16="http://schemas.microsoft.com/office/drawing/2014/main" id="{5772BEB5-3227-E582-B473-26B86F0DAE58}"/>
              </a:ext>
            </a:extLst>
          </p:cNvPr>
          <p:cNvSpPr txBox="1"/>
          <p:nvPr/>
        </p:nvSpPr>
        <p:spPr>
          <a:xfrm>
            <a:off x="9170209" y="6231265"/>
            <a:ext cx="2872902" cy="523220"/>
          </a:xfrm>
          <a:prstGeom prst="rect">
            <a:avLst/>
          </a:prstGeom>
          <a:noFill/>
        </p:spPr>
        <p:txBody>
          <a:bodyPr wrap="none" rtlCol="0">
            <a:spAutoFit/>
          </a:bodyPr>
          <a:lstStyle/>
          <a:p>
            <a:r>
              <a:rPr lang="en-US" sz="1000" dirty="0">
                <a:latin typeface="Century Gothic" panose="020B0502020202020204" pitchFamily="34" charset="0"/>
              </a:rPr>
              <a:t>APA, n.d.; Barrios-Ruiz et al, 2024; WHO, n.d</a:t>
            </a:r>
            <a:r>
              <a:rPr lang="en-US" sz="1000" dirty="0"/>
              <a:t>.</a:t>
            </a:r>
          </a:p>
          <a:p>
            <a:endParaRPr lang="en-US" dirty="0"/>
          </a:p>
        </p:txBody>
      </p:sp>
    </p:spTree>
    <p:extLst>
      <p:ext uri="{BB962C8B-B14F-4D97-AF65-F5344CB8AC3E}">
        <p14:creationId xmlns:p14="http://schemas.microsoft.com/office/powerpoint/2010/main" val="30331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4EB7A2-B429-B2CA-7557-C907E4A3D8F4}"/>
              </a:ext>
            </a:extLst>
          </p:cNvPr>
          <p:cNvSpPr>
            <a:spLocks noGrp="1"/>
          </p:cNvSpPr>
          <p:nvPr>
            <p:ph idx="1"/>
          </p:nvPr>
        </p:nvSpPr>
        <p:spPr>
          <a:xfrm>
            <a:off x="350519" y="1668871"/>
            <a:ext cx="11765281" cy="4351338"/>
          </a:xfrm>
        </p:spPr>
        <p:txBody>
          <a:bodyPr>
            <a:normAutofit/>
          </a:bodyPr>
          <a:lstStyle/>
          <a:p>
            <a:pPr marL="0" indent="0" algn="ctr">
              <a:buNone/>
            </a:pPr>
            <a:r>
              <a:rPr lang="en-US" sz="3200" b="1" dirty="0">
                <a:latin typeface="Century Gothic" panose="020B0502020202020204" pitchFamily="34" charset="0"/>
              </a:rPr>
              <a:t>2 other refugee patients today with varying situations</a:t>
            </a:r>
          </a:p>
        </p:txBody>
      </p:sp>
      <p:sp>
        <p:nvSpPr>
          <p:cNvPr id="4" name="Title 1">
            <a:extLst>
              <a:ext uri="{FF2B5EF4-FFF2-40B4-BE49-F238E27FC236}">
                <a16:creationId xmlns:a16="http://schemas.microsoft.com/office/drawing/2014/main" id="{1816BF81-75F9-5718-7554-EB64E6DEA57D}"/>
              </a:ext>
            </a:extLst>
          </p:cNvPr>
          <p:cNvSpPr>
            <a:spLocks noGrp="1"/>
          </p:cNvSpPr>
          <p:nvPr>
            <p:ph type="title"/>
          </p:nvPr>
        </p:nvSpPr>
        <p:spPr>
          <a:xfrm>
            <a:off x="-117089" y="279354"/>
            <a:ext cx="11960745" cy="943558"/>
          </a:xfrm>
        </p:spPr>
        <p:txBody>
          <a:bodyPr>
            <a:normAutofit fontScale="90000"/>
          </a:bodyPr>
          <a:lstStyle/>
          <a:p>
            <a:pPr lvl="1" algn="ctr">
              <a:buClr>
                <a:srgbClr val="D53DD0"/>
              </a:buClr>
              <a:buSzPct val="120000"/>
            </a:pPr>
            <a:r>
              <a:rPr lang="en-US" sz="4900" b="1" dirty="0">
                <a:solidFill>
                  <a:schemeClr val="tx1"/>
                </a:solidFill>
                <a:latin typeface="Century Gothic" panose="020B0502020202020204" pitchFamily="34" charset="0"/>
              </a:rPr>
              <a:t>       </a:t>
            </a:r>
            <a:r>
              <a:rPr lang="en-US" sz="4900" b="1" dirty="0">
                <a:solidFill>
                  <a:schemeClr val="accent5">
                    <a:lumMod val="75000"/>
                  </a:schemeClr>
                </a:solidFill>
                <a:latin typeface="Century Gothic" panose="020B0502020202020204" pitchFamily="34" charset="0"/>
              </a:rPr>
              <a:t>Application to Clinical Situations       </a:t>
            </a:r>
            <a:br>
              <a:rPr lang="en-US" sz="4400" b="1" dirty="0">
                <a:solidFill>
                  <a:schemeClr val="tx1"/>
                </a:solidFill>
                <a:latin typeface="Century Gothic" panose="020B0502020202020204" pitchFamily="34" charset="0"/>
              </a:rPr>
            </a:br>
            <a:r>
              <a:rPr lang="en-US" sz="4400" i="1" dirty="0">
                <a:solidFill>
                  <a:schemeClr val="tx1"/>
                </a:solidFill>
                <a:latin typeface="Century Gothic" panose="020B0502020202020204" pitchFamily="34" charset="0"/>
              </a:rPr>
              <a:t>Role-Playing </a:t>
            </a:r>
            <a:endParaRPr lang="en-US" sz="4400" b="1" dirty="0">
              <a:solidFill>
                <a:schemeClr val="tx1"/>
              </a:solidFill>
              <a:latin typeface="Century Gothic" panose="020B0502020202020204" pitchFamily="34" charset="0"/>
            </a:endParaRPr>
          </a:p>
        </p:txBody>
      </p:sp>
      <p:pic>
        <p:nvPicPr>
          <p:cNvPr id="5" name="Picture 4">
            <a:extLst>
              <a:ext uri="{FF2B5EF4-FFF2-40B4-BE49-F238E27FC236}">
                <a16:creationId xmlns:a16="http://schemas.microsoft.com/office/drawing/2014/main" id="{0895E5F6-1B57-3116-5A31-E379D3CFB281}"/>
              </a:ext>
            </a:extLst>
          </p:cNvPr>
          <p:cNvPicPr>
            <a:picLocks noChangeAspect="1"/>
          </p:cNvPicPr>
          <p:nvPr/>
        </p:nvPicPr>
        <p:blipFill>
          <a:blip r:embed="rId3"/>
          <a:stretch>
            <a:fillRect/>
          </a:stretch>
        </p:blipFill>
        <p:spPr>
          <a:xfrm>
            <a:off x="1900808" y="2798522"/>
            <a:ext cx="3799291" cy="2874834"/>
          </a:xfrm>
          <a:prstGeom prst="rect">
            <a:avLst/>
          </a:prstGeom>
        </p:spPr>
      </p:pic>
      <p:pic>
        <p:nvPicPr>
          <p:cNvPr id="9" name="Picture 8">
            <a:extLst>
              <a:ext uri="{FF2B5EF4-FFF2-40B4-BE49-F238E27FC236}">
                <a16:creationId xmlns:a16="http://schemas.microsoft.com/office/drawing/2014/main" id="{CACFB561-FDB4-8368-027D-514803F20718}"/>
              </a:ext>
            </a:extLst>
          </p:cNvPr>
          <p:cNvPicPr>
            <a:picLocks noChangeAspect="1"/>
          </p:cNvPicPr>
          <p:nvPr/>
        </p:nvPicPr>
        <p:blipFill>
          <a:blip r:embed="rId4"/>
          <a:stretch>
            <a:fillRect/>
          </a:stretch>
        </p:blipFill>
        <p:spPr>
          <a:xfrm>
            <a:off x="7250387" y="2760255"/>
            <a:ext cx="3532842" cy="2874833"/>
          </a:xfrm>
          <a:prstGeom prst="rect">
            <a:avLst/>
          </a:prstGeom>
        </p:spPr>
      </p:pic>
    </p:spTree>
    <p:extLst>
      <p:ext uri="{BB962C8B-B14F-4D97-AF65-F5344CB8AC3E}">
        <p14:creationId xmlns:p14="http://schemas.microsoft.com/office/powerpoint/2010/main" val="10261072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082AE-97EA-192B-E183-B79321919D7D}"/>
              </a:ext>
            </a:extLst>
          </p:cNvPr>
          <p:cNvSpPr>
            <a:spLocks noGrp="1"/>
          </p:cNvSpPr>
          <p:nvPr>
            <p:ph type="title"/>
          </p:nvPr>
        </p:nvSpPr>
        <p:spPr>
          <a:xfrm>
            <a:off x="2684308" y="121771"/>
            <a:ext cx="6365488" cy="1325563"/>
          </a:xfrm>
        </p:spPr>
        <p:txBody>
          <a:bodyPr>
            <a:normAutofit/>
          </a:bodyPr>
          <a:lstStyle/>
          <a:p>
            <a:pPr algn="ctr"/>
            <a:r>
              <a:rPr lang="en-US" b="1" dirty="0">
                <a:solidFill>
                  <a:schemeClr val="accent5">
                    <a:lumMod val="75000"/>
                  </a:schemeClr>
                </a:solidFill>
                <a:latin typeface="Century Gothic" panose="020B0502020202020204" pitchFamily="34" charset="0"/>
              </a:rPr>
              <a:t>Case 1: Luzette</a:t>
            </a:r>
            <a:br>
              <a:rPr lang="en-US" b="1" dirty="0">
                <a:latin typeface="Century Gothic" panose="020B0502020202020204" pitchFamily="34" charset="0"/>
              </a:rPr>
            </a:br>
            <a:endParaRPr lang="en-US" b="1"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2C19D9E9-5BD6-2677-FFFE-EF8177C69E45}"/>
              </a:ext>
            </a:extLst>
          </p:cNvPr>
          <p:cNvSpPr>
            <a:spLocks noGrp="1"/>
          </p:cNvSpPr>
          <p:nvPr>
            <p:ph idx="1"/>
          </p:nvPr>
        </p:nvSpPr>
        <p:spPr>
          <a:xfrm>
            <a:off x="136478" y="1064525"/>
            <a:ext cx="11893829" cy="5671704"/>
          </a:xfrm>
          <a:ln>
            <a:noFill/>
          </a:ln>
        </p:spPr>
        <p:txBody>
          <a:bodyPr>
            <a:normAutofit fontScale="25000" lnSpcReduction="20000"/>
          </a:bodyPr>
          <a:lstStyle/>
          <a:p>
            <a:r>
              <a:rPr lang="en-US" sz="9200" dirty="0">
                <a:latin typeface="Century Gothic" panose="020B0502020202020204" pitchFamily="34" charset="0"/>
              </a:rPr>
              <a:t>Luzette, age 21, G1, P1, age 21, baby girl is born at 39 4/7 weeks. </a:t>
            </a:r>
          </a:p>
          <a:p>
            <a:r>
              <a:rPr lang="en-US" sz="9200" dirty="0">
                <a:latin typeface="Century Gothic" panose="020B0502020202020204" pitchFamily="34" charset="0"/>
              </a:rPr>
              <a:t>She is an immigrant from Ghana; she has been in the U.S since age 16 but has limited exposure to American culture. She just arrived in your city. </a:t>
            </a:r>
          </a:p>
          <a:p>
            <a:r>
              <a:rPr lang="en-US" sz="9200" dirty="0">
                <a:latin typeface="Century Gothic" panose="020B0502020202020204" pitchFamily="34" charset="0"/>
              </a:rPr>
              <a:t>The baby was transferred to the NICU at 24 hours of life due to hyperbilirubinemia. She was found to have methemoglobinemia and genetic testing was recommended. Labs were sent.  </a:t>
            </a:r>
          </a:p>
          <a:p>
            <a:r>
              <a:rPr lang="en-US" sz="9200" dirty="0">
                <a:latin typeface="Century Gothic" panose="020B0502020202020204" pitchFamily="34" charset="0"/>
              </a:rPr>
              <a:t>Luzette was discharged at 2 days postpartum. Today she arrives alone to see her baby in the NICU at 6 days postpartum. She does not know where her husband is. </a:t>
            </a:r>
          </a:p>
          <a:p>
            <a:r>
              <a:rPr lang="en-US" sz="9200" dirty="0">
                <a:latin typeface="Century Gothic" panose="020B0502020202020204" pitchFamily="34" charset="0"/>
              </a:rPr>
              <a:t>The NICU RN is concerned about the pelvic pain Luzette is experiencing and takes her to the Emergency Department to be evaluated.</a:t>
            </a:r>
          </a:p>
          <a:p>
            <a:r>
              <a:rPr lang="en-US" sz="9200" dirty="0">
                <a:latin typeface="Century Gothic" panose="020B0502020202020204" pitchFamily="34" charset="0"/>
              </a:rPr>
              <a:t>After 10 hours she spends in the ED the OB resident determines she has severe range BPs and needs to be transferred to postpartum for magnesium sulfate. </a:t>
            </a:r>
          </a:p>
          <a:p>
            <a:r>
              <a:rPr lang="en-US" sz="9200" dirty="0">
                <a:latin typeface="Century Gothic" panose="020B0502020202020204" pitchFamily="34" charset="0"/>
              </a:rPr>
              <a:t>Luzette appears quite uncomfortable but has difficulty describing her pain. </a:t>
            </a:r>
          </a:p>
          <a:p>
            <a:r>
              <a:rPr lang="en-US" sz="9200" dirty="0">
                <a:latin typeface="Century Gothic" panose="020B0502020202020204" pitchFamily="34" charset="0"/>
              </a:rPr>
              <a:t>We’ll begin this scenario with the NICU RN in the ED.</a:t>
            </a:r>
          </a:p>
          <a:p>
            <a:r>
              <a:rPr lang="en-US" sz="9200" b="1" dirty="0">
                <a:latin typeface="Century Gothic" panose="020B0502020202020204" pitchFamily="34" charset="0"/>
              </a:rPr>
              <a:t>Ethnicity: </a:t>
            </a:r>
            <a:r>
              <a:rPr lang="en-US" sz="9200" dirty="0">
                <a:latin typeface="Century Gothic" panose="020B0502020202020204" pitchFamily="34" charset="0"/>
              </a:rPr>
              <a:t>Akan</a:t>
            </a:r>
          </a:p>
          <a:p>
            <a:r>
              <a:rPr lang="en-US" sz="9200" b="1" dirty="0">
                <a:latin typeface="Century Gothic" panose="020B0502020202020204" pitchFamily="34" charset="0"/>
              </a:rPr>
              <a:t>Primary language </a:t>
            </a:r>
          </a:p>
          <a:p>
            <a:pPr lvl="1"/>
            <a:r>
              <a:rPr lang="en-US" sz="9200" dirty="0">
                <a:latin typeface="Century Gothic" panose="020B0502020202020204" pitchFamily="34" charset="0"/>
              </a:rPr>
              <a:t>Akan (Twi/Fante); limited English</a:t>
            </a:r>
          </a:p>
          <a:p>
            <a:endParaRPr lang="en-US" dirty="0"/>
          </a:p>
          <a:p>
            <a:endParaRPr lang="en-US" dirty="0"/>
          </a:p>
          <a:p>
            <a:endParaRPr lang="en-US" dirty="0">
              <a:solidFill>
                <a:schemeClr val="bg1"/>
              </a:solidFill>
            </a:endParaRPr>
          </a:p>
        </p:txBody>
      </p:sp>
      <p:sp>
        <p:nvSpPr>
          <p:cNvPr id="5" name="TextBox 4">
            <a:extLst>
              <a:ext uri="{FF2B5EF4-FFF2-40B4-BE49-F238E27FC236}">
                <a16:creationId xmlns:a16="http://schemas.microsoft.com/office/drawing/2014/main" id="{570FD667-6475-959F-09D4-10892931FF0F}"/>
              </a:ext>
            </a:extLst>
          </p:cNvPr>
          <p:cNvSpPr txBox="1"/>
          <p:nvPr/>
        </p:nvSpPr>
        <p:spPr>
          <a:xfrm>
            <a:off x="10526750" y="6490008"/>
            <a:ext cx="808235" cy="246221"/>
          </a:xfrm>
          <a:prstGeom prst="rect">
            <a:avLst/>
          </a:prstGeom>
          <a:noFill/>
        </p:spPr>
        <p:txBody>
          <a:bodyPr wrap="none" rtlCol="0">
            <a:spAutoFit/>
          </a:bodyPr>
          <a:lstStyle/>
          <a:p>
            <a:r>
              <a:rPr lang="en-US" sz="1000"/>
              <a:t>Stock photo</a:t>
            </a:r>
          </a:p>
        </p:txBody>
      </p:sp>
      <p:sp>
        <p:nvSpPr>
          <p:cNvPr id="8" name="TextBox 7">
            <a:extLst>
              <a:ext uri="{FF2B5EF4-FFF2-40B4-BE49-F238E27FC236}">
                <a16:creationId xmlns:a16="http://schemas.microsoft.com/office/drawing/2014/main" id="{27FD4095-500C-B477-66E7-298F29D65A91}"/>
              </a:ext>
            </a:extLst>
          </p:cNvPr>
          <p:cNvSpPr txBox="1"/>
          <p:nvPr/>
        </p:nvSpPr>
        <p:spPr>
          <a:xfrm>
            <a:off x="3050275" y="3254570"/>
            <a:ext cx="6100548" cy="369332"/>
          </a:xfrm>
          <a:prstGeom prst="rect">
            <a:avLst/>
          </a:prstGeom>
          <a:noFill/>
        </p:spPr>
        <p:txBody>
          <a:bodyPr wrap="square">
            <a:spAutoFit/>
          </a:bodyPr>
          <a:lstStyle/>
          <a:p>
            <a:r>
              <a:rPr lang="en-US" b="0" dirty="0">
                <a:effectLst/>
              </a:rPr>
              <a:t> </a:t>
            </a:r>
            <a:endParaRPr lang="en-US" dirty="0"/>
          </a:p>
        </p:txBody>
      </p:sp>
      <p:sp>
        <p:nvSpPr>
          <p:cNvPr id="10" name="TextBox 9">
            <a:extLst>
              <a:ext uri="{FF2B5EF4-FFF2-40B4-BE49-F238E27FC236}">
                <a16:creationId xmlns:a16="http://schemas.microsoft.com/office/drawing/2014/main" id="{23E74E74-83A7-D172-3D25-6D314BEAF138}"/>
              </a:ext>
            </a:extLst>
          </p:cNvPr>
          <p:cNvSpPr txBox="1"/>
          <p:nvPr/>
        </p:nvSpPr>
        <p:spPr>
          <a:xfrm>
            <a:off x="3050275" y="3254570"/>
            <a:ext cx="6100548" cy="369332"/>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25099667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7B87-CBF0-BE5C-13DF-FEC10F4D0ED8}"/>
              </a:ext>
            </a:extLst>
          </p:cNvPr>
          <p:cNvSpPr>
            <a:spLocks noGrp="1"/>
          </p:cNvSpPr>
          <p:nvPr>
            <p:ph type="title"/>
          </p:nvPr>
        </p:nvSpPr>
        <p:spPr>
          <a:xfrm>
            <a:off x="838200" y="0"/>
            <a:ext cx="10515600" cy="1325563"/>
          </a:xfrm>
        </p:spPr>
        <p:txBody>
          <a:bodyPr>
            <a:normAutofit/>
          </a:bodyPr>
          <a:lstStyle/>
          <a:p>
            <a:pPr algn="ctr"/>
            <a:r>
              <a:rPr lang="en-US" sz="4000" b="1" dirty="0">
                <a:solidFill>
                  <a:schemeClr val="accent5">
                    <a:lumMod val="75000"/>
                  </a:schemeClr>
                </a:solidFill>
                <a:latin typeface="Century Gothic" panose="020B0502020202020204" pitchFamily="34" charset="0"/>
              </a:rPr>
              <a:t>Discussion</a:t>
            </a:r>
          </a:p>
        </p:txBody>
      </p:sp>
      <p:sp>
        <p:nvSpPr>
          <p:cNvPr id="3" name="Content Placeholder 2">
            <a:extLst>
              <a:ext uri="{FF2B5EF4-FFF2-40B4-BE49-F238E27FC236}">
                <a16:creationId xmlns:a16="http://schemas.microsoft.com/office/drawing/2014/main" id="{BF99078D-97B1-CECB-A25A-7B7D37C6DEB3}"/>
              </a:ext>
            </a:extLst>
          </p:cNvPr>
          <p:cNvSpPr>
            <a:spLocks noGrp="1"/>
          </p:cNvSpPr>
          <p:nvPr>
            <p:ph idx="1"/>
          </p:nvPr>
        </p:nvSpPr>
        <p:spPr>
          <a:xfrm>
            <a:off x="200167" y="1116852"/>
            <a:ext cx="11791665" cy="5393129"/>
          </a:xfrm>
        </p:spPr>
        <p:txBody>
          <a:bodyPr>
            <a:noAutofit/>
          </a:bodyPr>
          <a:lstStyle/>
          <a:p>
            <a:pPr fontAlgn="base"/>
            <a:r>
              <a:rPr lang="en-US" sz="2400" b="1" dirty="0">
                <a:latin typeface="Century Gothic" panose="020B0502020202020204" pitchFamily="34" charset="0"/>
              </a:rPr>
              <a:t>What are the social determinants of health impacting Luzette?</a:t>
            </a:r>
          </a:p>
          <a:p>
            <a:pPr lvl="1" fontAlgn="base"/>
            <a:r>
              <a:rPr lang="en-US" dirty="0">
                <a:latin typeface="Century Gothic" panose="020B0502020202020204" pitchFamily="34" charset="0"/>
              </a:rPr>
              <a:t>The doula expressed her concern about emotional abuse from husband.</a:t>
            </a:r>
          </a:p>
          <a:p>
            <a:pPr lvl="1" fontAlgn="base"/>
            <a:r>
              <a:rPr lang="en-US" dirty="0">
                <a:latin typeface="Century Gothic" panose="020B0502020202020204" pitchFamily="34" charset="0"/>
              </a:rPr>
              <a:t>Significant food insecurity</a:t>
            </a:r>
          </a:p>
          <a:p>
            <a:pPr lvl="1" fontAlgn="base"/>
            <a:r>
              <a:rPr lang="en-US" dirty="0">
                <a:latin typeface="Century Gothic" panose="020B0502020202020204" pitchFamily="34" charset="0"/>
              </a:rPr>
              <a:t>Primary language:  Akan’</a:t>
            </a:r>
          </a:p>
          <a:p>
            <a:pPr lvl="1" fontAlgn="base"/>
            <a:r>
              <a:rPr lang="en-US" dirty="0">
                <a:latin typeface="Century Gothic" panose="020B0502020202020204" pitchFamily="34" charset="0"/>
              </a:rPr>
              <a:t>Lives with her extended family. Her mother and close family members remain in Africa</a:t>
            </a:r>
          </a:p>
          <a:p>
            <a:pPr lvl="1" fontAlgn="base"/>
            <a:r>
              <a:rPr lang="en-US" dirty="0">
                <a:latin typeface="Century Gothic" panose="020B0502020202020204" pitchFamily="34" charset="0"/>
              </a:rPr>
              <a:t>Limited English and extremely low health literacy </a:t>
            </a:r>
          </a:p>
          <a:p>
            <a:pPr lvl="2" fontAlgn="base"/>
            <a:r>
              <a:rPr lang="en-US" dirty="0">
                <a:latin typeface="Century Gothic" panose="020B0502020202020204" pitchFamily="34" charset="0"/>
              </a:rPr>
              <a:t>Has never been to a hospital or clinic before</a:t>
            </a:r>
          </a:p>
          <a:p>
            <a:pPr fontAlgn="base"/>
            <a:r>
              <a:rPr lang="en-US" sz="2400" b="1" dirty="0">
                <a:latin typeface="Century Gothic" panose="020B0502020202020204" pitchFamily="34" charset="0"/>
              </a:rPr>
              <a:t>What does low health literacy look like?</a:t>
            </a:r>
          </a:p>
          <a:p>
            <a:pPr lvl="1" fontAlgn="base"/>
            <a:r>
              <a:rPr lang="en-US" dirty="0">
                <a:latin typeface="Century Gothic" panose="020B0502020202020204" pitchFamily="34" charset="0"/>
              </a:rPr>
              <a:t>Luzette didn’t fully understand what preeclampsia was or the implications of it</a:t>
            </a:r>
          </a:p>
          <a:p>
            <a:pPr lvl="1" fontAlgn="base"/>
            <a:r>
              <a:rPr lang="en-US" dirty="0">
                <a:latin typeface="Century Gothic" panose="020B0502020202020204" pitchFamily="34" charset="0"/>
              </a:rPr>
              <a:t>She also did not understand that admission means getting an IV – what is an IV? </a:t>
            </a:r>
          </a:p>
          <a:p>
            <a:pPr lvl="1" fontAlgn="base"/>
            <a:r>
              <a:rPr lang="en-US" dirty="0">
                <a:latin typeface="Century Gothic" panose="020B0502020202020204" pitchFamily="34" charset="0"/>
              </a:rPr>
              <a:t>Luzette asked, What is blood pressure?  How does the machine work to find the BP?  Why is it a problem if it is too high?</a:t>
            </a:r>
          </a:p>
        </p:txBody>
      </p:sp>
    </p:spTree>
    <p:extLst>
      <p:ext uri="{BB962C8B-B14F-4D97-AF65-F5344CB8AC3E}">
        <p14:creationId xmlns:p14="http://schemas.microsoft.com/office/powerpoint/2010/main" val="21953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05ABF-750D-47DB-B94F-4668DBEEE985}"/>
              </a:ext>
            </a:extLst>
          </p:cNvPr>
          <p:cNvSpPr>
            <a:spLocks noGrp="1"/>
          </p:cNvSpPr>
          <p:nvPr>
            <p:ph type="title"/>
          </p:nvPr>
        </p:nvSpPr>
        <p:spPr>
          <a:xfrm>
            <a:off x="838200" y="0"/>
            <a:ext cx="10515600" cy="1325563"/>
          </a:xfrm>
        </p:spPr>
        <p:txBody>
          <a:bodyPr>
            <a:normAutofit/>
          </a:bodyPr>
          <a:lstStyle/>
          <a:p>
            <a:pPr algn="ctr"/>
            <a:r>
              <a:rPr lang="en-US" sz="4000" b="1" dirty="0">
                <a:solidFill>
                  <a:schemeClr val="accent5">
                    <a:lumMod val="75000"/>
                  </a:schemeClr>
                </a:solidFill>
              </a:rPr>
              <a:t>Discussion</a:t>
            </a:r>
          </a:p>
        </p:txBody>
      </p:sp>
      <p:sp>
        <p:nvSpPr>
          <p:cNvPr id="3" name="Content Placeholder 2">
            <a:extLst>
              <a:ext uri="{FF2B5EF4-FFF2-40B4-BE49-F238E27FC236}">
                <a16:creationId xmlns:a16="http://schemas.microsoft.com/office/drawing/2014/main" id="{AC0E9A37-BFF5-3168-A442-2FD019485CDB}"/>
              </a:ext>
            </a:extLst>
          </p:cNvPr>
          <p:cNvSpPr>
            <a:spLocks noGrp="1"/>
          </p:cNvSpPr>
          <p:nvPr>
            <p:ph idx="1"/>
          </p:nvPr>
        </p:nvSpPr>
        <p:spPr>
          <a:xfrm>
            <a:off x="327546" y="1325563"/>
            <a:ext cx="11532358" cy="5252658"/>
          </a:xfrm>
        </p:spPr>
        <p:txBody>
          <a:bodyPr>
            <a:normAutofit fontScale="92500" lnSpcReduction="10000"/>
          </a:bodyPr>
          <a:lstStyle/>
          <a:p>
            <a:pPr fontAlgn="base"/>
            <a:r>
              <a:rPr lang="en-US" b="1" dirty="0">
                <a:latin typeface="Century Gothic" panose="020B0502020202020204" pitchFamily="34" charset="0"/>
              </a:rPr>
              <a:t>Other Issues</a:t>
            </a:r>
          </a:p>
          <a:p>
            <a:pPr lvl="1" fontAlgn="base"/>
            <a:r>
              <a:rPr lang="en-US" sz="2800" dirty="0">
                <a:latin typeface="Century Gothic" panose="020B0502020202020204" pitchFamily="34" charset="0"/>
              </a:rPr>
              <a:t>The ER phoned the dad without talking to her (likely because of the language/cultural barriers)  which most likely worsened her anxiety/stress and blood pressure</a:t>
            </a:r>
          </a:p>
          <a:p>
            <a:pPr marL="0" indent="0" fontAlgn="base">
              <a:buNone/>
            </a:pPr>
            <a:endParaRPr lang="en-US" dirty="0">
              <a:latin typeface="Century Gothic" panose="020B0502020202020204" pitchFamily="34" charset="0"/>
            </a:endParaRPr>
          </a:p>
          <a:p>
            <a:pPr fontAlgn="base"/>
            <a:r>
              <a:rPr lang="en-US" dirty="0">
                <a:latin typeface="Century Gothic" panose="020B0502020202020204" pitchFamily="34" charset="0"/>
              </a:rPr>
              <a:t>She also had an oversupply of milk and hadn’t been pumping in almost 5 hours, which also caused her great risk of mastitis and overall discomfort. </a:t>
            </a:r>
          </a:p>
          <a:p>
            <a:pPr marL="0" indent="0" fontAlgn="base">
              <a:buNone/>
            </a:pPr>
            <a:endParaRPr lang="en-US" b="1" dirty="0">
              <a:latin typeface="Century Gothic" panose="020B0502020202020204" pitchFamily="34" charset="0"/>
            </a:endParaRPr>
          </a:p>
          <a:p>
            <a:pPr fontAlgn="base"/>
            <a:r>
              <a:rPr lang="en-US" b="1" dirty="0">
                <a:latin typeface="Century Gothic" panose="020B0502020202020204" pitchFamily="34" charset="0"/>
              </a:rPr>
              <a:t>Nurses have the power to completely change this woman’s experience</a:t>
            </a:r>
          </a:p>
          <a:p>
            <a:pPr fontAlgn="base"/>
            <a:r>
              <a:rPr lang="en-US" b="1" dirty="0">
                <a:latin typeface="Century Gothic" panose="020B0502020202020204" pitchFamily="34" charset="0"/>
              </a:rPr>
              <a:t>How would you improve this patient’s experience?   </a:t>
            </a:r>
          </a:p>
          <a:p>
            <a:pPr fontAlgn="base"/>
            <a:r>
              <a:rPr lang="en-US" b="1" dirty="0">
                <a:latin typeface="Century Gothic" panose="020B0502020202020204" pitchFamily="34" charset="0"/>
              </a:rPr>
              <a:t>What do we say?</a:t>
            </a:r>
          </a:p>
          <a:p>
            <a:endParaRPr lang="en-US" dirty="0"/>
          </a:p>
        </p:txBody>
      </p:sp>
    </p:spTree>
    <p:extLst>
      <p:ext uri="{BB962C8B-B14F-4D97-AF65-F5344CB8AC3E}">
        <p14:creationId xmlns:p14="http://schemas.microsoft.com/office/powerpoint/2010/main" val="1746999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09BB75-84B9-DD1D-5A1F-981637369806}"/>
              </a:ext>
            </a:extLst>
          </p:cNvPr>
          <p:cNvSpPr>
            <a:spLocks noGrp="1"/>
          </p:cNvSpPr>
          <p:nvPr>
            <p:ph idx="1"/>
          </p:nvPr>
        </p:nvSpPr>
        <p:spPr>
          <a:xfrm>
            <a:off x="838200" y="1690688"/>
            <a:ext cx="10515600" cy="4351338"/>
          </a:xfrm>
        </p:spPr>
        <p:txBody>
          <a:bodyPr/>
          <a:lstStyle/>
          <a:p>
            <a:pPr marL="0" marR="0">
              <a:lnSpc>
                <a:spcPct val="107000"/>
              </a:lnSpc>
              <a:spcBef>
                <a:spcPts val="0"/>
              </a:spcBef>
              <a:spcAft>
                <a:spcPts val="80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graphicFrame>
        <p:nvGraphicFramePr>
          <p:cNvPr id="4" name="Diagram 3">
            <a:extLst>
              <a:ext uri="{FF2B5EF4-FFF2-40B4-BE49-F238E27FC236}">
                <a16:creationId xmlns:a16="http://schemas.microsoft.com/office/drawing/2014/main" id="{B410D6BD-B2F0-8021-7D48-88B248318DB1}"/>
              </a:ext>
            </a:extLst>
          </p:cNvPr>
          <p:cNvGraphicFramePr/>
          <p:nvPr>
            <p:extLst>
              <p:ext uri="{D42A27DB-BD31-4B8C-83A1-F6EECF244321}">
                <p14:modId xmlns:p14="http://schemas.microsoft.com/office/powerpoint/2010/main" val="1392742903"/>
              </p:ext>
            </p:extLst>
          </p:nvPr>
        </p:nvGraphicFramePr>
        <p:xfrm>
          <a:off x="2032000" y="115702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53BFFB15-2389-C024-8E05-F9F87BFE6D86}"/>
              </a:ext>
            </a:extLst>
          </p:cNvPr>
          <p:cNvSpPr txBox="1"/>
          <p:nvPr/>
        </p:nvSpPr>
        <p:spPr>
          <a:xfrm>
            <a:off x="0" y="1481"/>
            <a:ext cx="12192000" cy="769441"/>
          </a:xfrm>
          <a:prstGeom prst="rect">
            <a:avLst/>
          </a:prstGeom>
          <a:noFill/>
        </p:spPr>
        <p:txBody>
          <a:bodyPr wrap="square" rtlCol="0">
            <a:spAutoFit/>
          </a:bodyPr>
          <a:lstStyle/>
          <a:p>
            <a:pPr algn="ctr"/>
            <a:r>
              <a:rPr lang="en-US" sz="4400" b="1" dirty="0">
                <a:solidFill>
                  <a:srgbClr val="7030A0"/>
                </a:solidFill>
                <a:latin typeface="Century Gothic" panose="020B0502020202020204" pitchFamily="34" charset="0"/>
              </a:rPr>
              <a:t>Learning Objectives</a:t>
            </a:r>
          </a:p>
        </p:txBody>
      </p:sp>
    </p:spTree>
    <p:extLst>
      <p:ext uri="{BB962C8B-B14F-4D97-AF65-F5344CB8AC3E}">
        <p14:creationId xmlns:p14="http://schemas.microsoft.com/office/powerpoint/2010/main" val="3101988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ADBA7C-DCF7-592B-5C5C-E549D7F5BB7A}"/>
              </a:ext>
            </a:extLst>
          </p:cNvPr>
          <p:cNvSpPr>
            <a:spLocks noGrp="1"/>
          </p:cNvSpPr>
          <p:nvPr>
            <p:ph idx="1"/>
          </p:nvPr>
        </p:nvSpPr>
        <p:spPr>
          <a:xfrm>
            <a:off x="386120" y="803522"/>
            <a:ext cx="9694052" cy="5771449"/>
          </a:xfrm>
          <a:ln>
            <a:noFill/>
          </a:ln>
        </p:spPr>
        <p:txBody>
          <a:bodyPr>
            <a:noAutofit/>
          </a:bodyPr>
          <a:lstStyle/>
          <a:p>
            <a:r>
              <a:rPr lang="en-US" dirty="0">
                <a:latin typeface="Century Gothic" panose="020B0502020202020204" pitchFamily="34" charset="0"/>
              </a:rPr>
              <a:t>Maria, age 28, G3P2, arrives to the prenatal clinic for the first time today</a:t>
            </a:r>
          </a:p>
          <a:p>
            <a:r>
              <a:rPr lang="en-US" dirty="0">
                <a:latin typeface="Century Gothic" panose="020B0502020202020204" pitchFamily="34" charset="0"/>
              </a:rPr>
              <a:t>She thinks she is 8 months pregnant. Had some prenatal care in Nicaragua</a:t>
            </a:r>
          </a:p>
          <a:p>
            <a:r>
              <a:rPr lang="en-US" dirty="0">
                <a:latin typeface="Century Gothic" panose="020B0502020202020204" pitchFamily="34" charset="0"/>
              </a:rPr>
              <a:t>She reports fleeing from Nicaragua 3 months ago with her brother because of her husband’s violence and he kicked her out of the house. </a:t>
            </a:r>
          </a:p>
          <a:p>
            <a:pPr lvl="1"/>
            <a:r>
              <a:rPr lang="en-US" sz="2000" dirty="0">
                <a:latin typeface="Century Gothic" panose="020B0502020202020204" pitchFamily="34" charset="0"/>
              </a:rPr>
              <a:t>Her family told her she had to stay with him since it was her idea to marry him. </a:t>
            </a:r>
          </a:p>
          <a:p>
            <a:r>
              <a:rPr lang="en-US" dirty="0">
                <a:latin typeface="Century Gothic" panose="020B0502020202020204" pitchFamily="34" charset="0"/>
              </a:rPr>
              <a:t>She has no records from this pregnancy. </a:t>
            </a:r>
          </a:p>
          <a:p>
            <a:pPr lvl="1"/>
            <a:r>
              <a:rPr lang="en-US" sz="2000" dirty="0">
                <a:latin typeface="Century Gothic" panose="020B0502020202020204" pitchFamily="34" charset="0"/>
              </a:rPr>
              <a:t>She reports having cesarean deliveries for both children. Unknown uterine incisions. </a:t>
            </a:r>
          </a:p>
          <a:p>
            <a:pPr lvl="1"/>
            <a:r>
              <a:rPr lang="en-US" sz="2000" dirty="0">
                <a:latin typeface="Century Gothic" panose="020B0502020202020204" pitchFamily="34" charset="0"/>
              </a:rPr>
              <a:t>Her other children are in Nicaragua, a daughter, age 10, and a son, age 4, who are staying with Maria’s mother.</a:t>
            </a:r>
          </a:p>
          <a:p>
            <a:pPr lvl="1"/>
            <a:r>
              <a:rPr lang="en-US" sz="2000" b="1" dirty="0">
                <a:latin typeface="Century Gothic" panose="020B0502020202020204" pitchFamily="34" charset="0"/>
              </a:rPr>
              <a:t>Ethnicity: </a:t>
            </a:r>
            <a:r>
              <a:rPr lang="en-US" sz="2000" dirty="0">
                <a:latin typeface="Century Gothic" panose="020B0502020202020204" pitchFamily="34" charset="0"/>
              </a:rPr>
              <a:t>Mestizo Nicaraguan   </a:t>
            </a:r>
            <a:r>
              <a:rPr lang="en-US" sz="2000" b="1" dirty="0">
                <a:latin typeface="Century Gothic" panose="020B0502020202020204" pitchFamily="34" charset="0"/>
              </a:rPr>
              <a:t>Primary language</a:t>
            </a:r>
            <a:r>
              <a:rPr lang="en-US" sz="2000" dirty="0">
                <a:latin typeface="Century Gothic" panose="020B0502020202020204" pitchFamily="34" charset="0"/>
              </a:rPr>
              <a:t>: Spanish</a:t>
            </a:r>
          </a:p>
          <a:p>
            <a:pPr lvl="1"/>
            <a:endParaRPr lang="en-US" dirty="0">
              <a:latin typeface="Century Gothic" panose="020B0502020202020204" pitchFamily="34" charset="0"/>
            </a:endParaRPr>
          </a:p>
        </p:txBody>
      </p:sp>
      <p:sp>
        <p:nvSpPr>
          <p:cNvPr id="5" name="Title 1">
            <a:extLst>
              <a:ext uri="{FF2B5EF4-FFF2-40B4-BE49-F238E27FC236}">
                <a16:creationId xmlns:a16="http://schemas.microsoft.com/office/drawing/2014/main" id="{747F0860-C773-D99A-C251-A77727D6F63D}"/>
              </a:ext>
            </a:extLst>
          </p:cNvPr>
          <p:cNvSpPr>
            <a:spLocks noGrp="1"/>
          </p:cNvSpPr>
          <p:nvPr>
            <p:ph type="title"/>
          </p:nvPr>
        </p:nvSpPr>
        <p:spPr>
          <a:xfrm>
            <a:off x="3454754" y="108083"/>
            <a:ext cx="3947532" cy="543039"/>
          </a:xfrm>
        </p:spPr>
        <p:txBody>
          <a:bodyPr>
            <a:noAutofit/>
          </a:bodyPr>
          <a:lstStyle/>
          <a:p>
            <a:r>
              <a:rPr lang="en-US" sz="4000" b="1" dirty="0">
                <a:solidFill>
                  <a:schemeClr val="accent5">
                    <a:lumMod val="75000"/>
                  </a:schemeClr>
                </a:solidFill>
                <a:latin typeface="Century Gothic" panose="020B0502020202020204" pitchFamily="34" charset="0"/>
              </a:rPr>
              <a:t>Case 2: Maria</a:t>
            </a:r>
          </a:p>
        </p:txBody>
      </p:sp>
      <p:sp>
        <p:nvSpPr>
          <p:cNvPr id="2" name="TextBox 1">
            <a:extLst>
              <a:ext uri="{FF2B5EF4-FFF2-40B4-BE49-F238E27FC236}">
                <a16:creationId xmlns:a16="http://schemas.microsoft.com/office/drawing/2014/main" id="{5D2C7666-81D9-2D4E-EAA2-818D4B58CDAE}"/>
              </a:ext>
            </a:extLst>
          </p:cNvPr>
          <p:cNvSpPr txBox="1"/>
          <p:nvPr/>
        </p:nvSpPr>
        <p:spPr>
          <a:xfrm>
            <a:off x="10593658" y="6495986"/>
            <a:ext cx="934871" cy="246221"/>
          </a:xfrm>
          <a:prstGeom prst="rect">
            <a:avLst/>
          </a:prstGeom>
          <a:noFill/>
        </p:spPr>
        <p:txBody>
          <a:bodyPr wrap="none" rtlCol="0">
            <a:spAutoFit/>
          </a:bodyPr>
          <a:lstStyle/>
          <a:p>
            <a:r>
              <a:rPr lang="en-US" sz="1000" dirty="0">
                <a:latin typeface="Century Gothic" panose="020B0502020202020204" pitchFamily="34" charset="0"/>
              </a:rPr>
              <a:t>Stock photo</a:t>
            </a:r>
          </a:p>
        </p:txBody>
      </p:sp>
      <p:pic>
        <p:nvPicPr>
          <p:cNvPr id="8" name="Picture 7">
            <a:extLst>
              <a:ext uri="{FF2B5EF4-FFF2-40B4-BE49-F238E27FC236}">
                <a16:creationId xmlns:a16="http://schemas.microsoft.com/office/drawing/2014/main" id="{5597C1BE-C5FC-88BD-944E-5E0F9F7FBCA4}"/>
              </a:ext>
            </a:extLst>
          </p:cNvPr>
          <p:cNvPicPr>
            <a:picLocks noChangeAspect="1"/>
          </p:cNvPicPr>
          <p:nvPr/>
        </p:nvPicPr>
        <p:blipFill rotWithShape="1">
          <a:blip r:embed="rId3"/>
          <a:srcRect l="2937" t="3133" r="12649" b="4476"/>
          <a:stretch/>
        </p:blipFill>
        <p:spPr>
          <a:xfrm>
            <a:off x="10201735" y="379602"/>
            <a:ext cx="1873404" cy="3088888"/>
          </a:xfrm>
          <a:prstGeom prst="rect">
            <a:avLst/>
          </a:prstGeom>
        </p:spPr>
      </p:pic>
    </p:spTree>
    <p:extLst>
      <p:ext uri="{BB962C8B-B14F-4D97-AF65-F5344CB8AC3E}">
        <p14:creationId xmlns:p14="http://schemas.microsoft.com/office/powerpoint/2010/main" val="10342350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4F48-7748-F659-578A-5BA3193CEF14}"/>
              </a:ext>
            </a:extLst>
          </p:cNvPr>
          <p:cNvSpPr>
            <a:spLocks noGrp="1"/>
          </p:cNvSpPr>
          <p:nvPr>
            <p:ph type="title"/>
          </p:nvPr>
        </p:nvSpPr>
        <p:spPr>
          <a:xfrm>
            <a:off x="933734" y="197893"/>
            <a:ext cx="10515600" cy="1325563"/>
          </a:xfrm>
        </p:spPr>
        <p:txBody>
          <a:bodyPr>
            <a:normAutofit/>
          </a:bodyPr>
          <a:lstStyle/>
          <a:p>
            <a:pPr algn="ctr"/>
            <a:r>
              <a:rPr lang="en-US" sz="4000" b="1" dirty="0">
                <a:solidFill>
                  <a:schemeClr val="accent5">
                    <a:lumMod val="75000"/>
                  </a:schemeClr>
                </a:solidFill>
                <a:latin typeface="Century Gothic" panose="020B0502020202020204" pitchFamily="34" charset="0"/>
              </a:rPr>
              <a:t>What are the Social Determinants of Health affecting Maria?</a:t>
            </a:r>
            <a:r>
              <a:rPr lang="en-US" sz="4000" dirty="0">
                <a:latin typeface="Century Gothic" panose="020B0502020202020204" pitchFamily="34" charset="0"/>
              </a:rPr>
              <a:t>	</a:t>
            </a:r>
          </a:p>
        </p:txBody>
      </p:sp>
      <p:sp>
        <p:nvSpPr>
          <p:cNvPr id="3" name="Content Placeholder 2">
            <a:extLst>
              <a:ext uri="{FF2B5EF4-FFF2-40B4-BE49-F238E27FC236}">
                <a16:creationId xmlns:a16="http://schemas.microsoft.com/office/drawing/2014/main" id="{55CE26E9-5C4D-1A37-DF05-C483661C189A}"/>
              </a:ext>
            </a:extLst>
          </p:cNvPr>
          <p:cNvSpPr>
            <a:spLocks noGrp="1"/>
          </p:cNvSpPr>
          <p:nvPr>
            <p:ph idx="1"/>
          </p:nvPr>
        </p:nvSpPr>
        <p:spPr>
          <a:xfrm>
            <a:off x="491320" y="1825625"/>
            <a:ext cx="8120418" cy="4834482"/>
          </a:xfrm>
        </p:spPr>
        <p:txBody>
          <a:bodyPr>
            <a:normAutofit fontScale="85000" lnSpcReduction="10000"/>
          </a:bodyPr>
          <a:lstStyle/>
          <a:p>
            <a:r>
              <a:rPr lang="en-US" dirty="0">
                <a:latin typeface="Century Gothic" panose="020B0502020202020204" pitchFamily="34" charset="0"/>
              </a:rPr>
              <a:t>Language barrier</a:t>
            </a:r>
          </a:p>
          <a:p>
            <a:r>
              <a:rPr lang="en-US" dirty="0">
                <a:latin typeface="Century Gothic" panose="020B0502020202020204" pitchFamily="34" charset="0"/>
              </a:rPr>
              <a:t>Health literacy; only attended primary school</a:t>
            </a:r>
          </a:p>
          <a:p>
            <a:r>
              <a:rPr lang="en-US" dirty="0">
                <a:latin typeface="Century Gothic" panose="020B0502020202020204" pitchFamily="34" charset="0"/>
              </a:rPr>
              <a:t>Mistrust of the system</a:t>
            </a:r>
          </a:p>
          <a:p>
            <a:pPr lvl="1"/>
            <a:r>
              <a:rPr lang="en-US" dirty="0">
                <a:latin typeface="Century Gothic" panose="020B0502020202020204" pitchFamily="34" charset="0"/>
              </a:rPr>
              <a:t>Social workers at the border refugee camp failed in the past</a:t>
            </a:r>
          </a:p>
          <a:p>
            <a:r>
              <a:rPr lang="en-US" dirty="0">
                <a:latin typeface="Century Gothic" panose="020B0502020202020204" pitchFamily="34" charset="0"/>
              </a:rPr>
              <a:t>No family locally</a:t>
            </a:r>
          </a:p>
          <a:p>
            <a:r>
              <a:rPr lang="en-US" dirty="0">
                <a:latin typeface="Century Gothic" panose="020B0502020202020204" pitchFamily="34" charset="0"/>
              </a:rPr>
              <a:t>Lack of medical benefits</a:t>
            </a:r>
          </a:p>
          <a:p>
            <a:r>
              <a:rPr lang="en-US" dirty="0">
                <a:latin typeface="Century Gothic" panose="020B0502020202020204" pitchFamily="34" charset="0"/>
              </a:rPr>
              <a:t>Limited funds, no job</a:t>
            </a:r>
          </a:p>
          <a:p>
            <a:r>
              <a:rPr lang="en-US" dirty="0">
                <a:latin typeface="Century Gothic" panose="020B0502020202020204" pitchFamily="34" charset="0"/>
              </a:rPr>
              <a:t>Transportation challenges for medical care</a:t>
            </a:r>
          </a:p>
          <a:p>
            <a:pPr lvl="1"/>
            <a:r>
              <a:rPr lang="en-US" dirty="0">
                <a:latin typeface="Century Gothic" panose="020B0502020202020204" pitchFamily="34" charset="0"/>
              </a:rPr>
              <a:t>Late to care</a:t>
            </a:r>
          </a:p>
          <a:p>
            <a:r>
              <a:rPr lang="en-US" dirty="0">
                <a:latin typeface="Century Gothic" panose="020B0502020202020204" pitchFamily="34" charset="0"/>
              </a:rPr>
              <a:t>Potential PTSD or other mental health challenges</a:t>
            </a:r>
          </a:p>
          <a:p>
            <a:pPr lvl="1"/>
            <a:r>
              <a:rPr lang="en-US" dirty="0">
                <a:latin typeface="Century Gothic" panose="020B0502020202020204" pitchFamily="34" charset="0"/>
              </a:rPr>
              <a:t>Depression/guilt/shame related to leaving other children behind</a:t>
            </a:r>
          </a:p>
        </p:txBody>
      </p:sp>
      <p:pic>
        <p:nvPicPr>
          <p:cNvPr id="2050" name="Picture 2" descr="A group of women standing behind a fence&#10;&#10;Description automatically generated">
            <a:extLst>
              <a:ext uri="{FF2B5EF4-FFF2-40B4-BE49-F238E27FC236}">
                <a16:creationId xmlns:a16="http://schemas.microsoft.com/office/drawing/2014/main" id="{8ABFDFFB-F346-37F8-F25C-F8BFA5195E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081" b="2342"/>
          <a:stretch>
            <a:fillRect/>
          </a:stretch>
        </p:blipFill>
        <p:spPr bwMode="auto">
          <a:xfrm>
            <a:off x="8566943" y="1451758"/>
            <a:ext cx="3447977" cy="27072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person pointing at another person's forehead&#10;&#10;Description automatically generated">
            <a:extLst>
              <a:ext uri="{FF2B5EF4-FFF2-40B4-BE49-F238E27FC236}">
                <a16:creationId xmlns:a16="http://schemas.microsoft.com/office/drawing/2014/main" id="{3B30EA3B-8B2E-37DC-1F40-05F81DB484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1738" y="4461183"/>
            <a:ext cx="3358386" cy="2238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86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D6800A0-879A-A0BE-928E-1F3335780613}"/>
              </a:ext>
            </a:extLst>
          </p:cNvPr>
          <p:cNvGraphicFramePr/>
          <p:nvPr>
            <p:extLst>
              <p:ext uri="{D42A27DB-BD31-4B8C-83A1-F6EECF244321}">
                <p14:modId xmlns:p14="http://schemas.microsoft.com/office/powerpoint/2010/main" val="2351147116"/>
              </p:ext>
            </p:extLst>
          </p:nvPr>
        </p:nvGraphicFramePr>
        <p:xfrm>
          <a:off x="642205" y="992427"/>
          <a:ext cx="11259797" cy="5487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801AA756-7EA9-D579-F5BD-A3047F3685A3}"/>
              </a:ext>
            </a:extLst>
          </p:cNvPr>
          <p:cNvSpPr txBox="1"/>
          <p:nvPr/>
        </p:nvSpPr>
        <p:spPr>
          <a:xfrm>
            <a:off x="0" y="6479833"/>
            <a:ext cx="12192000" cy="246221"/>
          </a:xfrm>
          <a:prstGeom prst="rect">
            <a:avLst/>
          </a:prstGeom>
          <a:noFill/>
        </p:spPr>
        <p:txBody>
          <a:bodyPr wrap="square" rtlCol="0">
            <a:spAutoFit/>
          </a:bodyPr>
          <a:lstStyle/>
          <a:p>
            <a:pPr algn="ctr"/>
            <a:r>
              <a:rPr lang="en-US" sz="1000" dirty="0"/>
              <a:t>Photo: Comello, N. </a:t>
            </a:r>
            <a:r>
              <a:rPr lang="en-US" sz="1000" dirty="0" err="1"/>
              <a:t>Sumpango</a:t>
            </a:r>
            <a:r>
              <a:rPr lang="en-US" sz="1000" dirty="0"/>
              <a:t>, 2018.  used with permission</a:t>
            </a:r>
          </a:p>
        </p:txBody>
      </p:sp>
      <p:sp>
        <p:nvSpPr>
          <p:cNvPr id="6" name="Title 1">
            <a:extLst>
              <a:ext uri="{FF2B5EF4-FFF2-40B4-BE49-F238E27FC236}">
                <a16:creationId xmlns:a16="http://schemas.microsoft.com/office/drawing/2014/main" id="{1D0B8E2E-D338-17CF-43E2-ABCEF1801CEE}"/>
              </a:ext>
            </a:extLst>
          </p:cNvPr>
          <p:cNvSpPr txBox="1">
            <a:spLocks/>
          </p:cNvSpPr>
          <p:nvPr/>
        </p:nvSpPr>
        <p:spPr>
          <a:xfrm>
            <a:off x="0" y="131946"/>
            <a:ext cx="12192000" cy="89288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lgn="ctr">
              <a:buClr>
                <a:srgbClr val="D53DD0"/>
              </a:buClr>
              <a:buSzPct val="120000"/>
            </a:pPr>
            <a:r>
              <a:rPr lang="en-US" sz="4000" b="1" kern="0" dirty="0">
                <a:solidFill>
                  <a:schemeClr val="accent5">
                    <a:lumMod val="75000"/>
                  </a:schemeClr>
                </a:solidFill>
                <a:latin typeface="Century Gothic" panose="020B0502020202020204" pitchFamily="34" charset="0"/>
              </a:rPr>
              <a:t>LOCAL Advocacy by Nurses</a:t>
            </a:r>
          </a:p>
        </p:txBody>
      </p:sp>
    </p:spTree>
    <p:extLst>
      <p:ext uri="{BB962C8B-B14F-4D97-AF65-F5344CB8AC3E}">
        <p14:creationId xmlns:p14="http://schemas.microsoft.com/office/powerpoint/2010/main" val="865841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818DD-4837-6ACF-96E4-D932BB757247}"/>
              </a:ext>
            </a:extLst>
          </p:cNvPr>
          <p:cNvSpPr>
            <a:spLocks noGrp="1"/>
          </p:cNvSpPr>
          <p:nvPr>
            <p:ph type="title"/>
          </p:nvPr>
        </p:nvSpPr>
        <p:spPr>
          <a:xfrm>
            <a:off x="0" y="335640"/>
            <a:ext cx="12192000" cy="615553"/>
          </a:xfrm>
        </p:spPr>
        <p:txBody>
          <a:bodyPr>
            <a:noAutofit/>
          </a:bodyPr>
          <a:lstStyle/>
          <a:p>
            <a:pPr algn="ctr"/>
            <a:r>
              <a:rPr lang="en-US" sz="4000" b="1" dirty="0">
                <a:solidFill>
                  <a:schemeClr val="accent5">
                    <a:lumMod val="75000"/>
                  </a:schemeClr>
                </a:solidFill>
                <a:latin typeface="Century Gothic" panose="020B0502020202020204" pitchFamily="34" charset="0"/>
              </a:rPr>
              <a:t>Resources for Families</a:t>
            </a:r>
          </a:p>
        </p:txBody>
      </p:sp>
      <p:sp>
        <p:nvSpPr>
          <p:cNvPr id="3" name="Text Placeholder 2">
            <a:extLst>
              <a:ext uri="{FF2B5EF4-FFF2-40B4-BE49-F238E27FC236}">
                <a16:creationId xmlns:a16="http://schemas.microsoft.com/office/drawing/2014/main" id="{AC408EB1-A0E3-0294-E1D3-6D209250869A}"/>
              </a:ext>
            </a:extLst>
          </p:cNvPr>
          <p:cNvSpPr>
            <a:spLocks noGrp="1"/>
          </p:cNvSpPr>
          <p:nvPr>
            <p:ph type="body" idx="1"/>
          </p:nvPr>
        </p:nvSpPr>
        <p:spPr>
          <a:xfrm>
            <a:off x="338151" y="1495367"/>
            <a:ext cx="3398199" cy="369332"/>
          </a:xfrm>
        </p:spPr>
        <p:txBody>
          <a:bodyPr>
            <a:noAutofit/>
          </a:bodyPr>
          <a:lstStyle/>
          <a:p>
            <a:pPr marL="0" indent="0" algn="ctr">
              <a:buNone/>
            </a:pPr>
            <a:r>
              <a:rPr lang="en-US" b="1" dirty="0">
                <a:solidFill>
                  <a:srgbClr val="0070C0"/>
                </a:solidFill>
                <a:latin typeface="Century Gothic" panose="020B0502020202020204" pitchFamily="34" charset="0"/>
              </a:rPr>
              <a:t>Refugee Council USA</a:t>
            </a:r>
          </a:p>
        </p:txBody>
      </p:sp>
      <p:pic>
        <p:nvPicPr>
          <p:cNvPr id="5" name="Picture 4">
            <a:extLst>
              <a:ext uri="{FF2B5EF4-FFF2-40B4-BE49-F238E27FC236}">
                <a16:creationId xmlns:a16="http://schemas.microsoft.com/office/drawing/2014/main" id="{DF9222AE-5CA7-8590-E7BB-3A0B7C45C189}"/>
              </a:ext>
            </a:extLst>
          </p:cNvPr>
          <p:cNvPicPr>
            <a:picLocks noChangeAspect="1"/>
          </p:cNvPicPr>
          <p:nvPr/>
        </p:nvPicPr>
        <p:blipFill>
          <a:blip r:embed="rId3"/>
          <a:stretch>
            <a:fillRect/>
          </a:stretch>
        </p:blipFill>
        <p:spPr>
          <a:xfrm>
            <a:off x="769434" y="2267336"/>
            <a:ext cx="2456565" cy="2456565"/>
          </a:xfrm>
          <a:prstGeom prst="rect">
            <a:avLst/>
          </a:prstGeom>
        </p:spPr>
      </p:pic>
      <p:pic>
        <p:nvPicPr>
          <p:cNvPr id="7" name="Picture 6">
            <a:extLst>
              <a:ext uri="{FF2B5EF4-FFF2-40B4-BE49-F238E27FC236}">
                <a16:creationId xmlns:a16="http://schemas.microsoft.com/office/drawing/2014/main" id="{37D4374B-7964-675B-8434-9B1BBA563146}"/>
              </a:ext>
            </a:extLst>
          </p:cNvPr>
          <p:cNvPicPr>
            <a:picLocks noChangeAspect="1"/>
          </p:cNvPicPr>
          <p:nvPr/>
        </p:nvPicPr>
        <p:blipFill>
          <a:blip r:embed="rId4"/>
          <a:stretch>
            <a:fillRect/>
          </a:stretch>
        </p:blipFill>
        <p:spPr>
          <a:xfrm>
            <a:off x="4867717" y="2239286"/>
            <a:ext cx="2456566" cy="2456566"/>
          </a:xfrm>
          <a:prstGeom prst="rect">
            <a:avLst/>
          </a:prstGeom>
        </p:spPr>
      </p:pic>
      <p:sp>
        <p:nvSpPr>
          <p:cNvPr id="8" name="TextBox 7">
            <a:extLst>
              <a:ext uri="{FF2B5EF4-FFF2-40B4-BE49-F238E27FC236}">
                <a16:creationId xmlns:a16="http://schemas.microsoft.com/office/drawing/2014/main" id="{9ACA29CA-9938-F61B-6542-2A1546D91C18}"/>
              </a:ext>
            </a:extLst>
          </p:cNvPr>
          <p:cNvSpPr txBox="1"/>
          <p:nvPr/>
        </p:nvSpPr>
        <p:spPr>
          <a:xfrm>
            <a:off x="4372874" y="1506834"/>
            <a:ext cx="3917003" cy="523220"/>
          </a:xfrm>
          <a:prstGeom prst="rect">
            <a:avLst/>
          </a:prstGeom>
          <a:noFill/>
        </p:spPr>
        <p:txBody>
          <a:bodyPr wrap="square" rtlCol="0">
            <a:spAutoFit/>
          </a:bodyPr>
          <a:lstStyle/>
          <a:p>
            <a:r>
              <a:rPr lang="en-US" sz="2800" b="1" dirty="0">
                <a:solidFill>
                  <a:srgbClr val="FF0000"/>
                </a:solidFill>
                <a:latin typeface="Century Gothic" panose="020B0502020202020204" pitchFamily="34" charset="0"/>
              </a:rPr>
              <a:t>American Red Cross </a:t>
            </a:r>
          </a:p>
        </p:txBody>
      </p:sp>
      <p:pic>
        <p:nvPicPr>
          <p:cNvPr id="10" name="Picture 9">
            <a:extLst>
              <a:ext uri="{FF2B5EF4-FFF2-40B4-BE49-F238E27FC236}">
                <a16:creationId xmlns:a16="http://schemas.microsoft.com/office/drawing/2014/main" id="{B3A2DB36-CB59-4FE2-761E-07A09348E423}"/>
              </a:ext>
            </a:extLst>
          </p:cNvPr>
          <p:cNvPicPr>
            <a:picLocks noChangeAspect="1"/>
          </p:cNvPicPr>
          <p:nvPr/>
        </p:nvPicPr>
        <p:blipFill>
          <a:blip r:embed="rId5"/>
          <a:stretch>
            <a:fillRect/>
          </a:stretch>
        </p:blipFill>
        <p:spPr>
          <a:xfrm>
            <a:off x="8849278" y="2267335"/>
            <a:ext cx="2456566" cy="2456566"/>
          </a:xfrm>
          <a:prstGeom prst="rect">
            <a:avLst/>
          </a:prstGeom>
        </p:spPr>
      </p:pic>
      <p:sp>
        <p:nvSpPr>
          <p:cNvPr id="11" name="TextBox 10">
            <a:extLst>
              <a:ext uri="{FF2B5EF4-FFF2-40B4-BE49-F238E27FC236}">
                <a16:creationId xmlns:a16="http://schemas.microsoft.com/office/drawing/2014/main" id="{5E35BA38-2B3F-6675-09AF-4832A890C0FD}"/>
              </a:ext>
            </a:extLst>
          </p:cNvPr>
          <p:cNvSpPr txBox="1"/>
          <p:nvPr/>
        </p:nvSpPr>
        <p:spPr>
          <a:xfrm>
            <a:off x="8688295" y="1449812"/>
            <a:ext cx="3165554" cy="954107"/>
          </a:xfrm>
          <a:prstGeom prst="rect">
            <a:avLst/>
          </a:prstGeom>
          <a:noFill/>
        </p:spPr>
        <p:txBody>
          <a:bodyPr wrap="square" rtlCol="0">
            <a:spAutoFit/>
          </a:bodyPr>
          <a:lstStyle/>
          <a:p>
            <a:pPr algn="ctr"/>
            <a:r>
              <a:rPr lang="en-US" sz="2800" b="1" dirty="0" err="1">
                <a:solidFill>
                  <a:schemeClr val="accent5"/>
                </a:solidFill>
                <a:latin typeface="Century Gothic" panose="020B0502020202020204" pitchFamily="34" charset="0"/>
              </a:rPr>
              <a:t>RefAid</a:t>
            </a:r>
            <a:r>
              <a:rPr lang="en-US" sz="2800" b="1" dirty="0">
                <a:solidFill>
                  <a:schemeClr val="accent5"/>
                </a:solidFill>
                <a:latin typeface="Century Gothic" panose="020B0502020202020204" pitchFamily="34" charset="0"/>
              </a:rPr>
              <a:t> Mobile App</a:t>
            </a:r>
          </a:p>
        </p:txBody>
      </p:sp>
      <p:pic>
        <p:nvPicPr>
          <p:cNvPr id="12" name="Picture 11">
            <a:extLst>
              <a:ext uri="{FF2B5EF4-FFF2-40B4-BE49-F238E27FC236}">
                <a16:creationId xmlns:a16="http://schemas.microsoft.com/office/drawing/2014/main" id="{5D6037C2-2998-40CF-5667-ACA0FBED88B0}"/>
              </a:ext>
            </a:extLst>
          </p:cNvPr>
          <p:cNvPicPr>
            <a:picLocks noChangeAspect="1"/>
          </p:cNvPicPr>
          <p:nvPr/>
        </p:nvPicPr>
        <p:blipFill>
          <a:blip r:embed="rId6"/>
          <a:stretch>
            <a:fillRect/>
          </a:stretch>
        </p:blipFill>
        <p:spPr>
          <a:xfrm>
            <a:off x="4786960" y="5155293"/>
            <a:ext cx="2440067" cy="809501"/>
          </a:xfrm>
          <a:prstGeom prst="rect">
            <a:avLst/>
          </a:prstGeom>
        </p:spPr>
      </p:pic>
      <p:pic>
        <p:nvPicPr>
          <p:cNvPr id="14" name="Picture 13">
            <a:extLst>
              <a:ext uri="{FF2B5EF4-FFF2-40B4-BE49-F238E27FC236}">
                <a16:creationId xmlns:a16="http://schemas.microsoft.com/office/drawing/2014/main" id="{04BA2868-D3D2-EEB5-DC29-F5617822E8C2}"/>
              </a:ext>
            </a:extLst>
          </p:cNvPr>
          <p:cNvPicPr>
            <a:picLocks noChangeAspect="1"/>
          </p:cNvPicPr>
          <p:nvPr/>
        </p:nvPicPr>
        <p:blipFill>
          <a:blip r:embed="rId7"/>
          <a:stretch>
            <a:fillRect/>
          </a:stretch>
        </p:blipFill>
        <p:spPr>
          <a:xfrm>
            <a:off x="9345002" y="4941230"/>
            <a:ext cx="1465118" cy="1447800"/>
          </a:xfrm>
          <a:prstGeom prst="rect">
            <a:avLst/>
          </a:prstGeom>
        </p:spPr>
      </p:pic>
      <p:pic>
        <p:nvPicPr>
          <p:cNvPr id="15" name="Picture 14">
            <a:extLst>
              <a:ext uri="{FF2B5EF4-FFF2-40B4-BE49-F238E27FC236}">
                <a16:creationId xmlns:a16="http://schemas.microsoft.com/office/drawing/2014/main" id="{2E041AEF-CB9F-8ED8-7D2F-EB81774D9534}"/>
              </a:ext>
            </a:extLst>
          </p:cNvPr>
          <p:cNvPicPr>
            <a:picLocks noChangeAspect="1"/>
          </p:cNvPicPr>
          <p:nvPr/>
        </p:nvPicPr>
        <p:blipFill>
          <a:blip r:embed="rId8"/>
          <a:stretch>
            <a:fillRect/>
          </a:stretch>
        </p:blipFill>
        <p:spPr>
          <a:xfrm>
            <a:off x="914769" y="5223493"/>
            <a:ext cx="2009775" cy="561975"/>
          </a:xfrm>
          <a:prstGeom prst="rect">
            <a:avLst/>
          </a:prstGeom>
        </p:spPr>
      </p:pic>
    </p:spTree>
    <p:extLst>
      <p:ext uri="{BB962C8B-B14F-4D97-AF65-F5344CB8AC3E}">
        <p14:creationId xmlns:p14="http://schemas.microsoft.com/office/powerpoint/2010/main" val="40955184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A16A6A-14E1-2FCC-A08E-47F40AAA4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7175" y="3868806"/>
            <a:ext cx="2620537" cy="262053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4BB771BC-EC11-4548-8065-367F76352B17}"/>
              </a:ext>
            </a:extLst>
          </p:cNvPr>
          <p:cNvSpPr txBox="1">
            <a:spLocks/>
          </p:cNvSpPr>
          <p:nvPr/>
        </p:nvSpPr>
        <p:spPr>
          <a:xfrm>
            <a:off x="0" y="1538869"/>
            <a:ext cx="12191999" cy="151656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200" b="1" dirty="0">
                <a:latin typeface="Century Gothic" panose="020B0502020202020204" pitchFamily="34" charset="0"/>
              </a:rPr>
              <a:t>Stress &amp; Trauma Toolkit for Treating Undocumented Immigrants in a Changing Political and Social Environment</a:t>
            </a:r>
          </a:p>
          <a:p>
            <a:pPr marL="0" indent="0" algn="ctr">
              <a:buFont typeface="Arial" panose="020B0604020202020204" pitchFamily="34" charset="0"/>
              <a:buNone/>
            </a:pPr>
            <a:r>
              <a:rPr lang="en-US" sz="2400" dirty="0">
                <a:latin typeface="Century Gothic" panose="020B0502020202020204" pitchFamily="34" charset="0"/>
                <a:hlinkClick r:id="rId3" tooltip="https://www.psychiatry.org/psychiatrists/diversity/education/stress-and-trauma/undocumented-immigrants">
                  <a:extLst>
                    <a:ext uri="{A12FA001-AC4F-418D-AE19-62706E023703}">
                      <ahyp:hlinkClr xmlns:ahyp="http://schemas.microsoft.com/office/drawing/2018/hyperlinkcolor" val="tx"/>
                    </a:ext>
                  </a:extLst>
                </a:hlinkClick>
              </a:rPr>
              <a:t>https://www.psychiatry.org/psychiatrists/diversity/education/stress-and-trauma/undocumented-immigrants</a:t>
            </a:r>
            <a:endParaRPr lang="en-US" sz="3600" b="1" dirty="0">
              <a:latin typeface="Century Gothic" panose="020B0502020202020204" pitchFamily="34" charset="0"/>
            </a:endParaRPr>
          </a:p>
          <a:p>
            <a:pPr marL="0" indent="0" algn="ctr">
              <a:buFont typeface="Arial" panose="020B0604020202020204" pitchFamily="34" charset="0"/>
              <a:buNone/>
            </a:pPr>
            <a:endParaRPr lang="en-US" sz="3600" b="1" dirty="0"/>
          </a:p>
        </p:txBody>
      </p:sp>
      <p:sp>
        <p:nvSpPr>
          <p:cNvPr id="5" name="Title 1">
            <a:extLst>
              <a:ext uri="{FF2B5EF4-FFF2-40B4-BE49-F238E27FC236}">
                <a16:creationId xmlns:a16="http://schemas.microsoft.com/office/drawing/2014/main" id="{09DD1E63-2376-E61C-ADFC-818790CE5641}"/>
              </a:ext>
            </a:extLst>
          </p:cNvPr>
          <p:cNvSpPr txBox="1">
            <a:spLocks/>
          </p:cNvSpPr>
          <p:nvPr/>
        </p:nvSpPr>
        <p:spPr>
          <a:xfrm>
            <a:off x="-1" y="365125"/>
            <a:ext cx="12191999" cy="11737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accent5">
                    <a:lumMod val="75000"/>
                  </a:schemeClr>
                </a:solidFill>
                <a:latin typeface="Century Gothic" panose="020B0502020202020204" pitchFamily="34" charset="0"/>
              </a:rPr>
              <a:t>Resource for Health Care Providers</a:t>
            </a:r>
          </a:p>
        </p:txBody>
      </p:sp>
    </p:spTree>
    <p:extLst>
      <p:ext uri="{BB962C8B-B14F-4D97-AF65-F5344CB8AC3E}">
        <p14:creationId xmlns:p14="http://schemas.microsoft.com/office/powerpoint/2010/main" val="39430982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0777"/>
            <a:ext cx="12192000" cy="891269"/>
          </a:xfrm>
          <a:prstGeom prst="rect">
            <a:avLst/>
          </a:prstGeom>
        </p:spPr>
        <p:txBody>
          <a:bodyPr vert="horz" wrap="square" lIns="0" tIns="273049" rIns="0" bIns="0" rtlCol="0">
            <a:spAutoFit/>
          </a:bodyPr>
          <a:lstStyle/>
          <a:p>
            <a:pPr marL="14288" algn="ctr">
              <a:lnSpc>
                <a:spcPct val="100000"/>
              </a:lnSpc>
              <a:spcBef>
                <a:spcPts val="95"/>
              </a:spcBef>
            </a:pPr>
            <a:r>
              <a:rPr lang="en-US" sz="4000" b="1" spc="-10" dirty="0">
                <a:solidFill>
                  <a:schemeClr val="accent5">
                    <a:lumMod val="75000"/>
                  </a:schemeClr>
                </a:solidFill>
                <a:latin typeface="Century Gothic" panose="020B0502020202020204" pitchFamily="34" charset="0"/>
              </a:rPr>
              <a:t>Other </a:t>
            </a:r>
            <a:r>
              <a:rPr sz="4000" b="1" spc="-10" dirty="0">
                <a:solidFill>
                  <a:schemeClr val="accent5">
                    <a:lumMod val="75000"/>
                  </a:schemeClr>
                </a:solidFill>
                <a:latin typeface="Century Gothic" panose="020B0502020202020204" pitchFamily="34" charset="0"/>
              </a:rPr>
              <a:t>Resources</a:t>
            </a:r>
            <a:r>
              <a:rPr sz="4000" b="1" spc="-140" dirty="0">
                <a:solidFill>
                  <a:schemeClr val="accent5">
                    <a:lumMod val="75000"/>
                  </a:schemeClr>
                </a:solidFill>
                <a:latin typeface="Century Gothic" panose="020B0502020202020204" pitchFamily="34" charset="0"/>
              </a:rPr>
              <a:t> </a:t>
            </a:r>
            <a:r>
              <a:rPr sz="4000" b="1" dirty="0">
                <a:solidFill>
                  <a:schemeClr val="accent5">
                    <a:lumMod val="75000"/>
                  </a:schemeClr>
                </a:solidFill>
                <a:latin typeface="Century Gothic" panose="020B0502020202020204" pitchFamily="34" charset="0"/>
              </a:rPr>
              <a:t>for</a:t>
            </a:r>
            <a:r>
              <a:rPr sz="4000" b="1" spc="-165" dirty="0">
                <a:solidFill>
                  <a:schemeClr val="accent5">
                    <a:lumMod val="75000"/>
                  </a:schemeClr>
                </a:solidFill>
                <a:latin typeface="Century Gothic" panose="020B0502020202020204" pitchFamily="34" charset="0"/>
              </a:rPr>
              <a:t> </a:t>
            </a:r>
            <a:r>
              <a:rPr lang="en-US" sz="4000" b="1" spc="-10" dirty="0">
                <a:solidFill>
                  <a:schemeClr val="accent5">
                    <a:lumMod val="75000"/>
                  </a:schemeClr>
                </a:solidFill>
                <a:latin typeface="Century Gothic" panose="020B0502020202020204" pitchFamily="34" charset="0"/>
              </a:rPr>
              <a:t>Families</a:t>
            </a:r>
            <a:endParaRPr sz="4000" b="1" spc="-10" dirty="0">
              <a:solidFill>
                <a:schemeClr val="accent5">
                  <a:lumMod val="75000"/>
                </a:schemeClr>
              </a:solidFill>
              <a:latin typeface="Century Gothic" panose="020B0502020202020204" pitchFamily="34" charset="0"/>
            </a:endParaRPr>
          </a:p>
        </p:txBody>
      </p:sp>
      <p:sp>
        <p:nvSpPr>
          <p:cNvPr id="4" name="object 4"/>
          <p:cNvSpPr txBox="1"/>
          <p:nvPr/>
        </p:nvSpPr>
        <p:spPr>
          <a:xfrm>
            <a:off x="650240" y="6588049"/>
            <a:ext cx="981710" cy="177800"/>
          </a:xfrm>
          <a:prstGeom prst="rect">
            <a:avLst/>
          </a:prstGeom>
        </p:spPr>
        <p:txBody>
          <a:bodyPr vert="horz" wrap="square" lIns="0" tIns="0" rIns="0" bIns="0" rtlCol="0">
            <a:spAutoFit/>
          </a:bodyPr>
          <a:lstStyle/>
          <a:p>
            <a:pPr marL="12700">
              <a:lnSpc>
                <a:spcPts val="1240"/>
              </a:lnSpc>
            </a:pPr>
            <a:r>
              <a:rPr sz="1200">
                <a:solidFill>
                  <a:srgbClr val="D9D9D9"/>
                </a:solidFill>
                <a:latin typeface="Calibri"/>
                <a:cs typeface="Calibri"/>
              </a:rPr>
              <a:t>2024</a:t>
            </a:r>
            <a:r>
              <a:rPr sz="1200" spc="-15">
                <a:solidFill>
                  <a:srgbClr val="D9D9D9"/>
                </a:solidFill>
                <a:latin typeface="Calibri"/>
                <a:cs typeface="Calibri"/>
              </a:rPr>
              <a:t> </a:t>
            </a:r>
            <a:r>
              <a:rPr sz="1200" spc="-10">
                <a:solidFill>
                  <a:srgbClr val="D9D9D9"/>
                </a:solidFill>
                <a:latin typeface="Calibri"/>
                <a:cs typeface="Calibri"/>
              </a:rPr>
              <a:t>AWHONN</a:t>
            </a:r>
            <a:endParaRPr sz="1200">
              <a:latin typeface="Calibri"/>
              <a:cs typeface="Calibri"/>
            </a:endParaRPr>
          </a:p>
        </p:txBody>
      </p:sp>
      <p:sp>
        <p:nvSpPr>
          <p:cNvPr id="3" name="object 3"/>
          <p:cNvSpPr txBox="1"/>
          <p:nvPr/>
        </p:nvSpPr>
        <p:spPr>
          <a:xfrm>
            <a:off x="357580" y="1550683"/>
            <a:ext cx="10466070" cy="4855175"/>
          </a:xfrm>
          <a:prstGeom prst="rect">
            <a:avLst/>
          </a:prstGeom>
        </p:spPr>
        <p:txBody>
          <a:bodyPr vert="horz" wrap="square" lIns="0" tIns="48260" rIns="0" bIns="0" rtlCol="0">
            <a:spAutoFit/>
          </a:bodyPr>
          <a:lstStyle/>
          <a:p>
            <a:pPr marL="240029" indent="-227329">
              <a:lnSpc>
                <a:spcPct val="100000"/>
              </a:lnSpc>
              <a:spcBef>
                <a:spcPts val="380"/>
              </a:spcBef>
              <a:buFont typeface="Arial"/>
              <a:buChar char="•"/>
              <a:tabLst>
                <a:tab pos="240029" algn="l"/>
              </a:tabLst>
            </a:pPr>
            <a:r>
              <a:rPr sz="2800" b="1" dirty="0">
                <a:latin typeface="Century Gothic" panose="020B0502020202020204" pitchFamily="34" charset="0"/>
                <a:cs typeface="Calibri"/>
              </a:rPr>
              <a:t>Know</a:t>
            </a:r>
            <a:r>
              <a:rPr sz="2800" b="1" spc="-85" dirty="0">
                <a:latin typeface="Century Gothic" panose="020B0502020202020204" pitchFamily="34" charset="0"/>
                <a:cs typeface="Calibri"/>
              </a:rPr>
              <a:t> </a:t>
            </a:r>
            <a:r>
              <a:rPr sz="2800" b="1" spc="-30" dirty="0">
                <a:latin typeface="Century Gothic" panose="020B0502020202020204" pitchFamily="34" charset="0"/>
                <a:cs typeface="Calibri"/>
              </a:rPr>
              <a:t>Your</a:t>
            </a:r>
            <a:r>
              <a:rPr sz="2800" b="1" spc="-100" dirty="0">
                <a:latin typeface="Century Gothic" panose="020B0502020202020204" pitchFamily="34" charset="0"/>
                <a:cs typeface="Calibri"/>
              </a:rPr>
              <a:t> </a:t>
            </a:r>
            <a:r>
              <a:rPr sz="2800" b="1" dirty="0">
                <a:latin typeface="Century Gothic" panose="020B0502020202020204" pitchFamily="34" charset="0"/>
                <a:cs typeface="Calibri"/>
              </a:rPr>
              <a:t>Rights</a:t>
            </a:r>
            <a:r>
              <a:rPr sz="2800" b="1" spc="-90" dirty="0">
                <a:latin typeface="Century Gothic" panose="020B0502020202020204" pitchFamily="34" charset="0"/>
                <a:cs typeface="Calibri"/>
              </a:rPr>
              <a:t> </a:t>
            </a:r>
            <a:r>
              <a:rPr sz="2800" b="1" dirty="0">
                <a:latin typeface="Century Gothic" panose="020B0502020202020204" pitchFamily="34" charset="0"/>
                <a:cs typeface="Calibri"/>
              </a:rPr>
              <a:t>flyers</a:t>
            </a:r>
            <a:r>
              <a:rPr sz="2800" b="1" spc="-90" dirty="0">
                <a:latin typeface="Century Gothic" panose="020B0502020202020204" pitchFamily="34" charset="0"/>
                <a:cs typeface="Calibri"/>
              </a:rPr>
              <a:t> </a:t>
            </a:r>
            <a:r>
              <a:rPr sz="2800" b="1" dirty="0">
                <a:latin typeface="Century Gothic" panose="020B0502020202020204" pitchFamily="34" charset="0"/>
                <a:cs typeface="Calibri"/>
              </a:rPr>
              <a:t>&amp;</a:t>
            </a:r>
            <a:r>
              <a:rPr sz="2800" b="1" spc="-90" dirty="0">
                <a:latin typeface="Century Gothic" panose="020B0502020202020204" pitchFamily="34" charset="0"/>
                <a:cs typeface="Calibri"/>
              </a:rPr>
              <a:t> </a:t>
            </a:r>
            <a:r>
              <a:rPr sz="2800" b="1" dirty="0">
                <a:latin typeface="Century Gothic" panose="020B0502020202020204" pitchFamily="34" charset="0"/>
                <a:cs typeface="Calibri"/>
              </a:rPr>
              <a:t>red</a:t>
            </a:r>
            <a:r>
              <a:rPr sz="2800" b="1" spc="-90" dirty="0">
                <a:latin typeface="Century Gothic" panose="020B0502020202020204" pitchFamily="34" charset="0"/>
                <a:cs typeface="Calibri"/>
              </a:rPr>
              <a:t> </a:t>
            </a:r>
            <a:r>
              <a:rPr sz="2800" b="1" spc="-10" dirty="0">
                <a:latin typeface="Century Gothic" panose="020B0502020202020204" pitchFamily="34" charset="0"/>
                <a:cs typeface="Calibri"/>
              </a:rPr>
              <a:t>cards</a:t>
            </a:r>
            <a:endParaRPr sz="2800" b="1" dirty="0">
              <a:latin typeface="Century Gothic" panose="020B0502020202020204" pitchFamily="34" charset="0"/>
              <a:cs typeface="Calibri"/>
            </a:endParaRPr>
          </a:p>
          <a:p>
            <a:pPr marL="697230" lvl="1" indent="-227329">
              <a:lnSpc>
                <a:spcPct val="100000"/>
              </a:lnSpc>
              <a:spcBef>
                <a:spcPts val="245"/>
              </a:spcBef>
              <a:buFont typeface="Arial"/>
              <a:buChar char="•"/>
              <a:tabLst>
                <a:tab pos="697230" algn="l"/>
              </a:tabLst>
            </a:pPr>
            <a:r>
              <a:rPr sz="2400" u="sng" spc="-20" dirty="0">
                <a:uFill>
                  <a:solidFill>
                    <a:srgbClr val="000000"/>
                  </a:solidFill>
                </a:uFill>
                <a:latin typeface="Century Gothic" panose="020B0502020202020204" pitchFamily="34" charset="0"/>
                <a:cs typeface="Calibri"/>
                <a:hlinkClick r:id="rId2"/>
              </a:rPr>
              <a:t>https://www.ilrc.org/red-</a:t>
            </a:r>
            <a:r>
              <a:rPr sz="2400" u="sng" spc="-10" dirty="0">
                <a:uFill>
                  <a:solidFill>
                    <a:srgbClr val="000000"/>
                  </a:solidFill>
                </a:uFill>
                <a:latin typeface="Century Gothic" panose="020B0502020202020204" pitchFamily="34" charset="0"/>
                <a:cs typeface="Calibri"/>
                <a:hlinkClick r:id="rId2"/>
              </a:rPr>
              <a:t>cards</a:t>
            </a:r>
            <a:endParaRPr sz="2400" dirty="0">
              <a:latin typeface="Century Gothic" panose="020B0502020202020204" pitchFamily="34" charset="0"/>
              <a:cs typeface="Calibri"/>
            </a:endParaRPr>
          </a:p>
          <a:p>
            <a:pPr marL="240029" indent="-227329">
              <a:lnSpc>
                <a:spcPct val="100000"/>
              </a:lnSpc>
              <a:spcBef>
                <a:spcPts val="630"/>
              </a:spcBef>
              <a:buFont typeface="Arial"/>
              <a:buChar char="•"/>
              <a:tabLst>
                <a:tab pos="240029" algn="l"/>
              </a:tabLst>
            </a:pPr>
            <a:r>
              <a:rPr sz="2800" b="1" dirty="0">
                <a:latin typeface="Century Gothic" panose="020B0502020202020204" pitchFamily="34" charset="0"/>
                <a:cs typeface="Calibri"/>
              </a:rPr>
              <a:t>Legal</a:t>
            </a:r>
            <a:r>
              <a:rPr sz="2800" b="1" spc="-70" dirty="0">
                <a:latin typeface="Century Gothic" panose="020B0502020202020204" pitchFamily="34" charset="0"/>
                <a:cs typeface="Calibri"/>
              </a:rPr>
              <a:t> </a:t>
            </a:r>
            <a:r>
              <a:rPr sz="2800" b="1" dirty="0">
                <a:latin typeface="Century Gothic" panose="020B0502020202020204" pitchFamily="34" charset="0"/>
                <a:cs typeface="Calibri"/>
              </a:rPr>
              <a:t>services</a:t>
            </a:r>
            <a:r>
              <a:rPr sz="2800" b="1" spc="-30" dirty="0">
                <a:latin typeface="Century Gothic" panose="020B0502020202020204" pitchFamily="34" charset="0"/>
                <a:cs typeface="Calibri"/>
              </a:rPr>
              <a:t> </a:t>
            </a:r>
            <a:r>
              <a:rPr sz="2800" b="1" spc="-10" dirty="0">
                <a:latin typeface="Century Gothic" panose="020B0502020202020204" pitchFamily="34" charset="0"/>
                <a:cs typeface="Calibri"/>
              </a:rPr>
              <a:t>referrals</a:t>
            </a:r>
            <a:endParaRPr sz="2800" b="1" dirty="0">
              <a:latin typeface="Century Gothic" panose="020B0502020202020204" pitchFamily="34" charset="0"/>
              <a:cs typeface="Calibri"/>
            </a:endParaRPr>
          </a:p>
          <a:p>
            <a:pPr marL="697230" lvl="1" indent="-227329">
              <a:lnSpc>
                <a:spcPct val="100000"/>
              </a:lnSpc>
              <a:spcBef>
                <a:spcPts val="245"/>
              </a:spcBef>
              <a:buFont typeface="Arial"/>
              <a:buChar char="•"/>
              <a:tabLst>
                <a:tab pos="697230" algn="l"/>
              </a:tabLst>
            </a:pPr>
            <a:r>
              <a:rPr sz="2400" u="sng" spc="-10" dirty="0">
                <a:uFill>
                  <a:solidFill>
                    <a:srgbClr val="000000"/>
                  </a:solidFill>
                </a:uFill>
                <a:latin typeface="Century Gothic" panose="020B0502020202020204" pitchFamily="34" charset="0"/>
                <a:cs typeface="Calibri"/>
                <a:hlinkClick r:id="rId3"/>
              </a:rPr>
              <a:t>https://immigrationlawhelp.org</a:t>
            </a:r>
            <a:endParaRPr sz="2400" dirty="0">
              <a:latin typeface="Century Gothic" panose="020B0502020202020204" pitchFamily="34" charset="0"/>
              <a:cs typeface="Calibri"/>
            </a:endParaRPr>
          </a:p>
          <a:p>
            <a:pPr marL="240029" indent="-227329">
              <a:lnSpc>
                <a:spcPct val="100000"/>
              </a:lnSpc>
              <a:spcBef>
                <a:spcPts val="635"/>
              </a:spcBef>
              <a:buFont typeface="Arial"/>
              <a:buChar char="•"/>
              <a:tabLst>
                <a:tab pos="240029" algn="l"/>
              </a:tabLst>
            </a:pPr>
            <a:r>
              <a:rPr sz="2800" b="1" spc="-25" dirty="0">
                <a:latin typeface="Century Gothic" panose="020B0502020202020204" pitchFamily="34" charset="0"/>
                <a:cs typeface="Calibri"/>
              </a:rPr>
              <a:t>Anti-</a:t>
            </a:r>
            <a:r>
              <a:rPr sz="2800" b="1" dirty="0">
                <a:latin typeface="Century Gothic" panose="020B0502020202020204" pitchFamily="34" charset="0"/>
                <a:cs typeface="Calibri"/>
              </a:rPr>
              <a:t>fraud</a:t>
            </a:r>
            <a:r>
              <a:rPr sz="2800" b="1" spc="-35" dirty="0">
                <a:latin typeface="Century Gothic" panose="020B0502020202020204" pitchFamily="34" charset="0"/>
                <a:cs typeface="Calibri"/>
              </a:rPr>
              <a:t> </a:t>
            </a:r>
            <a:r>
              <a:rPr sz="2800" b="1" spc="-10" dirty="0">
                <a:latin typeface="Century Gothic" panose="020B0502020202020204" pitchFamily="34" charset="0"/>
                <a:cs typeface="Calibri"/>
              </a:rPr>
              <a:t>brochures</a:t>
            </a:r>
            <a:endParaRPr sz="2800" b="1" dirty="0">
              <a:latin typeface="Century Gothic" panose="020B0502020202020204" pitchFamily="34" charset="0"/>
              <a:cs typeface="Calibri"/>
            </a:endParaRPr>
          </a:p>
          <a:p>
            <a:pPr marL="697230" lvl="1" indent="-227329">
              <a:lnSpc>
                <a:spcPct val="100000"/>
              </a:lnSpc>
              <a:spcBef>
                <a:spcPts val="244"/>
              </a:spcBef>
              <a:buFont typeface="Arial"/>
              <a:buChar char="•"/>
              <a:tabLst>
                <a:tab pos="697230" algn="l"/>
              </a:tabLst>
            </a:pPr>
            <a:r>
              <a:rPr sz="2400" u="sng" spc="-20" dirty="0">
                <a:uFill>
                  <a:solidFill>
                    <a:srgbClr val="000000"/>
                  </a:solidFill>
                </a:uFill>
                <a:latin typeface="Century Gothic" panose="020B0502020202020204" pitchFamily="34" charset="0"/>
                <a:cs typeface="Calibri"/>
                <a:hlinkClick r:id="rId4"/>
              </a:rPr>
              <a:t>https://www.ilrc.org/anti-fraud-</a:t>
            </a:r>
            <a:r>
              <a:rPr sz="2400" u="sng" spc="-10" dirty="0">
                <a:uFill>
                  <a:solidFill>
                    <a:srgbClr val="000000"/>
                  </a:solidFill>
                </a:uFill>
                <a:latin typeface="Century Gothic" panose="020B0502020202020204" pitchFamily="34" charset="0"/>
                <a:cs typeface="Calibri"/>
                <a:hlinkClick r:id="rId4"/>
              </a:rPr>
              <a:t>flyers</a:t>
            </a:r>
            <a:endParaRPr sz="2400" dirty="0">
              <a:latin typeface="Century Gothic" panose="020B0502020202020204" pitchFamily="34" charset="0"/>
              <a:cs typeface="Calibri"/>
            </a:endParaRPr>
          </a:p>
          <a:p>
            <a:pPr marL="240029" indent="-227329">
              <a:lnSpc>
                <a:spcPct val="100000"/>
              </a:lnSpc>
              <a:spcBef>
                <a:spcPts val="635"/>
              </a:spcBef>
              <a:buFont typeface="Arial"/>
              <a:buChar char="•"/>
              <a:tabLst>
                <a:tab pos="240029" algn="l"/>
              </a:tabLst>
            </a:pPr>
            <a:r>
              <a:rPr sz="2800" b="1" dirty="0">
                <a:latin typeface="Century Gothic" panose="020B0502020202020204" pitchFamily="34" charset="0"/>
                <a:cs typeface="Calibri"/>
              </a:rPr>
              <a:t>Family</a:t>
            </a:r>
            <a:r>
              <a:rPr sz="2800" b="1" spc="-110" dirty="0">
                <a:latin typeface="Century Gothic" panose="020B0502020202020204" pitchFamily="34" charset="0"/>
                <a:cs typeface="Calibri"/>
              </a:rPr>
              <a:t> </a:t>
            </a:r>
            <a:r>
              <a:rPr sz="2800" b="1" spc="-10" dirty="0">
                <a:latin typeface="Century Gothic" panose="020B0502020202020204" pitchFamily="34" charset="0"/>
                <a:cs typeface="Calibri"/>
              </a:rPr>
              <a:t>preparedness</a:t>
            </a:r>
            <a:r>
              <a:rPr sz="2800" b="1" spc="-90" dirty="0">
                <a:latin typeface="Century Gothic" panose="020B0502020202020204" pitchFamily="34" charset="0"/>
                <a:cs typeface="Calibri"/>
              </a:rPr>
              <a:t> </a:t>
            </a:r>
            <a:r>
              <a:rPr sz="2800" b="1" spc="-10" dirty="0">
                <a:latin typeface="Century Gothic" panose="020B0502020202020204" pitchFamily="34" charset="0"/>
                <a:cs typeface="Calibri"/>
              </a:rPr>
              <a:t>toolkits</a:t>
            </a:r>
            <a:endParaRPr sz="2800" b="1" dirty="0">
              <a:latin typeface="Century Gothic" panose="020B0502020202020204" pitchFamily="34" charset="0"/>
              <a:cs typeface="Calibri"/>
            </a:endParaRPr>
          </a:p>
          <a:p>
            <a:pPr marL="697230" lvl="1" indent="-227329">
              <a:lnSpc>
                <a:spcPct val="100000"/>
              </a:lnSpc>
              <a:spcBef>
                <a:spcPts val="240"/>
              </a:spcBef>
              <a:buFont typeface="Arial"/>
              <a:buChar char="•"/>
              <a:tabLst>
                <a:tab pos="697230" algn="l"/>
              </a:tabLst>
            </a:pPr>
            <a:r>
              <a:rPr sz="2400" u="sng" spc="-10" dirty="0">
                <a:uFill>
                  <a:solidFill>
                    <a:srgbClr val="000000"/>
                  </a:solidFill>
                </a:uFill>
                <a:latin typeface="Century Gothic" panose="020B0502020202020204" pitchFamily="34" charset="0"/>
                <a:cs typeface="Calibri"/>
                <a:hlinkClick r:id="rId5"/>
              </a:rPr>
              <a:t>https://ilrc.org/family-</a:t>
            </a:r>
            <a:r>
              <a:rPr sz="2400" u="sng" spc="-25" dirty="0">
                <a:uFill>
                  <a:solidFill>
                    <a:srgbClr val="000000"/>
                  </a:solidFill>
                </a:uFill>
                <a:latin typeface="Century Gothic" panose="020B0502020202020204" pitchFamily="34" charset="0"/>
                <a:cs typeface="Calibri"/>
                <a:hlinkClick r:id="rId5"/>
              </a:rPr>
              <a:t>preparedness-</a:t>
            </a:r>
            <a:r>
              <a:rPr sz="2400" u="sng" spc="-20" dirty="0">
                <a:uFill>
                  <a:solidFill>
                    <a:srgbClr val="000000"/>
                  </a:solidFill>
                </a:uFill>
                <a:latin typeface="Century Gothic" panose="020B0502020202020204" pitchFamily="34" charset="0"/>
                <a:cs typeface="Calibri"/>
                <a:hlinkClick r:id="rId5"/>
              </a:rPr>
              <a:t>plan</a:t>
            </a:r>
            <a:endParaRPr sz="2400" dirty="0">
              <a:latin typeface="Century Gothic" panose="020B0502020202020204" pitchFamily="34" charset="0"/>
              <a:cs typeface="Calibri"/>
            </a:endParaRPr>
          </a:p>
          <a:p>
            <a:pPr marL="240029" indent="-227329">
              <a:lnSpc>
                <a:spcPct val="100000"/>
              </a:lnSpc>
              <a:spcBef>
                <a:spcPts val="635"/>
              </a:spcBef>
              <a:buFont typeface="Arial"/>
              <a:buChar char="•"/>
              <a:tabLst>
                <a:tab pos="240029" algn="l"/>
              </a:tabLst>
            </a:pPr>
            <a:r>
              <a:rPr sz="2800" b="1" dirty="0">
                <a:latin typeface="Century Gothic" panose="020B0502020202020204" pitchFamily="34" charset="0"/>
                <a:cs typeface="Calibri"/>
              </a:rPr>
              <a:t>Immigration</a:t>
            </a:r>
            <a:r>
              <a:rPr sz="2800" b="1" spc="-145" dirty="0">
                <a:latin typeface="Century Gothic" panose="020B0502020202020204" pitchFamily="34" charset="0"/>
                <a:cs typeface="Calibri"/>
              </a:rPr>
              <a:t> </a:t>
            </a:r>
            <a:r>
              <a:rPr sz="2800" b="1" dirty="0">
                <a:latin typeface="Century Gothic" panose="020B0502020202020204" pitchFamily="34" charset="0"/>
                <a:cs typeface="Calibri"/>
              </a:rPr>
              <a:t>options</a:t>
            </a:r>
            <a:r>
              <a:rPr sz="2800" b="1" spc="-125" dirty="0">
                <a:latin typeface="Century Gothic" panose="020B0502020202020204" pitchFamily="34" charset="0"/>
                <a:cs typeface="Calibri"/>
              </a:rPr>
              <a:t> </a:t>
            </a:r>
            <a:r>
              <a:rPr sz="2800" b="1" spc="-10" dirty="0">
                <a:latin typeface="Century Gothic" panose="020B0502020202020204" pitchFamily="34" charset="0"/>
                <a:cs typeface="Calibri"/>
              </a:rPr>
              <a:t>flyers</a:t>
            </a:r>
            <a:endParaRPr sz="2800" b="1" dirty="0">
              <a:latin typeface="Century Gothic" panose="020B0502020202020204" pitchFamily="34" charset="0"/>
              <a:cs typeface="Calibri"/>
            </a:endParaRPr>
          </a:p>
          <a:p>
            <a:pPr marL="766445" lvl="1" indent="-296545">
              <a:lnSpc>
                <a:spcPct val="100000"/>
              </a:lnSpc>
              <a:spcBef>
                <a:spcPts val="245"/>
              </a:spcBef>
              <a:buFont typeface="Arial"/>
              <a:buChar char="•"/>
              <a:tabLst>
                <a:tab pos="766445" algn="l"/>
              </a:tabLst>
            </a:pPr>
            <a:r>
              <a:rPr sz="2400" u="sng" spc="-20" dirty="0">
                <a:uFill>
                  <a:solidFill>
                    <a:srgbClr val="000000"/>
                  </a:solidFill>
                </a:uFill>
                <a:latin typeface="Century Gothic" panose="020B0502020202020204" pitchFamily="34" charset="0"/>
                <a:cs typeface="Calibri"/>
                <a:hlinkClick r:id="rId6"/>
              </a:rPr>
              <a:t>https://www.ilrc.org/immigration-options=undocumented-immigrant-</a:t>
            </a:r>
            <a:r>
              <a:rPr sz="2400" u="sng" spc="-10" dirty="0">
                <a:uFill>
                  <a:solidFill>
                    <a:srgbClr val="000000"/>
                  </a:solidFill>
                </a:uFill>
                <a:latin typeface="Century Gothic" panose="020B0502020202020204" pitchFamily="34" charset="0"/>
                <a:cs typeface="Calibri"/>
                <a:hlinkClick r:id="rId6"/>
              </a:rPr>
              <a:t>children</a:t>
            </a:r>
            <a:endParaRPr sz="2400" dirty="0">
              <a:latin typeface="Century Gothic" panose="020B0502020202020204" pitchFamily="34" charset="0"/>
              <a:cs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1C672-571F-F653-7E34-5B77BEE703C8}"/>
              </a:ext>
            </a:extLst>
          </p:cNvPr>
          <p:cNvSpPr>
            <a:spLocks noGrp="1"/>
          </p:cNvSpPr>
          <p:nvPr>
            <p:ph type="title"/>
          </p:nvPr>
        </p:nvSpPr>
        <p:spPr>
          <a:xfrm>
            <a:off x="333375" y="-72232"/>
            <a:ext cx="11758612" cy="1325563"/>
          </a:xfrm>
        </p:spPr>
        <p:txBody>
          <a:bodyPr>
            <a:normAutofit/>
          </a:bodyPr>
          <a:lstStyle/>
          <a:p>
            <a:r>
              <a:rPr lang="en-US" sz="4000" b="1" dirty="0">
                <a:solidFill>
                  <a:schemeClr val="accent5">
                    <a:lumMod val="75000"/>
                  </a:schemeClr>
                </a:solidFill>
                <a:latin typeface="Century Gothic" panose="020B0502020202020204" pitchFamily="34" charset="0"/>
              </a:rPr>
              <a:t>What about GLOBAL Nursing Involvement?</a:t>
            </a:r>
          </a:p>
        </p:txBody>
      </p:sp>
      <p:sp>
        <p:nvSpPr>
          <p:cNvPr id="3" name="Content Placeholder 2">
            <a:extLst>
              <a:ext uri="{FF2B5EF4-FFF2-40B4-BE49-F238E27FC236}">
                <a16:creationId xmlns:a16="http://schemas.microsoft.com/office/drawing/2014/main" id="{10DF4356-AD7A-EF16-70A1-B360B71445B1}"/>
              </a:ext>
            </a:extLst>
          </p:cNvPr>
          <p:cNvSpPr>
            <a:spLocks noGrp="1"/>
          </p:cNvSpPr>
          <p:nvPr>
            <p:ph idx="1"/>
          </p:nvPr>
        </p:nvSpPr>
        <p:spPr>
          <a:xfrm>
            <a:off x="333375" y="1253330"/>
            <a:ext cx="11525250" cy="5490369"/>
          </a:xfrm>
        </p:spPr>
        <p:txBody>
          <a:bodyPr>
            <a:normAutofit fontScale="92500" lnSpcReduction="20000"/>
          </a:bodyPr>
          <a:lstStyle/>
          <a:p>
            <a:r>
              <a:rPr lang="en-US" dirty="0">
                <a:latin typeface="Century Gothic" panose="020B0502020202020204" pitchFamily="34" charset="0"/>
              </a:rPr>
              <a:t>Nurses represent approximately 50% of the worldwide healthcare workforce- the primary link between communities and health system</a:t>
            </a:r>
          </a:p>
          <a:p>
            <a:r>
              <a:rPr lang="en-US" b="1" dirty="0">
                <a:latin typeface="Century Gothic" panose="020B0502020202020204" pitchFamily="34" charset="0"/>
              </a:rPr>
              <a:t>Nurses can address challenges that transcend national borders:</a:t>
            </a:r>
          </a:p>
          <a:p>
            <a:pPr lvl="1"/>
            <a:r>
              <a:rPr lang="en-US" b="1" dirty="0">
                <a:latin typeface="Century Gothic" panose="020B0502020202020204" pitchFamily="34" charset="0"/>
              </a:rPr>
              <a:t>Epidemic and pandemic response</a:t>
            </a:r>
          </a:p>
          <a:p>
            <a:pPr lvl="2"/>
            <a:r>
              <a:rPr lang="en-US" dirty="0">
                <a:latin typeface="Century Gothic" panose="020B0502020202020204" pitchFamily="34" charset="0"/>
              </a:rPr>
              <a:t>Nurses are often the first to detect emerging infectious outbreaks and are the primary implementers of vaccination and prevention programs</a:t>
            </a:r>
          </a:p>
          <a:p>
            <a:pPr lvl="1"/>
            <a:r>
              <a:rPr lang="en-US" b="1" dirty="0">
                <a:latin typeface="Century Gothic" panose="020B0502020202020204" pitchFamily="34" charset="0"/>
              </a:rPr>
              <a:t>Achieving global goals  </a:t>
            </a:r>
          </a:p>
          <a:p>
            <a:pPr lvl="2"/>
            <a:r>
              <a:rPr lang="en-US" dirty="0">
                <a:latin typeface="Century Gothic" panose="020B0502020202020204" pitchFamily="34" charset="0"/>
              </a:rPr>
              <a:t>The United Nations Sustainable Development Goals (SDGs), specifically those for health, gender equality and economic growth – cannot be reached without a strong, globally-connected nursing workforce</a:t>
            </a:r>
          </a:p>
          <a:p>
            <a:pPr lvl="1"/>
            <a:r>
              <a:rPr lang="en-US" b="1" dirty="0">
                <a:latin typeface="Century Gothic" panose="020B0502020202020204" pitchFamily="34" charset="0"/>
              </a:rPr>
              <a:t>Addressing the nursing shortage</a:t>
            </a:r>
          </a:p>
          <a:p>
            <a:pPr lvl="2"/>
            <a:r>
              <a:rPr lang="en-US" dirty="0">
                <a:latin typeface="Century Gothic" panose="020B0502020202020204" pitchFamily="34" charset="0"/>
              </a:rPr>
              <a:t>International collaboration is necessary for ethical recruitment and sustainable workforce development</a:t>
            </a:r>
          </a:p>
          <a:p>
            <a:pPr lvl="1"/>
            <a:r>
              <a:rPr lang="en-US" b="1" dirty="0">
                <a:latin typeface="Century Gothic" panose="020B0502020202020204" pitchFamily="34" charset="0"/>
              </a:rPr>
              <a:t>Policy and leadership</a:t>
            </a:r>
          </a:p>
          <a:p>
            <a:pPr lvl="2"/>
            <a:r>
              <a:rPr lang="en-US" dirty="0">
                <a:latin typeface="Century Gothic" panose="020B0502020202020204" pitchFamily="34" charset="0"/>
              </a:rPr>
              <a:t>Nurses bring a “front-line” perspective to high-level meetings at the World Health Organization(WHO) and the United Nations, explaining how high-level policies will realistically function in diverse cultural or religious contexts</a:t>
            </a:r>
          </a:p>
          <a:p>
            <a:pPr lvl="1"/>
            <a:r>
              <a:rPr lang="en-US" b="1" dirty="0">
                <a:latin typeface="Century Gothic" panose="020B0502020202020204" pitchFamily="34" charset="0"/>
              </a:rPr>
              <a:t>Health equity</a:t>
            </a:r>
          </a:p>
          <a:p>
            <a:pPr lvl="2"/>
            <a:r>
              <a:rPr lang="en-US" dirty="0">
                <a:latin typeface="Century Gothic" panose="020B0502020202020204" pitchFamily="34" charset="0"/>
              </a:rPr>
              <a:t>Global involvement helps nurses identify and change systemic inequalities, ensuring that underserved populations receive high-quality, culturally safe care</a:t>
            </a:r>
          </a:p>
        </p:txBody>
      </p:sp>
    </p:spTree>
    <p:extLst>
      <p:ext uri="{BB962C8B-B14F-4D97-AF65-F5344CB8AC3E}">
        <p14:creationId xmlns:p14="http://schemas.microsoft.com/office/powerpoint/2010/main" val="13583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3FD86-5FC7-D2BD-9FA6-CFDB3A766F31}"/>
              </a:ext>
            </a:extLst>
          </p:cNvPr>
          <p:cNvSpPr>
            <a:spLocks noGrp="1"/>
          </p:cNvSpPr>
          <p:nvPr>
            <p:ph type="title"/>
          </p:nvPr>
        </p:nvSpPr>
        <p:spPr/>
        <p:txBody>
          <a:bodyPr>
            <a:normAutofit/>
          </a:bodyPr>
          <a:lstStyle/>
          <a:p>
            <a:r>
              <a:rPr lang="en-US" sz="4000" b="1" dirty="0">
                <a:solidFill>
                  <a:schemeClr val="accent5">
                    <a:lumMod val="75000"/>
                  </a:schemeClr>
                </a:solidFill>
                <a:latin typeface="Century Gothic" panose="020B0502020202020204" pitchFamily="34" charset="0"/>
              </a:rPr>
              <a:t>Benefits for Individual Nurses</a:t>
            </a:r>
            <a:br>
              <a:rPr lang="en-US" b="1" dirty="0">
                <a:latin typeface="Century Gothic" panose="020B0502020202020204" pitchFamily="34" charset="0"/>
              </a:rPr>
            </a:br>
            <a:r>
              <a:rPr lang="en-US" b="1" dirty="0">
                <a:latin typeface="Century Gothic" panose="020B0502020202020204" pitchFamily="34" charset="0"/>
              </a:rPr>
              <a:t>			</a:t>
            </a:r>
            <a:r>
              <a:rPr lang="en-US" sz="3600" dirty="0">
                <a:latin typeface="Century Gothic" panose="020B0502020202020204" pitchFamily="34" charset="0"/>
              </a:rPr>
              <a:t>Enhances a nurse’s local practice</a:t>
            </a:r>
          </a:p>
        </p:txBody>
      </p:sp>
      <p:sp>
        <p:nvSpPr>
          <p:cNvPr id="3" name="Content Placeholder 2">
            <a:extLst>
              <a:ext uri="{FF2B5EF4-FFF2-40B4-BE49-F238E27FC236}">
                <a16:creationId xmlns:a16="http://schemas.microsoft.com/office/drawing/2014/main" id="{41EC3426-B418-309B-DE6E-A267E77B93C5}"/>
              </a:ext>
            </a:extLst>
          </p:cNvPr>
          <p:cNvSpPr>
            <a:spLocks noGrp="1"/>
          </p:cNvSpPr>
          <p:nvPr>
            <p:ph idx="1"/>
          </p:nvPr>
        </p:nvSpPr>
        <p:spPr>
          <a:xfrm>
            <a:off x="652462" y="2141537"/>
            <a:ext cx="10515600" cy="4351338"/>
          </a:xfrm>
        </p:spPr>
        <p:txBody>
          <a:bodyPr/>
          <a:lstStyle/>
          <a:p>
            <a:r>
              <a:rPr lang="en-US" b="1" dirty="0">
                <a:latin typeface="Century Gothic" panose="020B0502020202020204" pitchFamily="34" charset="0"/>
              </a:rPr>
              <a:t>Able to provide cultural safety for various communities</a:t>
            </a:r>
          </a:p>
          <a:p>
            <a:pPr lvl="1"/>
            <a:r>
              <a:rPr lang="en-US" dirty="0">
                <a:latin typeface="Century Gothic" panose="020B0502020202020204" pitchFamily="34" charset="0"/>
              </a:rPr>
              <a:t>Working with diverse populations improves a nurse’s ability to care for increasingly multicultural groups at home</a:t>
            </a:r>
            <a:endParaRPr lang="en-US" b="1" dirty="0">
              <a:latin typeface="Century Gothic" panose="020B0502020202020204" pitchFamily="34" charset="0"/>
            </a:endParaRPr>
          </a:p>
          <a:p>
            <a:r>
              <a:rPr lang="en-US" b="1" dirty="0">
                <a:latin typeface="Century Gothic" panose="020B0502020202020204" pitchFamily="34" charset="0"/>
              </a:rPr>
              <a:t>Innovative problem-solving</a:t>
            </a:r>
          </a:p>
          <a:p>
            <a:pPr lvl="1"/>
            <a:r>
              <a:rPr lang="en-US" dirty="0">
                <a:latin typeface="Century Gothic" panose="020B0502020202020204" pitchFamily="34" charset="0"/>
              </a:rPr>
              <a:t>Exposure to different health systems educates nurses and enhances their creativity and resourcefulness, especially in low-resource areas</a:t>
            </a:r>
          </a:p>
          <a:p>
            <a:r>
              <a:rPr lang="en-US" b="1" dirty="0">
                <a:latin typeface="Century Gothic" panose="020B0502020202020204" pitchFamily="34" charset="0"/>
              </a:rPr>
              <a:t>Leadership development</a:t>
            </a:r>
          </a:p>
          <a:p>
            <a:pPr lvl="1"/>
            <a:r>
              <a:rPr lang="en-US" dirty="0">
                <a:latin typeface="Century Gothic" panose="020B0502020202020204" pitchFamily="34" charset="0"/>
              </a:rPr>
              <a:t>Thinking globally improves a nurse’s perspective, resulting in more effective leadership and research skills, and policy advocacy</a:t>
            </a:r>
          </a:p>
        </p:txBody>
      </p:sp>
    </p:spTree>
    <p:extLst>
      <p:ext uri="{BB962C8B-B14F-4D97-AF65-F5344CB8AC3E}">
        <p14:creationId xmlns:p14="http://schemas.microsoft.com/office/powerpoint/2010/main" val="25457158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0AFD-76D1-A5A0-0D8C-69F28102A03E}"/>
              </a:ext>
            </a:extLst>
          </p:cNvPr>
          <p:cNvSpPr>
            <a:spLocks noGrp="1"/>
          </p:cNvSpPr>
          <p:nvPr>
            <p:ph type="title"/>
          </p:nvPr>
        </p:nvSpPr>
        <p:spPr>
          <a:xfrm>
            <a:off x="995362" y="0"/>
            <a:ext cx="10515600" cy="1325563"/>
          </a:xfrm>
        </p:spPr>
        <p:txBody>
          <a:bodyPr>
            <a:normAutofit/>
          </a:bodyPr>
          <a:lstStyle/>
          <a:p>
            <a:r>
              <a:rPr lang="en-US" sz="4000" b="1" dirty="0">
                <a:solidFill>
                  <a:schemeClr val="accent5">
                    <a:lumMod val="75000"/>
                  </a:schemeClr>
                </a:solidFill>
                <a:latin typeface="Century Gothic" panose="020B0502020202020204" pitchFamily="34" charset="0"/>
              </a:rPr>
              <a:t>Where is Nursing?</a:t>
            </a:r>
          </a:p>
        </p:txBody>
      </p:sp>
      <p:sp>
        <p:nvSpPr>
          <p:cNvPr id="3" name="Content Placeholder 2">
            <a:extLst>
              <a:ext uri="{FF2B5EF4-FFF2-40B4-BE49-F238E27FC236}">
                <a16:creationId xmlns:a16="http://schemas.microsoft.com/office/drawing/2014/main" id="{862AA91A-612B-ACB9-9821-59F330CA1738}"/>
              </a:ext>
            </a:extLst>
          </p:cNvPr>
          <p:cNvSpPr>
            <a:spLocks noGrp="1"/>
          </p:cNvSpPr>
          <p:nvPr>
            <p:ph idx="1"/>
          </p:nvPr>
        </p:nvSpPr>
        <p:spPr>
          <a:xfrm>
            <a:off x="681038" y="1178520"/>
            <a:ext cx="9863138" cy="1046163"/>
          </a:xfrm>
        </p:spPr>
        <p:txBody>
          <a:bodyPr/>
          <a:lstStyle/>
          <a:p>
            <a:r>
              <a:rPr lang="en-US" dirty="0">
                <a:latin typeface="Century Gothic" panose="020B0502020202020204" pitchFamily="34" charset="0"/>
              </a:rPr>
              <a:t>Seriously UNDERREPRESENTED</a:t>
            </a:r>
          </a:p>
          <a:p>
            <a:r>
              <a:rPr lang="en-US" dirty="0">
                <a:latin typeface="Century Gothic" panose="020B0502020202020204" pitchFamily="34" charset="0"/>
              </a:rPr>
              <a:t>Nurses are needed </a:t>
            </a:r>
          </a:p>
        </p:txBody>
      </p:sp>
      <p:pic>
        <p:nvPicPr>
          <p:cNvPr id="4" name="Picture 3">
            <a:extLst>
              <a:ext uri="{FF2B5EF4-FFF2-40B4-BE49-F238E27FC236}">
                <a16:creationId xmlns:a16="http://schemas.microsoft.com/office/drawing/2014/main" id="{5B1CFCD1-3A4B-B31C-A42B-1BE2B3BB98B1}"/>
              </a:ext>
            </a:extLst>
          </p:cNvPr>
          <p:cNvPicPr>
            <a:picLocks noChangeAspect="1"/>
          </p:cNvPicPr>
          <p:nvPr/>
        </p:nvPicPr>
        <p:blipFill>
          <a:blip r:embed="rId3"/>
          <a:stretch>
            <a:fillRect/>
          </a:stretch>
        </p:blipFill>
        <p:spPr>
          <a:xfrm>
            <a:off x="2110808" y="2971891"/>
            <a:ext cx="7970383" cy="2030192"/>
          </a:xfrm>
          <a:prstGeom prst="rect">
            <a:avLst/>
          </a:prstGeom>
        </p:spPr>
      </p:pic>
      <p:sp>
        <p:nvSpPr>
          <p:cNvPr id="5" name="TextBox 4">
            <a:extLst>
              <a:ext uri="{FF2B5EF4-FFF2-40B4-BE49-F238E27FC236}">
                <a16:creationId xmlns:a16="http://schemas.microsoft.com/office/drawing/2014/main" id="{A53301C9-BC83-26AD-9FB5-0CF2918CADEF}"/>
              </a:ext>
            </a:extLst>
          </p:cNvPr>
          <p:cNvSpPr txBox="1"/>
          <p:nvPr/>
        </p:nvSpPr>
        <p:spPr>
          <a:xfrm>
            <a:off x="874859" y="2224683"/>
            <a:ext cx="10442282" cy="646331"/>
          </a:xfrm>
          <a:prstGeom prst="rect">
            <a:avLst/>
          </a:prstGeom>
          <a:noFill/>
        </p:spPr>
        <p:txBody>
          <a:bodyPr wrap="none" rtlCol="0">
            <a:spAutoFit/>
          </a:bodyPr>
          <a:lstStyle/>
          <a:p>
            <a:r>
              <a:rPr lang="en-US" sz="3600" b="1" i="1" dirty="0">
                <a:solidFill>
                  <a:srgbClr val="FF0000"/>
                </a:solidFill>
                <a:latin typeface="Century Gothic" panose="020B0502020202020204" pitchFamily="34" charset="0"/>
              </a:rPr>
              <a:t>The Wealth of a Nation is its People and Health</a:t>
            </a:r>
          </a:p>
        </p:txBody>
      </p:sp>
      <p:sp>
        <p:nvSpPr>
          <p:cNvPr id="6" name="TextBox 5">
            <a:extLst>
              <a:ext uri="{FF2B5EF4-FFF2-40B4-BE49-F238E27FC236}">
                <a16:creationId xmlns:a16="http://schemas.microsoft.com/office/drawing/2014/main" id="{7E9281C0-8041-49AB-8544-61D4E7B7C580}"/>
              </a:ext>
            </a:extLst>
          </p:cNvPr>
          <p:cNvSpPr txBox="1"/>
          <p:nvPr/>
        </p:nvSpPr>
        <p:spPr>
          <a:xfrm>
            <a:off x="384340" y="5102960"/>
            <a:ext cx="12508552" cy="1692771"/>
          </a:xfrm>
          <a:prstGeom prst="rect">
            <a:avLst/>
          </a:prstGeom>
          <a:noFill/>
        </p:spPr>
        <p:txBody>
          <a:bodyPr wrap="none" rtlCol="0">
            <a:spAutoFit/>
          </a:bodyPr>
          <a:lstStyle/>
          <a:p>
            <a:r>
              <a:rPr lang="en-US" sz="2800" dirty="0">
                <a:latin typeface="Century Gothic" panose="020B0502020202020204" pitchFamily="34" charset="0"/>
              </a:rPr>
              <a:t>“…bold and transformative steps are urgently needed to shift </a:t>
            </a:r>
          </a:p>
          <a:p>
            <a:r>
              <a:rPr lang="en-US" sz="2800" dirty="0">
                <a:latin typeface="Century Gothic" panose="020B0502020202020204" pitchFamily="34" charset="0"/>
              </a:rPr>
              <a:t>the world onto a sustainable and resilient path. “ </a:t>
            </a:r>
          </a:p>
          <a:p>
            <a:endParaRPr lang="en-US" sz="2800" dirty="0">
              <a:latin typeface="Century Gothic" panose="020B0502020202020204" pitchFamily="34" charset="0"/>
            </a:endParaRPr>
          </a:p>
          <a:p>
            <a:r>
              <a:rPr lang="en-US" sz="1600" dirty="0">
                <a:latin typeface="Century Gothic" panose="020B0502020202020204" pitchFamily="34" charset="0"/>
              </a:rPr>
              <a:t>                                                                   </a:t>
            </a:r>
            <a:r>
              <a:rPr lang="en-US" sz="2000" dirty="0">
                <a:latin typeface="Century Gothic" panose="020B0502020202020204" pitchFamily="34" charset="0"/>
              </a:rPr>
              <a:t>United Nations Department of Economic and Social Affairs (n.d.). P 1.</a:t>
            </a:r>
          </a:p>
        </p:txBody>
      </p:sp>
    </p:spTree>
    <p:extLst>
      <p:ext uri="{BB962C8B-B14F-4D97-AF65-F5344CB8AC3E}">
        <p14:creationId xmlns:p14="http://schemas.microsoft.com/office/powerpoint/2010/main" val="110275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A39A6C-4B8C-F3E8-ED21-FF7339735791}"/>
              </a:ext>
            </a:extLst>
          </p:cNvPr>
          <p:cNvSpPr txBox="1"/>
          <p:nvPr/>
        </p:nvSpPr>
        <p:spPr>
          <a:xfrm>
            <a:off x="4061304" y="6305284"/>
            <a:ext cx="8008924" cy="369332"/>
          </a:xfrm>
          <a:prstGeom prst="rect">
            <a:avLst/>
          </a:prstGeom>
          <a:noFill/>
        </p:spPr>
        <p:txBody>
          <a:bodyPr wrap="none" rtlCol="0">
            <a:spAutoFit/>
          </a:bodyPr>
          <a:lstStyle/>
          <a:p>
            <a:r>
              <a:rPr lang="en-US" dirty="0">
                <a:latin typeface="Century Gothic" panose="020B0502020202020204" pitchFamily="34" charset="0"/>
              </a:rPr>
              <a:t>Sustainable Development GOALS: 2015-2030.   </a:t>
            </a:r>
            <a:r>
              <a:rPr lang="en-US" dirty="0" err="1">
                <a:latin typeface="Century Gothic" panose="020B0502020202020204" pitchFamily="34" charset="0"/>
              </a:rPr>
              <a:t>https:sdgs.un.org</a:t>
            </a:r>
            <a:r>
              <a:rPr lang="en-US" dirty="0">
                <a:latin typeface="Century Gothic" panose="020B0502020202020204" pitchFamily="34" charset="0"/>
              </a:rPr>
              <a:t>/goals</a:t>
            </a:r>
          </a:p>
        </p:txBody>
      </p:sp>
      <p:pic>
        <p:nvPicPr>
          <p:cNvPr id="1026" name="Picture 2" descr="The Sustainable Development Goals | NCC">
            <a:extLst>
              <a:ext uri="{FF2B5EF4-FFF2-40B4-BE49-F238E27FC236}">
                <a16:creationId xmlns:a16="http://schemas.microsoft.com/office/drawing/2014/main" id="{8A7FABF3-DD34-11A5-EF8A-7B3495893D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24" t="11329" r="13426" b="17456"/>
          <a:stretch>
            <a:fillRect/>
          </a:stretch>
        </p:blipFill>
        <p:spPr bwMode="auto">
          <a:xfrm>
            <a:off x="2043111" y="1623692"/>
            <a:ext cx="8367617" cy="44987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B219DDF-93C6-14A3-A32C-1C3F9413AE85}"/>
              </a:ext>
            </a:extLst>
          </p:cNvPr>
          <p:cNvSpPr txBox="1"/>
          <p:nvPr/>
        </p:nvSpPr>
        <p:spPr>
          <a:xfrm>
            <a:off x="191807" y="491860"/>
            <a:ext cx="12070227" cy="1261884"/>
          </a:xfrm>
          <a:prstGeom prst="rect">
            <a:avLst/>
          </a:prstGeom>
          <a:noFill/>
        </p:spPr>
        <p:txBody>
          <a:bodyPr wrap="square">
            <a:spAutoFit/>
          </a:bodyPr>
          <a:lstStyle/>
          <a:p>
            <a:r>
              <a:rPr lang="en-US" sz="4000" b="1" dirty="0">
                <a:solidFill>
                  <a:schemeClr val="accent5">
                    <a:lumMod val="75000"/>
                  </a:schemeClr>
                </a:solidFill>
                <a:latin typeface="Century Gothic" panose="020B0502020202020204" pitchFamily="34" charset="0"/>
              </a:rPr>
              <a:t>United Nations Sustainable Development Goals</a:t>
            </a:r>
          </a:p>
          <a:p>
            <a:pPr algn="ctr"/>
            <a:r>
              <a:rPr lang="en-US" sz="3600" b="1" dirty="0">
                <a:solidFill>
                  <a:schemeClr val="accent5">
                    <a:lumMod val="75000"/>
                  </a:schemeClr>
                </a:solidFill>
                <a:latin typeface="Century Gothic" panose="020B0502020202020204" pitchFamily="34" charset="0"/>
              </a:rPr>
              <a:t>(SDGs)</a:t>
            </a:r>
            <a:endParaRPr lang="en-US" sz="3600" b="1" dirty="0">
              <a:solidFill>
                <a:schemeClr val="accent5">
                  <a:lumMod val="75000"/>
                </a:schemeClr>
              </a:solidFill>
            </a:endParaRPr>
          </a:p>
        </p:txBody>
      </p:sp>
    </p:spTree>
    <p:extLst>
      <p:ext uri="{BB962C8B-B14F-4D97-AF65-F5344CB8AC3E}">
        <p14:creationId xmlns:p14="http://schemas.microsoft.com/office/powerpoint/2010/main" val="4115402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496922-FA4B-A73B-43BC-59CB3EA1A47F}"/>
              </a:ext>
            </a:extLst>
          </p:cNvPr>
          <p:cNvSpPr/>
          <p:nvPr>
            <p:custDataLst>
              <p:tags r:id="rId2"/>
            </p:custDataLst>
          </p:nvPr>
        </p:nvSpPr>
        <p:spPr>
          <a:xfrm>
            <a:off x="444693" y="1742703"/>
            <a:ext cx="2371696" cy="2371696"/>
          </a:xfrm>
          <a:prstGeom prst="rect">
            <a:avLst/>
          </a:prstGeom>
          <a:blipFill>
            <a:blip>
              <a:extLst>
                <a:ext uri="{96DAC541-7B7A-43D3-8B79-37D633B846F1}">
                  <asvg:svgBlip xmlns:asvg="http://schemas.microsoft.com/office/drawing/2016/SVG/main" r:embed="rId5"/>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285DC40-B930-113A-9C35-8F1F2EF10E84}"/>
              </a:ext>
            </a:extLst>
          </p:cNvPr>
          <p:cNvSpPr/>
          <p:nvPr>
            <p:custDataLst>
              <p:tags r:id="rId3"/>
            </p:custDataLst>
          </p:nvPr>
        </p:nvSpPr>
        <p:spPr>
          <a:xfrm>
            <a:off x="3112851" y="1000897"/>
            <a:ext cx="8486226" cy="3855308"/>
          </a:xfrm>
          <a:prstGeom prst="rect">
            <a:avLst/>
          </a:prstGeom>
          <a:noFill/>
          <a:ln w="1905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
What word comes to mind when you hear the word “refugee”?</a:t>
            </a:r>
          </a:p>
        </p:txBody>
      </p:sp>
      <p:sp>
        <p:nvSpPr>
          <p:cNvPr id="4" name="Rectangle 3">
            <a:extLst>
              <a:ext uri="{FF2B5EF4-FFF2-40B4-BE49-F238E27FC236}">
                <a16:creationId xmlns:a16="http://schemas.microsoft.com/office/drawing/2014/main" id="{4608E294-E013-F0A3-6128-93045797E60B}"/>
              </a:ext>
            </a:extLst>
          </p:cNvPr>
          <p:cNvSpPr/>
          <p:nvPr/>
        </p:nvSpPr>
        <p:spPr>
          <a:xfrm>
            <a:off x="0" y="5820032"/>
            <a:ext cx="12192001" cy="1037968"/>
          </a:xfrm>
          <a:prstGeom prst="rect">
            <a:avLst/>
          </a:prstGeom>
          <a:solidFill>
            <a:srgbClr val="198038"/>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92" rIns="1852888" bIns="203886" rtlCol="0" anchor="ctr">
            <a:normAutofit fontScale="85000" lnSpcReduction="10000"/>
          </a:bodyPr>
          <a:lstStyle/>
          <a:p>
            <a:r>
              <a:rPr lang="en-US" sz="2600">
                <a:solidFill>
                  <a:srgbClr val="FFFFFF"/>
                </a:solidFill>
              </a:rPr>
              <a:t>The </a:t>
            </a:r>
            <a:r>
              <a:rPr lang="en-US" sz="2600">
                <a:solidFill>
                  <a:srgbClr val="FFFFFF"/>
                </a:solidFill>
                <a:hlinkClick r:id="rId6">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p>
        </p:txBody>
      </p:sp>
      <p:pic>
        <p:nvPicPr>
          <p:cNvPr id="6" name="Graphic 5">
            <a:extLst>
              <a:ext uri="{FF2B5EF4-FFF2-40B4-BE49-F238E27FC236}">
                <a16:creationId xmlns:a16="http://schemas.microsoft.com/office/drawing/2014/main" id="{715D6461-203A-0A16-E291-E001B58FD0B8}"/>
              </a:ext>
            </a:extLst>
          </p:cNvPr>
          <p:cNvPicPr>
            <a:picLocks/>
          </p:cNvPicPr>
          <p:nvPr/>
        </p:nvPicPr>
        <p:blipFill>
          <a:blip>
            <a:extLst>
              <a:ext uri="{96DAC541-7B7A-43D3-8B79-37D633B846F1}">
                <asvg:svgBlip xmlns:asvg="http://schemas.microsoft.com/office/drawing/2016/SVG/main" r:embed="rId7"/>
              </a:ext>
            </a:extLst>
          </a:blip>
          <a:stretch>
            <a:fillRect/>
          </a:stretch>
        </p:blipFill>
        <p:spPr>
          <a:xfrm>
            <a:off x="296462" y="6190785"/>
            <a:ext cx="296462" cy="296462"/>
          </a:xfrm>
          <a:prstGeom prst="rect">
            <a:avLst/>
          </a:prstGeom>
        </p:spPr>
      </p:pic>
      <p:sp>
        <p:nvSpPr>
          <p:cNvPr id="7" name="Trapezoid 6">
            <a:extLst>
              <a:ext uri="{FF2B5EF4-FFF2-40B4-BE49-F238E27FC236}">
                <a16:creationId xmlns:a16="http://schemas.microsoft.com/office/drawing/2014/main" id="{84174DBE-A8E5-B92B-6BBB-5AB1D593E735}"/>
              </a:ext>
            </a:extLst>
          </p:cNvPr>
          <p:cNvSpPr/>
          <p:nvPr/>
        </p:nvSpPr>
        <p:spPr>
          <a:xfrm rot="2700000">
            <a:off x="9620371" y="514924"/>
            <a:ext cx="3335198" cy="778213"/>
          </a:xfrm>
          <a:prstGeom prst="trapezoid">
            <a:avLst>
              <a:gd name="adj" fmla="val 100000"/>
            </a:avLst>
          </a:prstGeom>
          <a:solidFill>
            <a:srgbClr val="EDFAF2"/>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US" sz="2600" b="1">
                <a:solidFill>
                  <a:srgbClr val="198038"/>
                </a:solidFill>
              </a:rPr>
              <a:t>Do not edit
</a:t>
            </a:r>
            <a:r>
              <a:rPr lang="en-US" sz="2200">
                <a:solidFill>
                  <a:srgbClr val="198038"/>
                </a:solidFill>
                <a:hlinkClick r:id="rId8">
                  <a:extLst>
                    <a:ext uri="{A12FA001-AC4F-418D-AE19-62706E023703}">
                      <ahyp:hlinkClr xmlns:ahyp="http://schemas.microsoft.com/office/drawing/2018/hyperlinkcolor" val="tx"/>
                    </a:ext>
                  </a:extLst>
                </a:hlinkClick>
              </a:rPr>
              <a:t>How to change the design</a:t>
            </a:r>
            <a:endParaRPr lang="en-US" sz="2200">
              <a:solidFill>
                <a:srgbClr val="198038"/>
              </a:solidFill>
            </a:endParaRPr>
          </a:p>
        </p:txBody>
      </p:sp>
      <p:pic>
        <p:nvPicPr>
          <p:cNvPr id="9" name="Graphic 8">
            <a:extLst>
              <a:ext uri="{FF2B5EF4-FFF2-40B4-BE49-F238E27FC236}">
                <a16:creationId xmlns:a16="http://schemas.microsoft.com/office/drawing/2014/main" id="{5A5E1E85-68EB-760C-AE7A-AFBE915A490F}"/>
              </a:ext>
            </a:extLst>
          </p:cNvPr>
          <p:cNvPicPr>
            <a:picLocks/>
          </p:cNvPicPr>
          <p:nvPr/>
        </p:nvPicPr>
        <p:blipFill>
          <a:blip>
            <a:extLst>
              <a:ext uri="{96DAC541-7B7A-43D3-8B79-37D633B846F1}">
                <asvg:svgBlip xmlns:asvg="http://schemas.microsoft.com/office/drawing/2016/SVG/main" r:embed="rId9"/>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29828293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9BBD37-F837-33FB-B2E5-75981635F8A5}"/>
              </a:ext>
            </a:extLst>
          </p:cNvPr>
          <p:cNvSpPr>
            <a:spLocks noGrp="1"/>
          </p:cNvSpPr>
          <p:nvPr>
            <p:ph type="title"/>
          </p:nvPr>
        </p:nvSpPr>
        <p:spPr>
          <a:xfrm>
            <a:off x="357189" y="171451"/>
            <a:ext cx="11372850" cy="1519238"/>
          </a:xfrm>
        </p:spPr>
        <p:txBody>
          <a:bodyPr>
            <a:normAutofit fontScale="90000"/>
          </a:bodyPr>
          <a:lstStyle/>
          <a:p>
            <a:r>
              <a:rPr lang="en-US" b="1" dirty="0">
                <a:solidFill>
                  <a:schemeClr val="accent5">
                    <a:lumMod val="75000"/>
                  </a:schemeClr>
                </a:solidFill>
                <a:latin typeface="Century Gothic" panose="020B0502020202020204" pitchFamily="34" charset="0"/>
              </a:rPr>
              <a:t>Sustainable Development Goal 3 </a:t>
            </a:r>
            <a:br>
              <a:rPr lang="en-US" dirty="0">
                <a:latin typeface="Century Gothic" panose="020B0502020202020204" pitchFamily="34" charset="0"/>
              </a:rPr>
            </a:br>
            <a:r>
              <a:rPr lang="en-US" sz="3100" dirty="0">
                <a:latin typeface="Century Gothic" panose="020B0502020202020204" pitchFamily="34" charset="0"/>
              </a:rPr>
              <a:t>“Ensure healthy lives and promote well-being for all at all ages” by 2030</a:t>
            </a:r>
          </a:p>
        </p:txBody>
      </p:sp>
      <p:sp>
        <p:nvSpPr>
          <p:cNvPr id="4" name="Content Placeholder 3">
            <a:extLst>
              <a:ext uri="{FF2B5EF4-FFF2-40B4-BE49-F238E27FC236}">
                <a16:creationId xmlns:a16="http://schemas.microsoft.com/office/drawing/2014/main" id="{C94C14E1-9F74-9797-6A17-A2BE4B86CA92}"/>
              </a:ext>
            </a:extLst>
          </p:cNvPr>
          <p:cNvSpPr>
            <a:spLocks noGrp="1"/>
          </p:cNvSpPr>
          <p:nvPr>
            <p:ph idx="1"/>
          </p:nvPr>
        </p:nvSpPr>
        <p:spPr>
          <a:xfrm>
            <a:off x="423902" y="2362625"/>
            <a:ext cx="8491538" cy="3638125"/>
          </a:xfrm>
        </p:spPr>
        <p:txBody>
          <a:bodyPr/>
          <a:lstStyle/>
          <a:p>
            <a:r>
              <a:rPr lang="en-US" sz="3600" b="1" dirty="0">
                <a:solidFill>
                  <a:schemeClr val="accent5">
                    <a:lumMod val="75000"/>
                  </a:schemeClr>
                </a:solidFill>
                <a:latin typeface="Century Gothic" panose="020B0502020202020204" pitchFamily="34" charset="0"/>
              </a:rPr>
              <a:t>Focus</a:t>
            </a:r>
          </a:p>
          <a:p>
            <a:pPr lvl="1"/>
            <a:r>
              <a:rPr lang="en-US" sz="3200" dirty="0">
                <a:latin typeface="Century Gothic" panose="020B0502020202020204" pitchFamily="34" charset="0"/>
              </a:rPr>
              <a:t>Reducing maternal and child mortality</a:t>
            </a:r>
          </a:p>
          <a:p>
            <a:pPr lvl="1"/>
            <a:r>
              <a:rPr lang="en-US" sz="3200" dirty="0">
                <a:latin typeface="Century Gothic" panose="020B0502020202020204" pitchFamily="34" charset="0"/>
              </a:rPr>
              <a:t>Ending major communicable diseases (AIDS, TB, Malaria)</a:t>
            </a:r>
          </a:p>
          <a:p>
            <a:pPr lvl="1"/>
            <a:r>
              <a:rPr lang="en-US" sz="3200" dirty="0">
                <a:latin typeface="Century Gothic" panose="020B0502020202020204" pitchFamily="34" charset="0"/>
              </a:rPr>
              <a:t>Achieving universal health coverage</a:t>
            </a:r>
          </a:p>
          <a:p>
            <a:pPr lvl="1"/>
            <a:r>
              <a:rPr lang="en-US" sz="3200" dirty="0">
                <a:latin typeface="Century Gothic" panose="020B0502020202020204" pitchFamily="34" charset="0"/>
              </a:rPr>
              <a:t>Reducing premature deaths from non-communicable diseases </a:t>
            </a:r>
          </a:p>
          <a:p>
            <a:pPr lvl="1"/>
            <a:endParaRPr lang="en-US" dirty="0"/>
          </a:p>
        </p:txBody>
      </p:sp>
      <p:pic>
        <p:nvPicPr>
          <p:cNvPr id="5" name="Picture 4">
            <a:extLst>
              <a:ext uri="{FF2B5EF4-FFF2-40B4-BE49-F238E27FC236}">
                <a16:creationId xmlns:a16="http://schemas.microsoft.com/office/drawing/2014/main" id="{79486F27-A4E6-371C-5AE7-F52124F1B693}"/>
              </a:ext>
            </a:extLst>
          </p:cNvPr>
          <p:cNvPicPr>
            <a:picLocks noChangeAspect="1"/>
          </p:cNvPicPr>
          <p:nvPr/>
        </p:nvPicPr>
        <p:blipFill>
          <a:blip r:embed="rId2"/>
          <a:srcRect r="3890" b="5536"/>
          <a:stretch>
            <a:fillRect/>
          </a:stretch>
        </p:blipFill>
        <p:spPr>
          <a:xfrm>
            <a:off x="8915440" y="1886789"/>
            <a:ext cx="2928939" cy="3084422"/>
          </a:xfrm>
          <a:prstGeom prst="rect">
            <a:avLst/>
          </a:prstGeom>
        </p:spPr>
      </p:pic>
      <p:sp>
        <p:nvSpPr>
          <p:cNvPr id="6" name="TextBox 5">
            <a:extLst>
              <a:ext uri="{FF2B5EF4-FFF2-40B4-BE49-F238E27FC236}">
                <a16:creationId xmlns:a16="http://schemas.microsoft.com/office/drawing/2014/main" id="{68072C3F-1760-7528-9EA0-D0EDB865448D}"/>
              </a:ext>
            </a:extLst>
          </p:cNvPr>
          <p:cNvSpPr txBox="1"/>
          <p:nvPr/>
        </p:nvSpPr>
        <p:spPr>
          <a:xfrm>
            <a:off x="6535622" y="6441762"/>
            <a:ext cx="4759636" cy="276999"/>
          </a:xfrm>
          <a:prstGeom prst="rect">
            <a:avLst/>
          </a:prstGeom>
          <a:noFill/>
        </p:spPr>
        <p:txBody>
          <a:bodyPr wrap="none" rtlCol="0">
            <a:spAutoFit/>
          </a:bodyPr>
          <a:lstStyle/>
          <a:p>
            <a:r>
              <a:rPr lang="en-US" sz="1200" dirty="0">
                <a:latin typeface="Century Gothic" panose="020B0502020202020204" pitchFamily="34" charset="0"/>
              </a:rPr>
              <a:t>https://</a:t>
            </a:r>
            <a:r>
              <a:rPr lang="en-US" sz="1200" dirty="0" err="1">
                <a:latin typeface="Century Gothic" panose="020B0502020202020204" pitchFamily="34" charset="0"/>
              </a:rPr>
              <a:t>globalgoals.org</a:t>
            </a:r>
            <a:r>
              <a:rPr lang="en-US" sz="1200" dirty="0">
                <a:latin typeface="Century Gothic" panose="020B0502020202020204" pitchFamily="34" charset="0"/>
              </a:rPr>
              <a:t>/goals/3-good-health-and-well-being/</a:t>
            </a:r>
          </a:p>
        </p:txBody>
      </p:sp>
    </p:spTree>
    <p:extLst>
      <p:ext uri="{BB962C8B-B14F-4D97-AF65-F5344CB8AC3E}">
        <p14:creationId xmlns:p14="http://schemas.microsoft.com/office/powerpoint/2010/main" val="199610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6F0DC-7975-0754-920B-538540488619}"/>
              </a:ext>
            </a:extLst>
          </p:cNvPr>
          <p:cNvSpPr>
            <a:spLocks noGrp="1"/>
          </p:cNvSpPr>
          <p:nvPr>
            <p:ph type="title"/>
          </p:nvPr>
        </p:nvSpPr>
        <p:spPr>
          <a:xfrm>
            <a:off x="1194837" y="0"/>
            <a:ext cx="8505825" cy="1325563"/>
          </a:xfrm>
        </p:spPr>
        <p:txBody>
          <a:bodyPr>
            <a:normAutofit fontScale="90000"/>
          </a:bodyPr>
          <a:lstStyle/>
          <a:p>
            <a:pPr algn="ctr"/>
            <a:r>
              <a:rPr lang="en-US" b="1" dirty="0">
                <a:latin typeface="Century Gothic" panose="020B0502020202020204" pitchFamily="34" charset="0"/>
              </a:rPr>
              <a:t>Every Woman, Every Child</a:t>
            </a:r>
            <a:br>
              <a:rPr lang="en-US" dirty="0"/>
            </a:br>
            <a:r>
              <a:rPr lang="en-US" sz="3200" dirty="0">
                <a:latin typeface="Century Gothic" panose="020B0502020202020204" pitchFamily="34" charset="0"/>
              </a:rPr>
              <a:t>Global movement from United Nations in 2010</a:t>
            </a:r>
          </a:p>
        </p:txBody>
      </p:sp>
      <p:sp>
        <p:nvSpPr>
          <p:cNvPr id="12" name="Content Placeholder 11">
            <a:extLst>
              <a:ext uri="{FF2B5EF4-FFF2-40B4-BE49-F238E27FC236}">
                <a16:creationId xmlns:a16="http://schemas.microsoft.com/office/drawing/2014/main" id="{96E20D10-4EE6-EE75-80BA-C57A04B89D30}"/>
              </a:ext>
            </a:extLst>
          </p:cNvPr>
          <p:cNvSpPr>
            <a:spLocks noGrp="1"/>
          </p:cNvSpPr>
          <p:nvPr>
            <p:ph idx="1"/>
          </p:nvPr>
        </p:nvSpPr>
        <p:spPr>
          <a:xfrm>
            <a:off x="381000" y="1325563"/>
            <a:ext cx="11944347" cy="4965698"/>
          </a:xfrm>
        </p:spPr>
        <p:txBody>
          <a:bodyPr/>
          <a:lstStyle/>
          <a:p>
            <a:pPr>
              <a:lnSpc>
                <a:spcPct val="50000"/>
              </a:lnSpc>
            </a:pPr>
            <a:r>
              <a:rPr lang="en-US" sz="2400" dirty="0">
                <a:latin typeface="Century Gothic" panose="020B0502020202020204" pitchFamily="34" charset="0"/>
              </a:rPr>
              <a:t>To address the health challenges facing women, children,</a:t>
            </a:r>
          </a:p>
          <a:p>
            <a:pPr marL="0" indent="0">
              <a:lnSpc>
                <a:spcPct val="50000"/>
              </a:lnSpc>
              <a:buNone/>
            </a:pPr>
            <a:r>
              <a:rPr lang="en-US" sz="2400" dirty="0">
                <a:latin typeface="Century Gothic" panose="020B0502020202020204" pitchFamily="34" charset="0"/>
              </a:rPr>
              <a:t>      and adolescents worldwide</a:t>
            </a:r>
          </a:p>
          <a:p>
            <a:r>
              <a:rPr lang="en-US" sz="2400" dirty="0">
                <a:latin typeface="Century Gothic" panose="020B0502020202020204" pitchFamily="34" charset="0"/>
              </a:rPr>
              <a:t>The global strategy: </a:t>
            </a:r>
            <a:r>
              <a:rPr lang="en-US" sz="2400" b="1" dirty="0">
                <a:latin typeface="Century Gothic" panose="020B0502020202020204" pitchFamily="34" charset="0"/>
              </a:rPr>
              <a:t>Survive – Thrive – Transform</a:t>
            </a:r>
          </a:p>
          <a:p>
            <a:endParaRPr lang="en-US" dirty="0"/>
          </a:p>
        </p:txBody>
      </p:sp>
      <p:graphicFrame>
        <p:nvGraphicFramePr>
          <p:cNvPr id="13" name="Table 12">
            <a:extLst>
              <a:ext uri="{FF2B5EF4-FFF2-40B4-BE49-F238E27FC236}">
                <a16:creationId xmlns:a16="http://schemas.microsoft.com/office/drawing/2014/main" id="{E47B2D1A-E89E-F9FC-1203-9A2879A8F158}"/>
              </a:ext>
            </a:extLst>
          </p:cNvPr>
          <p:cNvGraphicFramePr>
            <a:graphicFrameLocks noGrp="1"/>
          </p:cNvGraphicFramePr>
          <p:nvPr>
            <p:extLst>
              <p:ext uri="{D42A27DB-BD31-4B8C-83A1-F6EECF244321}">
                <p14:modId xmlns:p14="http://schemas.microsoft.com/office/powerpoint/2010/main" val="4080202454"/>
              </p:ext>
            </p:extLst>
          </p:nvPr>
        </p:nvGraphicFramePr>
        <p:xfrm>
          <a:off x="381000" y="2500844"/>
          <a:ext cx="11668125" cy="3790417"/>
        </p:xfrm>
        <a:graphic>
          <a:graphicData uri="http://schemas.openxmlformats.org/drawingml/2006/table">
            <a:tbl>
              <a:tblPr firstRow="1" bandRow="1">
                <a:tableStyleId>{5C22544A-7EE6-4342-B048-85BDC9FD1C3A}</a:tableStyleId>
              </a:tblPr>
              <a:tblGrid>
                <a:gridCol w="3889374">
                  <a:extLst>
                    <a:ext uri="{9D8B030D-6E8A-4147-A177-3AD203B41FA5}">
                      <a16:colId xmlns:a16="http://schemas.microsoft.com/office/drawing/2014/main" val="336557988"/>
                    </a:ext>
                  </a:extLst>
                </a:gridCol>
                <a:gridCol w="3630193">
                  <a:extLst>
                    <a:ext uri="{9D8B030D-6E8A-4147-A177-3AD203B41FA5}">
                      <a16:colId xmlns:a16="http://schemas.microsoft.com/office/drawing/2014/main" val="2156421663"/>
                    </a:ext>
                  </a:extLst>
                </a:gridCol>
                <a:gridCol w="4148558">
                  <a:extLst>
                    <a:ext uri="{9D8B030D-6E8A-4147-A177-3AD203B41FA5}">
                      <a16:colId xmlns:a16="http://schemas.microsoft.com/office/drawing/2014/main" val="790019472"/>
                    </a:ext>
                  </a:extLst>
                </a:gridCol>
              </a:tblGrid>
              <a:tr h="827583">
                <a:tc>
                  <a:txBody>
                    <a:bodyPr/>
                    <a:lstStyle/>
                    <a:p>
                      <a:pPr algn="ctr"/>
                      <a:r>
                        <a:rPr lang="en-US" sz="2400" dirty="0">
                          <a:solidFill>
                            <a:srgbClr val="FFFF00"/>
                          </a:solidFill>
                          <a:latin typeface="Century Gothic" panose="020B0502020202020204" pitchFamily="34" charset="0"/>
                        </a:rPr>
                        <a:t>SURVIVE</a:t>
                      </a:r>
                    </a:p>
                    <a:p>
                      <a:pPr algn="ctr"/>
                      <a:r>
                        <a:rPr lang="en-US" dirty="0">
                          <a:latin typeface="Century Gothic" panose="020B0502020202020204" pitchFamily="34" charset="0"/>
                        </a:rPr>
                        <a:t>End preventable deaths</a:t>
                      </a:r>
                    </a:p>
                  </a:txBody>
                  <a:tcPr/>
                </a:tc>
                <a:tc>
                  <a:txBody>
                    <a:bodyPr/>
                    <a:lstStyle/>
                    <a:p>
                      <a:pPr algn="ctr"/>
                      <a:r>
                        <a:rPr lang="en-US" sz="2400" dirty="0">
                          <a:solidFill>
                            <a:srgbClr val="FFFF00"/>
                          </a:solidFill>
                          <a:latin typeface="Century Gothic" panose="020B0502020202020204" pitchFamily="34" charset="0"/>
                        </a:rPr>
                        <a:t>THRIVE</a:t>
                      </a:r>
                    </a:p>
                    <a:p>
                      <a:pPr algn="ctr"/>
                      <a:r>
                        <a:rPr lang="en-US" dirty="0">
                          <a:latin typeface="Century Gothic" panose="020B0502020202020204" pitchFamily="34" charset="0"/>
                        </a:rPr>
                        <a:t>Ensure health &amp; well-being</a:t>
                      </a:r>
                    </a:p>
                  </a:txBody>
                  <a:tcPr/>
                </a:tc>
                <a:tc>
                  <a:txBody>
                    <a:bodyPr/>
                    <a:lstStyle/>
                    <a:p>
                      <a:pPr algn="ctr"/>
                      <a:r>
                        <a:rPr lang="en-US" sz="2400" dirty="0">
                          <a:solidFill>
                            <a:srgbClr val="FFFF00"/>
                          </a:solidFill>
                          <a:latin typeface="Century Gothic" panose="020B0502020202020204" pitchFamily="34" charset="0"/>
                        </a:rPr>
                        <a:t>TRANSFORM</a:t>
                      </a:r>
                    </a:p>
                    <a:p>
                      <a:endParaRPr lang="en-US" dirty="0"/>
                    </a:p>
                  </a:txBody>
                  <a:tcPr anchor="ctr"/>
                </a:tc>
                <a:extLst>
                  <a:ext uri="{0D108BD9-81ED-4DB2-BD59-A6C34878D82A}">
                    <a16:rowId xmlns:a16="http://schemas.microsoft.com/office/drawing/2014/main" val="3912441342"/>
                  </a:ext>
                </a:extLst>
              </a:tr>
              <a:tr h="691328">
                <a:tc>
                  <a:txBody>
                    <a:bodyPr/>
                    <a:lstStyle/>
                    <a:p>
                      <a:r>
                        <a:rPr lang="en-US" dirty="0">
                          <a:latin typeface="Century Gothic" panose="020B0502020202020204" pitchFamily="34" charset="0"/>
                        </a:rPr>
                        <a:t>Decrease maternal mortality to 70 per 100,000 live births</a:t>
                      </a:r>
                    </a:p>
                  </a:txBody>
                  <a:tcPr/>
                </a:tc>
                <a:tc>
                  <a:txBody>
                    <a:bodyPr/>
                    <a:lstStyle/>
                    <a:p>
                      <a:pPr algn="ctr"/>
                      <a:r>
                        <a:rPr lang="en-US" dirty="0">
                          <a:latin typeface="Century Gothic" panose="020B0502020202020204" pitchFamily="34" charset="0"/>
                        </a:rPr>
                        <a:t>End malnutrition</a:t>
                      </a:r>
                    </a:p>
                  </a:txBody>
                  <a:tcPr/>
                </a:tc>
                <a:tc>
                  <a:txBody>
                    <a:bodyPr/>
                    <a:lstStyle/>
                    <a:p>
                      <a:r>
                        <a:rPr lang="en-US" sz="1600" dirty="0">
                          <a:latin typeface="Century Gothic" panose="020B0502020202020204" pitchFamily="34" charset="0"/>
                        </a:rPr>
                        <a:t>Eradicate extreme poverty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rPr>
                        <a:t>Good quality secondary education</a:t>
                      </a:r>
                    </a:p>
                  </a:txBody>
                  <a:tcPr/>
                </a:tc>
                <a:extLst>
                  <a:ext uri="{0D108BD9-81ED-4DB2-BD59-A6C34878D82A}">
                    <a16:rowId xmlns:a16="http://schemas.microsoft.com/office/drawing/2014/main" val="278014900"/>
                  </a:ext>
                </a:extLst>
              </a:tr>
              <a:tr h="888850">
                <a:tc>
                  <a:txBody>
                    <a:bodyPr/>
                    <a:lstStyle/>
                    <a:p>
                      <a:r>
                        <a:rPr lang="en-US" dirty="0">
                          <a:latin typeface="Century Gothic" panose="020B0502020202020204" pitchFamily="34" charset="0"/>
                        </a:rPr>
                        <a:t>Decrease newborn mortality to 12/1000 births </a:t>
                      </a:r>
                    </a:p>
                  </a:txBody>
                  <a:tcPr/>
                </a:tc>
                <a:tc>
                  <a:txBody>
                    <a:bodyPr/>
                    <a:lstStyle/>
                    <a:p>
                      <a:pPr algn="ctr"/>
                      <a:r>
                        <a:rPr lang="en-US" dirty="0">
                          <a:latin typeface="Century Gothic" panose="020B0502020202020204" pitchFamily="34" charset="0"/>
                        </a:rPr>
                        <a:t>Universal access to sexual &amp; reproductive services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rPr>
                        <a:t>Achieve access to safe &amp; affordable drinking water &amp; equitable sanitation &amp; hygiene</a:t>
                      </a:r>
                    </a:p>
                  </a:txBody>
                  <a:tcPr/>
                </a:tc>
                <a:extLst>
                  <a:ext uri="{0D108BD9-81ED-4DB2-BD59-A6C34878D82A}">
                    <a16:rowId xmlns:a16="http://schemas.microsoft.com/office/drawing/2014/main" val="4263992739"/>
                  </a:ext>
                </a:extLst>
              </a:tr>
              <a:tr h="691328">
                <a:tc>
                  <a:txBody>
                    <a:bodyPr/>
                    <a:lstStyle/>
                    <a:p>
                      <a:r>
                        <a:rPr lang="en-US" dirty="0">
                          <a:latin typeface="Century Gothic" panose="020B0502020202020204" pitchFamily="34" charset="0"/>
                        </a:rPr>
                        <a:t>End pandemics</a:t>
                      </a:r>
                    </a:p>
                  </a:txBody>
                  <a:tcPr/>
                </a:tc>
                <a:tc>
                  <a:txBody>
                    <a:bodyPr/>
                    <a:lstStyle/>
                    <a:p>
                      <a:pPr algn="ctr"/>
                      <a:r>
                        <a:rPr lang="en-US" dirty="0">
                          <a:latin typeface="Century Gothic" panose="020B0502020202020204" pitchFamily="34" charset="0"/>
                        </a:rPr>
                        <a:t>Quality childhood development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rPr>
                        <a:t>Enhance scientific research/encourage innovation</a:t>
                      </a:r>
                    </a:p>
                  </a:txBody>
                  <a:tcPr/>
                </a:tc>
                <a:extLst>
                  <a:ext uri="{0D108BD9-81ED-4DB2-BD59-A6C34878D82A}">
                    <a16:rowId xmlns:a16="http://schemas.microsoft.com/office/drawing/2014/main" val="3410709007"/>
                  </a:ext>
                </a:extLst>
              </a:tr>
              <a:tr h="691328">
                <a:tc>
                  <a:txBody>
                    <a:bodyPr/>
                    <a:lstStyle/>
                    <a:p>
                      <a:r>
                        <a:rPr lang="en-US" dirty="0">
                          <a:latin typeface="Century Gothic" panose="020B0502020202020204" pitchFamily="34" charset="0"/>
                        </a:rPr>
                        <a:t>Decrease premature mortality</a:t>
                      </a:r>
                    </a:p>
                  </a:txBody>
                  <a:tcPr/>
                </a:tc>
                <a:tc>
                  <a:txBody>
                    <a:bodyPr/>
                    <a:lstStyle/>
                    <a:p>
                      <a:pPr algn="ctr"/>
                      <a:r>
                        <a:rPr lang="en-US" dirty="0">
                          <a:latin typeface="Century Gothic" panose="020B0502020202020204" pitchFamily="34" charset="0"/>
                        </a:rPr>
                        <a:t>Decrease pollution-related deaths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rPr>
                        <a:t>Provide legal identity</a:t>
                      </a:r>
                    </a:p>
                    <a:p>
                      <a:r>
                        <a:rPr lang="en-US" sz="1600" dirty="0">
                          <a:latin typeface="Century Gothic" panose="020B0502020202020204" pitchFamily="34" charset="0"/>
                        </a:rPr>
                        <a:t>Enhance global partnership</a:t>
                      </a:r>
                    </a:p>
                  </a:txBody>
                  <a:tcPr/>
                </a:tc>
                <a:extLst>
                  <a:ext uri="{0D108BD9-81ED-4DB2-BD59-A6C34878D82A}">
                    <a16:rowId xmlns:a16="http://schemas.microsoft.com/office/drawing/2014/main" val="2335989854"/>
                  </a:ext>
                </a:extLst>
              </a:tr>
            </a:tbl>
          </a:graphicData>
        </a:graphic>
      </p:graphicFrame>
      <p:sp>
        <p:nvSpPr>
          <p:cNvPr id="15" name="TextBox 14">
            <a:extLst>
              <a:ext uri="{FF2B5EF4-FFF2-40B4-BE49-F238E27FC236}">
                <a16:creationId xmlns:a16="http://schemas.microsoft.com/office/drawing/2014/main" id="{10854A17-03DB-029B-4C7F-250BE6AE0C45}"/>
              </a:ext>
            </a:extLst>
          </p:cNvPr>
          <p:cNvSpPr txBox="1"/>
          <p:nvPr/>
        </p:nvSpPr>
        <p:spPr>
          <a:xfrm>
            <a:off x="247652" y="6424610"/>
            <a:ext cx="11668124" cy="400110"/>
          </a:xfrm>
          <a:prstGeom prst="rect">
            <a:avLst/>
          </a:prstGeom>
          <a:noFill/>
        </p:spPr>
        <p:txBody>
          <a:bodyPr wrap="square">
            <a:spAutoFit/>
          </a:bodyPr>
          <a:lstStyle/>
          <a:p>
            <a:r>
              <a:rPr lang="en-US" sz="1000" dirty="0">
                <a:latin typeface="Century Gothic" panose="020B0502020202020204" pitchFamily="34" charset="0"/>
              </a:rPr>
              <a:t>https://</a:t>
            </a:r>
            <a:r>
              <a:rPr lang="en-US" sz="1000" dirty="0" err="1">
                <a:latin typeface="Century Gothic" panose="020B0502020202020204" pitchFamily="34" charset="0"/>
              </a:rPr>
              <a:t>www.who.int</a:t>
            </a:r>
            <a:r>
              <a:rPr lang="en-US" sz="1000" dirty="0">
                <a:latin typeface="Century Gothic" panose="020B0502020202020204" pitchFamily="34" charset="0"/>
              </a:rPr>
              <a:t>/publications/b/</a:t>
            </a:r>
            <a:r>
              <a:rPr lang="en-US" sz="1000" dirty="0" err="1">
                <a:latin typeface="Century Gothic" panose="020B0502020202020204" pitchFamily="34" charset="0"/>
              </a:rPr>
              <a:t>search?term</a:t>
            </a:r>
            <a:r>
              <a:rPr lang="en-US" sz="1000" dirty="0">
                <a:latin typeface="Century Gothic" panose="020B0502020202020204" pitchFamily="34" charset="0"/>
              </a:rPr>
              <a:t>=very+Woman+Every+Child+Global+Strategy+for+Women%E2%80%99s%2C+Children%E2%80%99s+and+Adolescents%E2%80%99+Health+%282016%E2%80%932030%29&amp;language=</a:t>
            </a:r>
            <a:r>
              <a:rPr lang="en-US" sz="1000" dirty="0" err="1">
                <a:latin typeface="Century Gothic" panose="020B0502020202020204" pitchFamily="34" charset="0"/>
              </a:rPr>
              <a:t>eng</a:t>
            </a:r>
            <a:endParaRPr lang="en-US" sz="1000" b="0" i="0" dirty="0">
              <a:effectLst/>
              <a:latin typeface="Century Gothic" panose="020B0502020202020204" pitchFamily="34" charset="0"/>
            </a:endParaRPr>
          </a:p>
        </p:txBody>
      </p:sp>
      <p:pic>
        <p:nvPicPr>
          <p:cNvPr id="16" name="Content Placeholder 3">
            <a:extLst>
              <a:ext uri="{FF2B5EF4-FFF2-40B4-BE49-F238E27FC236}">
                <a16:creationId xmlns:a16="http://schemas.microsoft.com/office/drawing/2014/main" id="{F1057D5F-D26D-0362-1D39-CA24404A0365}"/>
              </a:ext>
            </a:extLst>
          </p:cNvPr>
          <p:cNvPicPr>
            <a:picLocks/>
          </p:cNvPicPr>
          <p:nvPr/>
        </p:nvPicPr>
        <p:blipFill>
          <a:blip r:embed="rId2"/>
          <a:stretch>
            <a:fillRect/>
          </a:stretch>
        </p:blipFill>
        <p:spPr>
          <a:xfrm>
            <a:off x="10266846" y="108718"/>
            <a:ext cx="1544154" cy="1903413"/>
          </a:xfrm>
          <a:prstGeom prst="rect">
            <a:avLst/>
          </a:prstGeom>
        </p:spPr>
      </p:pic>
    </p:spTree>
    <p:extLst>
      <p:ext uri="{BB962C8B-B14F-4D97-AF65-F5344CB8AC3E}">
        <p14:creationId xmlns:p14="http://schemas.microsoft.com/office/powerpoint/2010/main" val="342215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CC4B-B2CE-1534-D917-D868EB4E5329}"/>
              </a:ext>
            </a:extLst>
          </p:cNvPr>
          <p:cNvSpPr>
            <a:spLocks noGrp="1"/>
          </p:cNvSpPr>
          <p:nvPr>
            <p:ph type="title"/>
          </p:nvPr>
        </p:nvSpPr>
        <p:spPr>
          <a:xfrm>
            <a:off x="434163" y="150812"/>
            <a:ext cx="6634163" cy="1325563"/>
          </a:xfrm>
        </p:spPr>
        <p:txBody>
          <a:bodyPr>
            <a:normAutofit/>
          </a:bodyPr>
          <a:lstStyle/>
          <a:p>
            <a:r>
              <a:rPr lang="en-US" sz="4000" b="1" dirty="0">
                <a:solidFill>
                  <a:schemeClr val="accent5">
                    <a:lumMod val="75000"/>
                  </a:schemeClr>
                </a:solidFill>
                <a:latin typeface="Century Gothic" panose="020B0502020202020204" pitchFamily="34" charset="0"/>
              </a:rPr>
              <a:t>A New Story for Nursing</a:t>
            </a:r>
          </a:p>
        </p:txBody>
      </p:sp>
      <p:sp>
        <p:nvSpPr>
          <p:cNvPr id="6" name="Content Placeholder 5">
            <a:extLst>
              <a:ext uri="{FF2B5EF4-FFF2-40B4-BE49-F238E27FC236}">
                <a16:creationId xmlns:a16="http://schemas.microsoft.com/office/drawing/2014/main" id="{D4C6A546-1699-D0D3-1E06-52169FDDF1F8}"/>
              </a:ext>
            </a:extLst>
          </p:cNvPr>
          <p:cNvSpPr>
            <a:spLocks noGrp="1"/>
          </p:cNvSpPr>
          <p:nvPr>
            <p:ph idx="1"/>
          </p:nvPr>
        </p:nvSpPr>
        <p:spPr>
          <a:xfrm>
            <a:off x="594536" y="1737986"/>
            <a:ext cx="6634163" cy="1952624"/>
          </a:xfrm>
        </p:spPr>
        <p:txBody>
          <a:bodyPr>
            <a:normAutofit lnSpcReduction="10000"/>
          </a:bodyPr>
          <a:lstStyle/>
          <a:p>
            <a:r>
              <a:rPr lang="en-US" b="1" dirty="0">
                <a:latin typeface="Century Gothic" panose="020B0502020202020204" pitchFamily="34" charset="0"/>
              </a:rPr>
              <a:t>Think globally – Act locally</a:t>
            </a:r>
          </a:p>
          <a:p>
            <a:r>
              <a:rPr lang="en-US" dirty="0">
                <a:latin typeface="Century Gothic" panose="020B0502020202020204" pitchFamily="34" charset="0"/>
              </a:rPr>
              <a:t>Cultivate a worldview</a:t>
            </a:r>
          </a:p>
          <a:p>
            <a:r>
              <a:rPr lang="en-US" dirty="0">
                <a:latin typeface="Century Gothic" panose="020B0502020202020204" pitchFamily="34" charset="0"/>
              </a:rPr>
              <a:t>Learn the global agenda</a:t>
            </a:r>
          </a:p>
          <a:p>
            <a:r>
              <a:rPr lang="en-US" dirty="0">
                <a:latin typeface="Century Gothic" panose="020B0502020202020204" pitchFamily="34" charset="0"/>
              </a:rPr>
              <a:t>Get involved with AWHONN Global</a:t>
            </a:r>
          </a:p>
          <a:p>
            <a:endParaRPr lang="en-US" dirty="0"/>
          </a:p>
        </p:txBody>
      </p:sp>
      <p:sp>
        <p:nvSpPr>
          <p:cNvPr id="7" name="TextBox 6">
            <a:extLst>
              <a:ext uri="{FF2B5EF4-FFF2-40B4-BE49-F238E27FC236}">
                <a16:creationId xmlns:a16="http://schemas.microsoft.com/office/drawing/2014/main" id="{7B3D495D-80B5-ABE8-4B10-4802BF6D9566}"/>
              </a:ext>
            </a:extLst>
          </p:cNvPr>
          <p:cNvSpPr txBox="1"/>
          <p:nvPr/>
        </p:nvSpPr>
        <p:spPr>
          <a:xfrm>
            <a:off x="434163" y="4636124"/>
            <a:ext cx="10825399" cy="1815882"/>
          </a:xfrm>
          <a:prstGeom prst="rect">
            <a:avLst/>
          </a:prstGeom>
          <a:solidFill>
            <a:schemeClr val="accent5">
              <a:lumMod val="20000"/>
              <a:lumOff val="80000"/>
            </a:schemeClr>
          </a:solidFill>
        </p:spPr>
        <p:txBody>
          <a:bodyPr wrap="none" rtlCol="0">
            <a:spAutoFit/>
          </a:bodyPr>
          <a:lstStyle/>
          <a:p>
            <a:r>
              <a:rPr lang="en-US" sz="2800" dirty="0">
                <a:latin typeface="Century Gothic" panose="020B0502020202020204" pitchFamily="34" charset="0"/>
              </a:rPr>
              <a:t>“</a:t>
            </a:r>
            <a:r>
              <a:rPr lang="en-US" sz="2800" i="1" dirty="0">
                <a:latin typeface="Century Gothic" panose="020B0502020202020204" pitchFamily="34" charset="0"/>
              </a:rPr>
              <a:t>You have to take ownership and leadership of tomorrow.</a:t>
            </a:r>
          </a:p>
          <a:p>
            <a:r>
              <a:rPr lang="en-US" sz="2800" i="1" dirty="0">
                <a:latin typeface="Century Gothic" panose="020B0502020202020204" pitchFamily="34" charset="0"/>
              </a:rPr>
              <a:t>For that to be possible, you have to strengthen your capacity</a:t>
            </a:r>
          </a:p>
          <a:p>
            <a:r>
              <a:rPr lang="en-US" sz="2800" i="1" dirty="0">
                <a:latin typeface="Century Gothic" panose="020B0502020202020204" pitchFamily="34" charset="0"/>
              </a:rPr>
              <a:t>And widen your vision as a global citizen….”</a:t>
            </a:r>
          </a:p>
          <a:p>
            <a:endParaRPr lang="en-US" sz="1400" dirty="0">
              <a:latin typeface="Century Gothic" panose="020B0502020202020204" pitchFamily="34" charset="0"/>
            </a:endParaRPr>
          </a:p>
          <a:p>
            <a:r>
              <a:rPr lang="en-US" sz="1400" dirty="0">
                <a:latin typeface="Century Gothic" panose="020B0502020202020204" pitchFamily="34" charset="0"/>
              </a:rPr>
              <a:t>							General Ban Ki-moon, United Nations Secretary</a:t>
            </a:r>
          </a:p>
        </p:txBody>
      </p:sp>
      <p:pic>
        <p:nvPicPr>
          <p:cNvPr id="8" name="Picture 7">
            <a:extLst>
              <a:ext uri="{FF2B5EF4-FFF2-40B4-BE49-F238E27FC236}">
                <a16:creationId xmlns:a16="http://schemas.microsoft.com/office/drawing/2014/main" id="{A5C23550-19C0-BCC8-6EAC-255B60C634E9}"/>
              </a:ext>
            </a:extLst>
          </p:cNvPr>
          <p:cNvPicPr>
            <a:picLocks noChangeAspect="1"/>
          </p:cNvPicPr>
          <p:nvPr/>
        </p:nvPicPr>
        <p:blipFill>
          <a:blip r:embed="rId2"/>
          <a:srcRect l="24099" t="36233" r="26359" b="17259"/>
          <a:stretch>
            <a:fillRect/>
          </a:stretch>
        </p:blipFill>
        <p:spPr>
          <a:xfrm>
            <a:off x="7907077" y="643168"/>
            <a:ext cx="3850760" cy="2711098"/>
          </a:xfrm>
          <a:prstGeom prst="rect">
            <a:avLst/>
          </a:prstGeom>
        </p:spPr>
      </p:pic>
      <p:sp>
        <p:nvSpPr>
          <p:cNvPr id="9" name="TextBox 8">
            <a:extLst>
              <a:ext uri="{FF2B5EF4-FFF2-40B4-BE49-F238E27FC236}">
                <a16:creationId xmlns:a16="http://schemas.microsoft.com/office/drawing/2014/main" id="{DD092B55-8696-BC4B-1A55-8AE9186E1FEE}"/>
              </a:ext>
            </a:extLst>
          </p:cNvPr>
          <p:cNvSpPr txBox="1"/>
          <p:nvPr/>
        </p:nvSpPr>
        <p:spPr>
          <a:xfrm>
            <a:off x="7648075" y="3429000"/>
            <a:ext cx="4543925" cy="523220"/>
          </a:xfrm>
          <a:prstGeom prst="rect">
            <a:avLst/>
          </a:prstGeom>
          <a:noFill/>
        </p:spPr>
        <p:txBody>
          <a:bodyPr wrap="square" rtlCol="0">
            <a:spAutoFit/>
          </a:bodyPr>
          <a:lstStyle/>
          <a:p>
            <a:r>
              <a:rPr lang="en-US" sz="1400" dirty="0">
                <a:latin typeface="Century Gothic" panose="020B0502020202020204" pitchFamily="34" charset="0"/>
              </a:rPr>
              <a:t>Fig.1 Nurse training Quetzaltenango, Guatemala, 2026. Used by permission. </a:t>
            </a:r>
          </a:p>
        </p:txBody>
      </p:sp>
    </p:spTree>
    <p:extLst>
      <p:ext uri="{BB962C8B-B14F-4D97-AF65-F5344CB8AC3E}">
        <p14:creationId xmlns:p14="http://schemas.microsoft.com/office/powerpoint/2010/main" val="309562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E336-8E39-804B-B1F4-00D89FC75AD7}"/>
              </a:ext>
            </a:extLst>
          </p:cNvPr>
          <p:cNvSpPr>
            <a:spLocks noGrp="1"/>
          </p:cNvSpPr>
          <p:nvPr>
            <p:ph type="title"/>
          </p:nvPr>
        </p:nvSpPr>
        <p:spPr>
          <a:xfrm>
            <a:off x="838199" y="0"/>
            <a:ext cx="10515600" cy="1325563"/>
          </a:xfrm>
        </p:spPr>
        <p:txBody>
          <a:bodyPr>
            <a:normAutofit/>
          </a:bodyPr>
          <a:lstStyle/>
          <a:p>
            <a:pPr algn="ctr"/>
            <a:r>
              <a:rPr lang="en-US" sz="4000" b="1" dirty="0">
                <a:solidFill>
                  <a:schemeClr val="accent5">
                    <a:lumMod val="75000"/>
                  </a:schemeClr>
                </a:solidFill>
                <a:latin typeface="Century Gothic" panose="020B0502020202020204" pitchFamily="34" charset="0"/>
              </a:rPr>
              <a:t>AWHONN Global Health Leadership</a:t>
            </a:r>
          </a:p>
        </p:txBody>
      </p:sp>
      <p:sp>
        <p:nvSpPr>
          <p:cNvPr id="3" name="Content Placeholder 2">
            <a:extLst>
              <a:ext uri="{FF2B5EF4-FFF2-40B4-BE49-F238E27FC236}">
                <a16:creationId xmlns:a16="http://schemas.microsoft.com/office/drawing/2014/main" id="{4BCBF960-B292-AE97-3C49-A7667A02B95C}"/>
              </a:ext>
            </a:extLst>
          </p:cNvPr>
          <p:cNvSpPr>
            <a:spLocks noGrp="1"/>
          </p:cNvSpPr>
          <p:nvPr>
            <p:ph idx="1"/>
          </p:nvPr>
        </p:nvSpPr>
        <p:spPr>
          <a:xfrm>
            <a:off x="404811" y="1325563"/>
            <a:ext cx="11382375" cy="4903788"/>
          </a:xfrm>
        </p:spPr>
        <p:txBody>
          <a:bodyPr>
            <a:normAutofit/>
          </a:bodyPr>
          <a:lstStyle/>
          <a:p>
            <a:r>
              <a:rPr lang="en-US" dirty="0">
                <a:latin typeface="Century Gothic" panose="020B0502020202020204" pitchFamily="34" charset="0"/>
              </a:rPr>
              <a:t>New in 2025            </a:t>
            </a:r>
            <a:r>
              <a:rPr lang="en-US" sz="2400" i="1" dirty="0">
                <a:latin typeface="Century Gothic" panose="020B0502020202020204" pitchFamily="34" charset="0"/>
              </a:rPr>
              <a:t>[Global health strategy not yet Board approved]</a:t>
            </a:r>
          </a:p>
          <a:p>
            <a:r>
              <a:rPr lang="en-US" b="1" dirty="0">
                <a:latin typeface="Century Gothic" panose="020B0502020202020204" pitchFamily="34" charset="0"/>
              </a:rPr>
              <a:t>Focus</a:t>
            </a:r>
            <a:r>
              <a:rPr lang="en-US" dirty="0">
                <a:latin typeface="Century Gothic" panose="020B0502020202020204" pitchFamily="34" charset="0"/>
              </a:rPr>
              <a:t>: </a:t>
            </a:r>
          </a:p>
          <a:p>
            <a:pPr lvl="1"/>
            <a:r>
              <a:rPr lang="en-US" sz="2800" dirty="0">
                <a:latin typeface="Century Gothic" panose="020B0502020202020204" pitchFamily="34" charset="0"/>
              </a:rPr>
              <a:t>Building sustainable, bidirectional partnerships </a:t>
            </a:r>
          </a:p>
          <a:p>
            <a:pPr lvl="1"/>
            <a:r>
              <a:rPr lang="en-US" sz="2800" dirty="0">
                <a:latin typeface="Century Gothic" panose="020B0502020202020204" pitchFamily="34" charset="0"/>
              </a:rPr>
              <a:t>Empowering nurses and midwives through education, research, and capacity building</a:t>
            </a:r>
          </a:p>
          <a:p>
            <a:r>
              <a:rPr lang="en-US" b="1" dirty="0">
                <a:latin typeface="Century Gothic" panose="020B0502020202020204" pitchFamily="34" charset="0"/>
              </a:rPr>
              <a:t>Priority: </a:t>
            </a:r>
          </a:p>
          <a:p>
            <a:pPr lvl="1"/>
            <a:r>
              <a:rPr lang="en-US" sz="2800" dirty="0">
                <a:latin typeface="Century Gothic" panose="020B0502020202020204" pitchFamily="34" charset="0"/>
              </a:rPr>
              <a:t>Long-term collaboration, shared learning, and development of global competencies among nurses and other healthcare professionals</a:t>
            </a:r>
          </a:p>
          <a:p>
            <a:endParaRPr lang="en-US" dirty="0">
              <a:latin typeface="Century Gothic" panose="020B0502020202020204" pitchFamily="34" charset="0"/>
            </a:endParaRPr>
          </a:p>
        </p:txBody>
      </p:sp>
      <p:sp>
        <p:nvSpPr>
          <p:cNvPr id="4" name="TextBox 3">
            <a:extLst>
              <a:ext uri="{FF2B5EF4-FFF2-40B4-BE49-F238E27FC236}">
                <a16:creationId xmlns:a16="http://schemas.microsoft.com/office/drawing/2014/main" id="{E3CCD38F-2223-809E-1E5B-076E0BE00C4D}"/>
              </a:ext>
            </a:extLst>
          </p:cNvPr>
          <p:cNvSpPr txBox="1"/>
          <p:nvPr/>
        </p:nvSpPr>
        <p:spPr>
          <a:xfrm>
            <a:off x="6937874" y="6311900"/>
            <a:ext cx="5094664" cy="369332"/>
          </a:xfrm>
          <a:prstGeom prst="rect">
            <a:avLst/>
          </a:prstGeom>
          <a:noFill/>
        </p:spPr>
        <p:txBody>
          <a:bodyPr wrap="none" rtlCol="0">
            <a:spAutoFit/>
          </a:bodyPr>
          <a:lstStyle/>
          <a:p>
            <a:r>
              <a:rPr lang="en-US" dirty="0">
                <a:latin typeface="Century Gothic" panose="020B0502020202020204" pitchFamily="34" charset="0"/>
              </a:rPr>
              <a:t>2025 Global Health Initiatives Advisory Panel</a:t>
            </a:r>
          </a:p>
        </p:txBody>
      </p:sp>
    </p:spTree>
    <p:extLst>
      <p:ext uri="{BB962C8B-B14F-4D97-AF65-F5344CB8AC3E}">
        <p14:creationId xmlns:p14="http://schemas.microsoft.com/office/powerpoint/2010/main" val="179660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D8C927-EF87-CC5C-8F79-94C28C29DA70}"/>
              </a:ext>
            </a:extLst>
          </p:cNvPr>
          <p:cNvSpPr>
            <a:spLocks noGrp="1"/>
          </p:cNvSpPr>
          <p:nvPr>
            <p:ph idx="1"/>
          </p:nvPr>
        </p:nvSpPr>
        <p:spPr>
          <a:xfrm>
            <a:off x="251288" y="1310612"/>
            <a:ext cx="11940711" cy="5370620"/>
          </a:xfrm>
        </p:spPr>
        <p:txBody>
          <a:bodyPr>
            <a:normAutofit fontScale="92500" lnSpcReduction="20000"/>
          </a:bodyPr>
          <a:lstStyle/>
          <a:p>
            <a:r>
              <a:rPr lang="en-US" b="1" dirty="0">
                <a:latin typeface="Century Gothic" panose="020B0502020202020204" pitchFamily="34" charset="0"/>
              </a:rPr>
              <a:t>Began in 2009; revived due to </a:t>
            </a:r>
          </a:p>
          <a:p>
            <a:pPr lvl="1"/>
            <a:r>
              <a:rPr lang="en-US" sz="2600" dirty="0">
                <a:latin typeface="Century Gothic" panose="020B0502020202020204" pitchFamily="34" charset="0"/>
              </a:rPr>
              <a:t>Changing landscape of healthcare</a:t>
            </a:r>
          </a:p>
          <a:p>
            <a:pPr lvl="1"/>
            <a:r>
              <a:rPr lang="en-US" sz="2600" dirty="0">
                <a:latin typeface="Century Gothic" panose="020B0502020202020204" pitchFamily="34" charset="0"/>
              </a:rPr>
              <a:t>Workforce shortages and migrations</a:t>
            </a:r>
          </a:p>
          <a:p>
            <a:pPr lvl="1"/>
            <a:r>
              <a:rPr lang="en-US" sz="2600" dirty="0">
                <a:latin typeface="Century Gothic" panose="020B0502020202020204" pitchFamily="34" charset="0"/>
              </a:rPr>
              <a:t>Effects of global pandemics </a:t>
            </a:r>
          </a:p>
          <a:p>
            <a:pPr lvl="1"/>
            <a:r>
              <a:rPr lang="en-US" sz="2600" dirty="0">
                <a:latin typeface="Century Gothic" panose="020B0502020202020204" pitchFamily="34" charset="0"/>
              </a:rPr>
              <a:t>Changing trends in health industries</a:t>
            </a:r>
          </a:p>
          <a:p>
            <a:r>
              <a:rPr lang="en-US" dirty="0">
                <a:latin typeface="Century Gothic" panose="020B0502020202020204" pitchFamily="34" charset="0"/>
              </a:rPr>
              <a:t>Not equated with medical missions</a:t>
            </a:r>
          </a:p>
          <a:p>
            <a:r>
              <a:rPr lang="en-US" b="1" dirty="0">
                <a:latin typeface="Century Gothic" panose="020B0502020202020204" pitchFamily="34" charset="0"/>
              </a:rPr>
              <a:t>Globalization forces have affected the expectations and responsibilities of professional organizations</a:t>
            </a:r>
          </a:p>
          <a:p>
            <a:r>
              <a:rPr lang="en-US" b="1" dirty="0">
                <a:latin typeface="Century Gothic" panose="020B0502020202020204" pitchFamily="34" charset="0"/>
              </a:rPr>
              <a:t>For AWHONN, it’s a crucial step to maintain relevance, influence, and impact in an increasingly interdependent world</a:t>
            </a:r>
            <a:r>
              <a:rPr lang="en-US" dirty="0">
                <a:latin typeface="Century Gothic" panose="020B0502020202020204" pitchFamily="34" charset="0"/>
              </a:rPr>
              <a:t>. </a:t>
            </a:r>
          </a:p>
          <a:p>
            <a:r>
              <a:rPr lang="en-US" dirty="0">
                <a:latin typeface="Century Gothic" panose="020B0502020202020204" pitchFamily="34" charset="0"/>
              </a:rPr>
              <a:t>By adopting a global perspective, </a:t>
            </a:r>
            <a:r>
              <a:rPr lang="en-US" b="1" dirty="0">
                <a:latin typeface="Century Gothic" panose="020B0502020202020204" pitchFamily="34" charset="0"/>
              </a:rPr>
              <a:t>AWHONN is able to:</a:t>
            </a:r>
          </a:p>
          <a:p>
            <a:pPr lvl="1"/>
            <a:r>
              <a:rPr lang="en-US" sz="2600" b="1" dirty="0">
                <a:latin typeface="Century Gothic" panose="020B0502020202020204" pitchFamily="34" charset="0"/>
              </a:rPr>
              <a:t>Create meaningful partnerships</a:t>
            </a:r>
          </a:p>
          <a:p>
            <a:pPr lvl="1"/>
            <a:r>
              <a:rPr lang="en-US" sz="2600" b="1" dirty="0">
                <a:latin typeface="Century Gothic" panose="020B0502020202020204" pitchFamily="34" charset="0"/>
              </a:rPr>
              <a:t>Strengthen research capacity</a:t>
            </a:r>
          </a:p>
          <a:p>
            <a:pPr lvl="1"/>
            <a:r>
              <a:rPr lang="en-US" sz="2600" b="1" dirty="0">
                <a:latin typeface="Century Gothic" panose="020B0502020202020204" pitchFamily="34" charset="0"/>
              </a:rPr>
              <a:t>Develop sustainable networks that empower nurses and midwives to address complex global challenges</a:t>
            </a:r>
          </a:p>
          <a:p>
            <a:pPr marL="0" indent="0">
              <a:buNone/>
            </a:pPr>
            <a:endParaRPr lang="en-US" dirty="0"/>
          </a:p>
        </p:txBody>
      </p:sp>
      <p:sp>
        <p:nvSpPr>
          <p:cNvPr id="4" name="Title 1">
            <a:extLst>
              <a:ext uri="{FF2B5EF4-FFF2-40B4-BE49-F238E27FC236}">
                <a16:creationId xmlns:a16="http://schemas.microsoft.com/office/drawing/2014/main" id="{FB2B0E34-9A4A-C2B0-709A-CD15E55602A5}"/>
              </a:ext>
            </a:extLst>
          </p:cNvPr>
          <p:cNvSpPr>
            <a:spLocks noGrp="1"/>
          </p:cNvSpPr>
          <p:nvPr>
            <p:ph type="title"/>
          </p:nvPr>
        </p:nvSpPr>
        <p:spPr>
          <a:xfrm>
            <a:off x="251289" y="0"/>
            <a:ext cx="12192001" cy="1325563"/>
          </a:xfrm>
        </p:spPr>
        <p:txBody>
          <a:bodyPr>
            <a:normAutofit/>
          </a:bodyPr>
          <a:lstStyle/>
          <a:p>
            <a:r>
              <a:rPr lang="en-US" sz="4000" b="1" dirty="0">
                <a:solidFill>
                  <a:schemeClr val="accent5">
                    <a:lumMod val="75000"/>
                  </a:schemeClr>
                </a:solidFill>
                <a:latin typeface="Century Gothic" panose="020B0502020202020204" pitchFamily="34" charset="0"/>
              </a:rPr>
              <a:t>Why is AWHONN adding a Global Health Focus?</a:t>
            </a:r>
          </a:p>
        </p:txBody>
      </p:sp>
      <p:sp>
        <p:nvSpPr>
          <p:cNvPr id="5" name="TextBox 4">
            <a:extLst>
              <a:ext uri="{FF2B5EF4-FFF2-40B4-BE49-F238E27FC236}">
                <a16:creationId xmlns:a16="http://schemas.microsoft.com/office/drawing/2014/main" id="{C51ADD89-60EC-3D17-A3C3-775B7FF73790}"/>
              </a:ext>
            </a:extLst>
          </p:cNvPr>
          <p:cNvSpPr txBox="1"/>
          <p:nvPr/>
        </p:nvSpPr>
        <p:spPr>
          <a:xfrm>
            <a:off x="6937874" y="6311900"/>
            <a:ext cx="5094664" cy="369332"/>
          </a:xfrm>
          <a:prstGeom prst="rect">
            <a:avLst/>
          </a:prstGeom>
          <a:noFill/>
        </p:spPr>
        <p:txBody>
          <a:bodyPr wrap="none" rtlCol="0">
            <a:spAutoFit/>
          </a:bodyPr>
          <a:lstStyle/>
          <a:p>
            <a:r>
              <a:rPr lang="en-US" dirty="0">
                <a:latin typeface="Century Gothic" panose="020B0502020202020204" pitchFamily="34" charset="0"/>
              </a:rPr>
              <a:t>2025 Global Health Initiatives Advisory Panel</a:t>
            </a:r>
          </a:p>
        </p:txBody>
      </p:sp>
    </p:spTree>
    <p:extLst>
      <p:ext uri="{BB962C8B-B14F-4D97-AF65-F5344CB8AC3E}">
        <p14:creationId xmlns:p14="http://schemas.microsoft.com/office/powerpoint/2010/main" val="260329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25EC03-98DF-DDD0-4325-90670C67B7BC}"/>
              </a:ext>
            </a:extLst>
          </p:cNvPr>
          <p:cNvSpPr txBox="1"/>
          <p:nvPr/>
        </p:nvSpPr>
        <p:spPr>
          <a:xfrm>
            <a:off x="1185864" y="114300"/>
            <a:ext cx="10748455" cy="1323439"/>
          </a:xfrm>
          <a:prstGeom prst="rect">
            <a:avLst/>
          </a:prstGeom>
          <a:noFill/>
        </p:spPr>
        <p:txBody>
          <a:bodyPr wrap="none" rtlCol="0">
            <a:spAutoFit/>
          </a:bodyPr>
          <a:lstStyle/>
          <a:p>
            <a:r>
              <a:rPr lang="en-US" sz="4000" b="1" dirty="0">
                <a:solidFill>
                  <a:schemeClr val="accent5">
                    <a:lumMod val="75000"/>
                  </a:schemeClr>
                </a:solidFill>
                <a:latin typeface="Century Gothic" panose="020B0502020202020204" pitchFamily="34" charset="0"/>
              </a:rPr>
              <a:t>A Model for Upscaling Global Nursing and </a:t>
            </a:r>
          </a:p>
          <a:p>
            <a:pPr algn="ctr"/>
            <a:r>
              <a:rPr lang="en-US" sz="4000" b="1" dirty="0">
                <a:solidFill>
                  <a:schemeClr val="accent5">
                    <a:lumMod val="75000"/>
                  </a:schemeClr>
                </a:solidFill>
                <a:latin typeface="Century Gothic" panose="020B0502020202020204" pitchFamily="34" charset="0"/>
              </a:rPr>
              <a:t>Midwifery Partnerships</a:t>
            </a:r>
          </a:p>
        </p:txBody>
      </p:sp>
      <p:pic>
        <p:nvPicPr>
          <p:cNvPr id="5" name="Picture 4">
            <a:extLst>
              <a:ext uri="{FF2B5EF4-FFF2-40B4-BE49-F238E27FC236}">
                <a16:creationId xmlns:a16="http://schemas.microsoft.com/office/drawing/2014/main" id="{D4992A50-FE4C-C5E4-EAAC-2C6CDF096613}"/>
              </a:ext>
            </a:extLst>
          </p:cNvPr>
          <p:cNvPicPr>
            <a:picLocks noChangeAspect="1"/>
          </p:cNvPicPr>
          <p:nvPr/>
        </p:nvPicPr>
        <p:blipFill>
          <a:blip r:embed="rId3"/>
          <a:srcRect l="27669" t="20523" r="22835" b="4222"/>
          <a:stretch>
            <a:fillRect/>
          </a:stretch>
        </p:blipFill>
        <p:spPr>
          <a:xfrm>
            <a:off x="3009648" y="1589215"/>
            <a:ext cx="4848478" cy="4868735"/>
          </a:xfrm>
          <a:prstGeom prst="rect">
            <a:avLst/>
          </a:prstGeom>
        </p:spPr>
      </p:pic>
      <p:sp>
        <p:nvSpPr>
          <p:cNvPr id="2" name="TextBox 1">
            <a:extLst>
              <a:ext uri="{FF2B5EF4-FFF2-40B4-BE49-F238E27FC236}">
                <a16:creationId xmlns:a16="http://schemas.microsoft.com/office/drawing/2014/main" id="{9B37FCEF-7D7E-E033-82AC-01D577D3AFCA}"/>
              </a:ext>
            </a:extLst>
          </p:cNvPr>
          <p:cNvSpPr txBox="1"/>
          <p:nvPr/>
        </p:nvSpPr>
        <p:spPr>
          <a:xfrm>
            <a:off x="202779" y="1686996"/>
            <a:ext cx="2654894" cy="954107"/>
          </a:xfrm>
          <a:prstGeom prst="rect">
            <a:avLst/>
          </a:prstGeom>
          <a:noFill/>
        </p:spPr>
        <p:txBody>
          <a:bodyPr wrap="none" rtlCol="0">
            <a:spAutoFit/>
          </a:bodyPr>
          <a:lstStyle/>
          <a:p>
            <a:pPr algn="ctr"/>
            <a:r>
              <a:rPr lang="en-US" sz="2800" b="1" dirty="0">
                <a:solidFill>
                  <a:srgbClr val="00B050"/>
                </a:solidFill>
                <a:latin typeface="Century Gothic" panose="020B0502020202020204" pitchFamily="34" charset="0"/>
              </a:rPr>
              <a:t>Foundational  </a:t>
            </a:r>
          </a:p>
          <a:p>
            <a:pPr algn="ctr"/>
            <a:r>
              <a:rPr lang="en-US" sz="2800" b="1" dirty="0">
                <a:solidFill>
                  <a:srgbClr val="00B050"/>
                </a:solidFill>
                <a:latin typeface="Century Gothic" panose="020B0502020202020204" pitchFamily="34" charset="0"/>
              </a:rPr>
              <a:t>Requisites</a:t>
            </a:r>
          </a:p>
        </p:txBody>
      </p:sp>
      <p:sp>
        <p:nvSpPr>
          <p:cNvPr id="3" name="TextBox 2">
            <a:extLst>
              <a:ext uri="{FF2B5EF4-FFF2-40B4-BE49-F238E27FC236}">
                <a16:creationId xmlns:a16="http://schemas.microsoft.com/office/drawing/2014/main" id="{ADB8735D-0C6A-145A-8208-C522AEFCFE2E}"/>
              </a:ext>
            </a:extLst>
          </p:cNvPr>
          <p:cNvSpPr txBox="1"/>
          <p:nvPr/>
        </p:nvSpPr>
        <p:spPr>
          <a:xfrm>
            <a:off x="4006" y="2957272"/>
            <a:ext cx="3052439" cy="1754326"/>
          </a:xfrm>
          <a:prstGeom prst="rect">
            <a:avLst/>
          </a:prstGeom>
          <a:noFill/>
        </p:spPr>
        <p:txBody>
          <a:bodyPr wrap="none" rtlCol="0">
            <a:spAutoFit/>
          </a:bodyPr>
          <a:lstStyle/>
          <a:p>
            <a:pPr marL="285750" indent="-285750">
              <a:buFont typeface="Arial" panose="020B0604020202020204" pitchFamily="34" charset="0"/>
              <a:buChar char="•"/>
            </a:pPr>
            <a:r>
              <a:rPr lang="en-US" b="1" dirty="0">
                <a:latin typeface="Century Gothic" panose="020B0502020202020204" pitchFamily="34" charset="0"/>
              </a:rPr>
              <a:t>Organizational Mission,</a:t>
            </a:r>
          </a:p>
          <a:p>
            <a:r>
              <a:rPr lang="en-US" b="1" dirty="0">
                <a:latin typeface="Century Gothic" panose="020B0502020202020204" pitchFamily="34" charset="0"/>
              </a:rPr>
              <a:t>     	Vision &amp; Values</a:t>
            </a:r>
          </a:p>
          <a:p>
            <a:pPr marL="285750" indent="-285750">
              <a:buFont typeface="Arial" panose="020B0604020202020204" pitchFamily="34" charset="0"/>
              <a:buChar char="•"/>
            </a:pPr>
            <a:r>
              <a:rPr lang="en-US" b="1" dirty="0">
                <a:latin typeface="Century Gothic" panose="020B0502020202020204" pitchFamily="34" charset="0"/>
              </a:rPr>
              <a:t>Intellectual Capital</a:t>
            </a:r>
          </a:p>
          <a:p>
            <a:pPr marL="285750" indent="-285750">
              <a:buFont typeface="Arial" panose="020B0604020202020204" pitchFamily="34" charset="0"/>
              <a:buChar char="•"/>
            </a:pPr>
            <a:r>
              <a:rPr lang="en-US" b="1" dirty="0">
                <a:latin typeface="Century Gothic" panose="020B0502020202020204" pitchFamily="34" charset="0"/>
              </a:rPr>
              <a:t>Servant Leadership</a:t>
            </a:r>
          </a:p>
          <a:p>
            <a:r>
              <a:rPr lang="en-US" b="1" dirty="0">
                <a:latin typeface="Century Gothic" panose="020B0502020202020204" pitchFamily="34" charset="0"/>
              </a:rPr>
              <a:t>	Funding</a:t>
            </a:r>
          </a:p>
          <a:p>
            <a:pPr marL="285750" indent="-285750">
              <a:buFont typeface="Arial" panose="020B0604020202020204" pitchFamily="34" charset="0"/>
              <a:buChar char="•"/>
            </a:pPr>
            <a:r>
              <a:rPr lang="en-US" b="1" dirty="0">
                <a:latin typeface="Century Gothic" panose="020B0502020202020204" pitchFamily="34" charset="0"/>
              </a:rPr>
              <a:t>Professional Support</a:t>
            </a:r>
          </a:p>
        </p:txBody>
      </p:sp>
      <p:sp>
        <p:nvSpPr>
          <p:cNvPr id="6" name="TextBox 5">
            <a:extLst>
              <a:ext uri="{FF2B5EF4-FFF2-40B4-BE49-F238E27FC236}">
                <a16:creationId xmlns:a16="http://schemas.microsoft.com/office/drawing/2014/main" id="{552BF808-CA93-35C8-18F9-E9550ABAD694}"/>
              </a:ext>
            </a:extLst>
          </p:cNvPr>
          <p:cNvSpPr txBox="1"/>
          <p:nvPr/>
        </p:nvSpPr>
        <p:spPr>
          <a:xfrm>
            <a:off x="8434723" y="1737461"/>
            <a:ext cx="3180679" cy="954107"/>
          </a:xfrm>
          <a:prstGeom prst="rect">
            <a:avLst/>
          </a:prstGeom>
          <a:noFill/>
        </p:spPr>
        <p:txBody>
          <a:bodyPr wrap="none" rtlCol="0">
            <a:spAutoFit/>
          </a:bodyPr>
          <a:lstStyle/>
          <a:p>
            <a:pPr algn="ctr"/>
            <a:r>
              <a:rPr lang="en-US" sz="2800" b="1" dirty="0">
                <a:solidFill>
                  <a:srgbClr val="00B050"/>
                </a:solidFill>
                <a:latin typeface="Century Gothic" panose="020B0502020202020204" pitchFamily="34" charset="0"/>
              </a:rPr>
              <a:t>Upscaling Global</a:t>
            </a:r>
          </a:p>
          <a:p>
            <a:pPr algn="ctr"/>
            <a:r>
              <a:rPr lang="en-US" sz="2800" b="1" dirty="0">
                <a:solidFill>
                  <a:srgbClr val="00B050"/>
                </a:solidFill>
                <a:latin typeface="Century Gothic" panose="020B0502020202020204" pitchFamily="34" charset="0"/>
              </a:rPr>
              <a:t>Capacity</a:t>
            </a:r>
          </a:p>
        </p:txBody>
      </p:sp>
      <p:sp>
        <p:nvSpPr>
          <p:cNvPr id="7" name="TextBox 6">
            <a:extLst>
              <a:ext uri="{FF2B5EF4-FFF2-40B4-BE49-F238E27FC236}">
                <a16:creationId xmlns:a16="http://schemas.microsoft.com/office/drawing/2014/main" id="{DF9FC8B4-8F9A-FD04-A6AD-D5DBBD6379A4}"/>
              </a:ext>
            </a:extLst>
          </p:cNvPr>
          <p:cNvSpPr txBox="1"/>
          <p:nvPr/>
        </p:nvSpPr>
        <p:spPr>
          <a:xfrm>
            <a:off x="7858126" y="2951972"/>
            <a:ext cx="4333874" cy="2585323"/>
          </a:xfrm>
          <a:prstGeom prst="rect">
            <a:avLst/>
          </a:prstGeom>
          <a:noFill/>
        </p:spPr>
        <p:txBody>
          <a:bodyPr wrap="square" rtlCol="0">
            <a:spAutoFit/>
          </a:bodyPr>
          <a:lstStyle/>
          <a:p>
            <a:pPr marL="342900" indent="-342900">
              <a:buFont typeface="Arial" panose="020B0604020202020204" pitchFamily="34" charset="0"/>
              <a:buChar char="•"/>
            </a:pPr>
            <a:r>
              <a:rPr lang="en-US" b="1" dirty="0">
                <a:latin typeface="Century Gothic" panose="020B0502020202020204" pitchFamily="34" charset="0"/>
              </a:rPr>
              <a:t>Advancing Global Health</a:t>
            </a:r>
          </a:p>
          <a:p>
            <a:pPr marL="342900" indent="-342900">
              <a:buFont typeface="Arial" panose="020B0604020202020204" pitchFamily="34" charset="0"/>
              <a:buChar char="•"/>
            </a:pPr>
            <a:r>
              <a:rPr lang="en-US" b="1" dirty="0">
                <a:latin typeface="Century Gothic" panose="020B0502020202020204" pitchFamily="34" charset="0"/>
              </a:rPr>
              <a:t>Developing Nursing &amp; Midwifery </a:t>
            </a:r>
          </a:p>
          <a:p>
            <a:r>
              <a:rPr lang="en-US" b="1" dirty="0">
                <a:latin typeface="Century Gothic" panose="020B0502020202020204" pitchFamily="34" charset="0"/>
              </a:rPr>
              <a:t>               Leaders.  </a:t>
            </a:r>
          </a:p>
          <a:p>
            <a:pPr marL="342900" indent="-342900">
              <a:buFont typeface="Arial" panose="020B0604020202020204" pitchFamily="34" charset="0"/>
              <a:buChar char="•"/>
            </a:pPr>
            <a:r>
              <a:rPr lang="en-US" b="1" dirty="0">
                <a:latin typeface="Century Gothic" panose="020B0502020202020204" pitchFamily="34" charset="0"/>
              </a:rPr>
              <a:t>Improving Nursing &amp; Midwifery</a:t>
            </a:r>
          </a:p>
          <a:p>
            <a:r>
              <a:rPr lang="en-US" b="1" dirty="0">
                <a:latin typeface="Century Gothic" panose="020B0502020202020204" pitchFamily="34" charset="0"/>
              </a:rPr>
              <a:t>               Profession &amp; Practice</a:t>
            </a:r>
          </a:p>
          <a:p>
            <a:pPr marL="342900" indent="-342900">
              <a:buFont typeface="Arial" panose="020B0604020202020204" pitchFamily="34" charset="0"/>
              <a:buChar char="•"/>
            </a:pPr>
            <a:r>
              <a:rPr lang="en-US" b="1" dirty="0">
                <a:latin typeface="Century Gothic" panose="020B0502020202020204" pitchFamily="34" charset="0"/>
              </a:rPr>
              <a:t>Uplifting Nursing &amp; Midwifery  	Profession  </a:t>
            </a:r>
          </a:p>
          <a:p>
            <a:pPr marL="342900" indent="-342900">
              <a:buFont typeface="Arial" panose="020B0604020202020204" pitchFamily="34" charset="0"/>
              <a:buChar char="•"/>
            </a:pPr>
            <a:r>
              <a:rPr lang="en-US" b="1" dirty="0">
                <a:latin typeface="Century Gothic" panose="020B0502020202020204" pitchFamily="34" charset="0"/>
              </a:rPr>
              <a:t>Expanding Nursing &amp; Midwifery 	Practice </a:t>
            </a:r>
            <a:r>
              <a:rPr lang="en-US" dirty="0"/>
              <a:t> </a:t>
            </a:r>
          </a:p>
        </p:txBody>
      </p:sp>
      <p:sp>
        <p:nvSpPr>
          <p:cNvPr id="8" name="TextBox 7">
            <a:extLst>
              <a:ext uri="{FF2B5EF4-FFF2-40B4-BE49-F238E27FC236}">
                <a16:creationId xmlns:a16="http://schemas.microsoft.com/office/drawing/2014/main" id="{A69DFF05-D450-F767-639A-4379F26D5A7F}"/>
              </a:ext>
            </a:extLst>
          </p:cNvPr>
          <p:cNvSpPr txBox="1"/>
          <p:nvPr/>
        </p:nvSpPr>
        <p:spPr>
          <a:xfrm>
            <a:off x="10621139" y="6180951"/>
            <a:ext cx="1313180" cy="276999"/>
          </a:xfrm>
          <a:prstGeom prst="rect">
            <a:avLst/>
          </a:prstGeom>
          <a:noFill/>
        </p:spPr>
        <p:txBody>
          <a:bodyPr wrap="none" rtlCol="0">
            <a:spAutoFit/>
          </a:bodyPr>
          <a:lstStyle/>
          <a:p>
            <a:r>
              <a:rPr lang="en-US" sz="1200" dirty="0">
                <a:latin typeface="Century Gothic" panose="020B0502020202020204" pitchFamily="34" charset="0"/>
              </a:rPr>
              <a:t>Spies et al,2017</a:t>
            </a:r>
          </a:p>
        </p:txBody>
      </p:sp>
    </p:spTree>
    <p:extLst>
      <p:ext uri="{BB962C8B-B14F-4D97-AF65-F5344CB8AC3E}">
        <p14:creationId xmlns:p14="http://schemas.microsoft.com/office/powerpoint/2010/main" val="407823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91F332F-3D95-50BF-B456-BED125B0BFBF}"/>
              </a:ext>
            </a:extLst>
          </p:cNvPr>
          <p:cNvSpPr>
            <a:spLocks noGrp="1"/>
          </p:cNvSpPr>
          <p:nvPr>
            <p:ph type="body" idx="1"/>
          </p:nvPr>
        </p:nvSpPr>
        <p:spPr>
          <a:xfrm>
            <a:off x="1143000" y="418305"/>
            <a:ext cx="5157787" cy="823912"/>
          </a:xfrm>
        </p:spPr>
        <p:txBody>
          <a:bodyPr>
            <a:normAutofit/>
          </a:bodyPr>
          <a:lstStyle/>
          <a:p>
            <a:r>
              <a:rPr lang="en-US" sz="4000" dirty="0">
                <a:solidFill>
                  <a:schemeClr val="accent5">
                    <a:lumMod val="60000"/>
                    <a:lumOff val="40000"/>
                  </a:schemeClr>
                </a:solidFill>
                <a:latin typeface="Century Gothic" panose="020B0502020202020204" pitchFamily="34" charset="0"/>
              </a:rPr>
              <a:t>Objectives</a:t>
            </a:r>
          </a:p>
        </p:txBody>
      </p:sp>
      <p:sp>
        <p:nvSpPr>
          <p:cNvPr id="3" name="Content Placeholder 2">
            <a:extLst>
              <a:ext uri="{FF2B5EF4-FFF2-40B4-BE49-F238E27FC236}">
                <a16:creationId xmlns:a16="http://schemas.microsoft.com/office/drawing/2014/main" id="{E62A4609-B4FA-A423-AF4F-B8E949204E7E}"/>
              </a:ext>
            </a:extLst>
          </p:cNvPr>
          <p:cNvSpPr>
            <a:spLocks noGrp="1"/>
          </p:cNvSpPr>
          <p:nvPr>
            <p:ph sz="half" idx="2"/>
          </p:nvPr>
        </p:nvSpPr>
        <p:spPr>
          <a:xfrm>
            <a:off x="439738" y="1681162"/>
            <a:ext cx="5183188" cy="4391025"/>
          </a:xfrm>
        </p:spPr>
        <p:txBody>
          <a:bodyPr>
            <a:noAutofit/>
          </a:bodyPr>
          <a:lstStyle/>
          <a:p>
            <a:r>
              <a:rPr lang="en-US" sz="3200" dirty="0">
                <a:latin typeface="Century Gothic" panose="020B0502020202020204" pitchFamily="34" charset="0"/>
              </a:rPr>
              <a:t>Leader development </a:t>
            </a:r>
          </a:p>
          <a:p>
            <a:r>
              <a:rPr lang="en-US" sz="3200" dirty="0">
                <a:latin typeface="Century Gothic" panose="020B0502020202020204" pitchFamily="34" charset="0"/>
              </a:rPr>
              <a:t>Encouragement of policy changes</a:t>
            </a:r>
          </a:p>
          <a:p>
            <a:r>
              <a:rPr lang="en-US" sz="3200" dirty="0">
                <a:latin typeface="Century Gothic" panose="020B0502020202020204" pitchFamily="34" charset="0"/>
              </a:rPr>
              <a:t>Promotion of public health by upscaling education and training for nurses and midwives worldwide</a:t>
            </a:r>
          </a:p>
        </p:txBody>
      </p:sp>
      <p:sp>
        <p:nvSpPr>
          <p:cNvPr id="6" name="Text Placeholder 5">
            <a:extLst>
              <a:ext uri="{FF2B5EF4-FFF2-40B4-BE49-F238E27FC236}">
                <a16:creationId xmlns:a16="http://schemas.microsoft.com/office/drawing/2014/main" id="{7E1CF5D1-606C-B5FB-B69F-DD4E9F3DB95E}"/>
              </a:ext>
            </a:extLst>
          </p:cNvPr>
          <p:cNvSpPr>
            <a:spLocks noGrp="1"/>
          </p:cNvSpPr>
          <p:nvPr>
            <p:ph type="body" sz="quarter" idx="3"/>
          </p:nvPr>
        </p:nvSpPr>
        <p:spPr>
          <a:xfrm>
            <a:off x="6753225" y="418305"/>
            <a:ext cx="5183188" cy="823912"/>
          </a:xfrm>
        </p:spPr>
        <p:txBody>
          <a:bodyPr>
            <a:normAutofit/>
          </a:bodyPr>
          <a:lstStyle/>
          <a:p>
            <a:r>
              <a:rPr lang="en-US" sz="4000" dirty="0">
                <a:solidFill>
                  <a:schemeClr val="accent5">
                    <a:lumMod val="75000"/>
                  </a:schemeClr>
                </a:solidFill>
                <a:latin typeface="Century Gothic" panose="020B0502020202020204" pitchFamily="34" charset="0"/>
              </a:rPr>
              <a:t>Core Activities</a:t>
            </a:r>
          </a:p>
        </p:txBody>
      </p:sp>
      <p:sp>
        <p:nvSpPr>
          <p:cNvPr id="7" name="Content Placeholder 6">
            <a:extLst>
              <a:ext uri="{FF2B5EF4-FFF2-40B4-BE49-F238E27FC236}">
                <a16:creationId xmlns:a16="http://schemas.microsoft.com/office/drawing/2014/main" id="{E1FF0A77-E3A0-9611-452D-A93C97FC8DE3}"/>
              </a:ext>
            </a:extLst>
          </p:cNvPr>
          <p:cNvSpPr>
            <a:spLocks noGrp="1"/>
          </p:cNvSpPr>
          <p:nvPr>
            <p:ph sz="quarter" idx="4"/>
          </p:nvPr>
        </p:nvSpPr>
        <p:spPr>
          <a:xfrm>
            <a:off x="6300787" y="1681162"/>
            <a:ext cx="5635626" cy="4391025"/>
          </a:xfrm>
        </p:spPr>
        <p:txBody>
          <a:bodyPr>
            <a:normAutofit fontScale="92500" lnSpcReduction="10000"/>
          </a:bodyPr>
          <a:lstStyle/>
          <a:p>
            <a:r>
              <a:rPr lang="en-US" sz="3200" dirty="0">
                <a:latin typeface="Century Gothic" panose="020B0502020202020204" pitchFamily="34" charset="0"/>
              </a:rPr>
              <a:t>Collaborative research</a:t>
            </a:r>
          </a:p>
          <a:p>
            <a:r>
              <a:rPr lang="en-US" sz="3200" dirty="0">
                <a:latin typeface="Century Gothic" panose="020B0502020202020204" pitchFamily="34" charset="0"/>
              </a:rPr>
              <a:t>Study abroad programs</a:t>
            </a:r>
          </a:p>
          <a:p>
            <a:r>
              <a:rPr lang="en-US" sz="3200" dirty="0">
                <a:latin typeface="Century Gothic" panose="020B0502020202020204" pitchFamily="34" charset="0"/>
              </a:rPr>
              <a:t>Mission and service projects</a:t>
            </a:r>
          </a:p>
          <a:p>
            <a:pPr lvl="1"/>
            <a:r>
              <a:rPr lang="en-US" dirty="0">
                <a:latin typeface="Century Gothic" panose="020B0502020202020204" pitchFamily="34" charset="0"/>
              </a:rPr>
              <a:t>Respectful engagement with local communities</a:t>
            </a:r>
          </a:p>
          <a:p>
            <a:pPr lvl="1"/>
            <a:r>
              <a:rPr lang="en-US" dirty="0">
                <a:latin typeface="Century Gothic" panose="020B0502020202020204" pitchFamily="34" charset="0"/>
              </a:rPr>
              <a:t>Learning from local providers</a:t>
            </a:r>
          </a:p>
          <a:p>
            <a:pPr lvl="1"/>
            <a:r>
              <a:rPr lang="en-US" dirty="0">
                <a:latin typeface="Century Gothic" panose="020B0502020202020204" pitchFamily="34" charset="0"/>
              </a:rPr>
              <a:t>Partnering with local leaders &amp; organizations</a:t>
            </a:r>
          </a:p>
          <a:p>
            <a:pPr lvl="1"/>
            <a:r>
              <a:rPr lang="en-US" dirty="0">
                <a:latin typeface="Century Gothic" panose="020B0502020202020204" pitchFamily="34" charset="0"/>
              </a:rPr>
              <a:t>Sharing skills &amp; knowledge </a:t>
            </a:r>
          </a:p>
          <a:p>
            <a:r>
              <a:rPr lang="en-US" sz="3200" dirty="0">
                <a:latin typeface="Century Gothic" panose="020B0502020202020204" pitchFamily="34" charset="0"/>
              </a:rPr>
              <a:t>Teaching or scholarship exchanges</a:t>
            </a:r>
          </a:p>
          <a:p>
            <a:endParaRPr lang="en-US" dirty="0"/>
          </a:p>
        </p:txBody>
      </p:sp>
      <p:sp>
        <p:nvSpPr>
          <p:cNvPr id="10" name="TextBox 9">
            <a:extLst>
              <a:ext uri="{FF2B5EF4-FFF2-40B4-BE49-F238E27FC236}">
                <a16:creationId xmlns:a16="http://schemas.microsoft.com/office/drawing/2014/main" id="{5596535C-07C5-B0EE-57AB-F2F374512258}"/>
              </a:ext>
            </a:extLst>
          </p:cNvPr>
          <p:cNvSpPr txBox="1"/>
          <p:nvPr/>
        </p:nvSpPr>
        <p:spPr>
          <a:xfrm>
            <a:off x="6937874" y="6311900"/>
            <a:ext cx="5094664" cy="369332"/>
          </a:xfrm>
          <a:prstGeom prst="rect">
            <a:avLst/>
          </a:prstGeom>
          <a:noFill/>
        </p:spPr>
        <p:txBody>
          <a:bodyPr wrap="none" rtlCol="0">
            <a:spAutoFit/>
          </a:bodyPr>
          <a:lstStyle/>
          <a:p>
            <a:r>
              <a:rPr lang="en-US" dirty="0">
                <a:latin typeface="Century Gothic" panose="020B0502020202020204" pitchFamily="34" charset="0"/>
              </a:rPr>
              <a:t>2025 Global Health Initiatives Advisory Panel</a:t>
            </a:r>
          </a:p>
        </p:txBody>
      </p:sp>
    </p:spTree>
    <p:extLst>
      <p:ext uri="{BB962C8B-B14F-4D97-AF65-F5344CB8AC3E}">
        <p14:creationId xmlns:p14="http://schemas.microsoft.com/office/powerpoint/2010/main" val="146963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8BF707-D0AD-6730-9CF4-12448EDF134D}"/>
              </a:ext>
            </a:extLst>
          </p:cNvPr>
          <p:cNvSpPr>
            <a:spLocks noGrp="1"/>
          </p:cNvSpPr>
          <p:nvPr>
            <p:ph type="title"/>
          </p:nvPr>
        </p:nvSpPr>
        <p:spPr>
          <a:xfrm>
            <a:off x="838200" y="280064"/>
            <a:ext cx="10515600" cy="1325563"/>
          </a:xfrm>
        </p:spPr>
        <p:txBody>
          <a:bodyPr>
            <a:normAutofit/>
          </a:bodyPr>
          <a:lstStyle/>
          <a:p>
            <a:r>
              <a:rPr lang="en-US" sz="4000" b="1" dirty="0">
                <a:solidFill>
                  <a:schemeClr val="accent5">
                    <a:lumMod val="75000"/>
                  </a:schemeClr>
                </a:solidFill>
                <a:latin typeface="Century Gothic" panose="020B0502020202020204" pitchFamily="34" charset="0"/>
              </a:rPr>
              <a:t>AWHONN: Our Window of Opportunity</a:t>
            </a:r>
          </a:p>
        </p:txBody>
      </p:sp>
      <p:sp>
        <p:nvSpPr>
          <p:cNvPr id="9" name="TextBox 8">
            <a:extLst>
              <a:ext uri="{FF2B5EF4-FFF2-40B4-BE49-F238E27FC236}">
                <a16:creationId xmlns:a16="http://schemas.microsoft.com/office/drawing/2014/main" id="{55434A2A-1779-A7B9-3D14-09467BA68E5E}"/>
              </a:ext>
            </a:extLst>
          </p:cNvPr>
          <p:cNvSpPr txBox="1"/>
          <p:nvPr/>
        </p:nvSpPr>
        <p:spPr>
          <a:xfrm>
            <a:off x="838200" y="1905506"/>
            <a:ext cx="10515600" cy="3046988"/>
          </a:xfrm>
          <a:prstGeom prst="rect">
            <a:avLst/>
          </a:prstGeom>
          <a:solidFill>
            <a:schemeClr val="accent5">
              <a:lumMod val="20000"/>
              <a:lumOff val="80000"/>
            </a:schemeClr>
          </a:solidFill>
        </p:spPr>
        <p:txBody>
          <a:bodyPr wrap="square" rtlCol="0">
            <a:spAutoFit/>
          </a:bodyPr>
          <a:lstStyle/>
          <a:p>
            <a:pPr algn="ctr"/>
            <a:r>
              <a:rPr lang="en-US" sz="3200" dirty="0">
                <a:latin typeface="Century Gothic" panose="020B0502020202020204" pitchFamily="34" charset="0"/>
              </a:rPr>
              <a:t>“Nurses, midwives, maternal community workers . . .</a:t>
            </a:r>
          </a:p>
          <a:p>
            <a:pPr algn="ctr"/>
            <a:r>
              <a:rPr lang="en-US" sz="3200" dirty="0">
                <a:latin typeface="Century Gothic" panose="020B0502020202020204" pitchFamily="34" charset="0"/>
              </a:rPr>
              <a:t>Step up to the table and be the VOICE </a:t>
            </a:r>
          </a:p>
          <a:p>
            <a:pPr algn="ctr"/>
            <a:r>
              <a:rPr lang="en-US" sz="3200" dirty="0">
                <a:latin typeface="Century Gothic" panose="020B0502020202020204" pitchFamily="34" charset="0"/>
              </a:rPr>
              <a:t>for the countless women and children, </a:t>
            </a:r>
          </a:p>
          <a:p>
            <a:pPr algn="ctr"/>
            <a:r>
              <a:rPr lang="en-US" sz="3200" dirty="0">
                <a:latin typeface="Century Gothic" panose="020B0502020202020204" pitchFamily="34" charset="0"/>
              </a:rPr>
              <a:t>in the poorest regions, </a:t>
            </a:r>
          </a:p>
          <a:p>
            <a:pPr algn="ctr"/>
            <a:r>
              <a:rPr lang="en-US" sz="3200" dirty="0">
                <a:latin typeface="Century Gothic" panose="020B0502020202020204" pitchFamily="34" charset="0"/>
              </a:rPr>
              <a:t>whose voices are not heard and </a:t>
            </a:r>
          </a:p>
          <a:p>
            <a:pPr algn="ctr"/>
            <a:r>
              <a:rPr lang="en-US" sz="3200" dirty="0">
                <a:latin typeface="Century Gothic" panose="020B0502020202020204" pitchFamily="34" charset="0"/>
              </a:rPr>
              <a:t>who bear the highest burden of mortality.” </a:t>
            </a:r>
          </a:p>
        </p:txBody>
      </p:sp>
      <p:sp>
        <p:nvSpPr>
          <p:cNvPr id="10" name="TextBox 9">
            <a:extLst>
              <a:ext uri="{FF2B5EF4-FFF2-40B4-BE49-F238E27FC236}">
                <a16:creationId xmlns:a16="http://schemas.microsoft.com/office/drawing/2014/main" id="{C16A7C12-C58C-AD18-F3D9-A18465D2AD65}"/>
              </a:ext>
            </a:extLst>
          </p:cNvPr>
          <p:cNvSpPr txBox="1"/>
          <p:nvPr/>
        </p:nvSpPr>
        <p:spPr>
          <a:xfrm>
            <a:off x="1360967" y="5931605"/>
            <a:ext cx="10395795" cy="646331"/>
          </a:xfrm>
          <a:prstGeom prst="rect">
            <a:avLst/>
          </a:prstGeom>
          <a:noFill/>
        </p:spPr>
        <p:txBody>
          <a:bodyPr wrap="none" rtlCol="0">
            <a:spAutoFit/>
          </a:bodyPr>
          <a:lstStyle/>
          <a:p>
            <a:r>
              <a:rPr lang="en-US" dirty="0">
                <a:latin typeface="Century Gothic" panose="020B0502020202020204" pitchFamily="34" charset="0"/>
              </a:rPr>
              <a:t>Brown, S.(2020). </a:t>
            </a:r>
            <a:r>
              <a:rPr lang="en-US" i="1" dirty="0">
                <a:latin typeface="Century Gothic" panose="020B0502020202020204" pitchFamily="34" charset="0"/>
              </a:rPr>
              <a:t>Health Policy and Advocacy: Maternal and Infant Global Health: </a:t>
            </a:r>
          </a:p>
          <a:p>
            <a:r>
              <a:rPr lang="en-US" i="1" dirty="0">
                <a:latin typeface="Century Gothic" panose="020B0502020202020204" pitchFamily="34" charset="0"/>
              </a:rPr>
              <a:t>Broadening our Vision</a:t>
            </a:r>
            <a:r>
              <a:rPr lang="en-US" dirty="0">
                <a:latin typeface="Century Gothic" panose="020B0502020202020204" pitchFamily="34" charset="0"/>
              </a:rPr>
              <a:t> retrieved from </a:t>
            </a:r>
            <a:r>
              <a:rPr lang="en-US" dirty="0" err="1">
                <a:latin typeface="Century Gothic" panose="020B0502020202020204" pitchFamily="34" charset="0"/>
              </a:rPr>
              <a:t>www.who.int</a:t>
            </a:r>
            <a:r>
              <a:rPr lang="en-US" dirty="0">
                <a:latin typeface="Century Gothic" panose="020B0502020202020204" pitchFamily="34" charset="0"/>
              </a:rPr>
              <a:t>/</a:t>
            </a:r>
            <a:r>
              <a:rPr lang="en-US" dirty="0" err="1">
                <a:latin typeface="Century Gothic" panose="020B0502020202020204" pitchFamily="34" charset="0"/>
              </a:rPr>
              <a:t>pmnch</a:t>
            </a:r>
            <a:r>
              <a:rPr lang="en-US" dirty="0">
                <a:latin typeface="Century Gothic" panose="020B0502020202020204" pitchFamily="34" charset="0"/>
              </a:rPr>
              <a:t>/activities/advocacy/global/</a:t>
            </a:r>
            <a:r>
              <a:rPr lang="en-US" dirty="0" err="1">
                <a:latin typeface="Century Gothic" panose="020B0502020202020204" pitchFamily="34" charset="0"/>
              </a:rPr>
              <a:t>en</a:t>
            </a:r>
            <a:r>
              <a:rPr lang="en-US" dirty="0">
                <a:latin typeface="Century Gothic" panose="020B0502020202020204" pitchFamily="34" charset="0"/>
              </a:rPr>
              <a:t>/.​</a:t>
            </a:r>
          </a:p>
        </p:txBody>
      </p:sp>
    </p:spTree>
    <p:extLst>
      <p:ext uri="{BB962C8B-B14F-4D97-AF65-F5344CB8AC3E}">
        <p14:creationId xmlns:p14="http://schemas.microsoft.com/office/powerpoint/2010/main" val="13856747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20B91-981E-5488-8A95-2B61708418D7}"/>
              </a:ext>
            </a:extLst>
          </p:cNvPr>
          <p:cNvSpPr>
            <a:spLocks noGrp="1"/>
          </p:cNvSpPr>
          <p:nvPr>
            <p:ph type="title"/>
          </p:nvPr>
        </p:nvSpPr>
        <p:spPr>
          <a:xfrm>
            <a:off x="0" y="276385"/>
            <a:ext cx="11630025" cy="1072646"/>
          </a:xfrm>
        </p:spPr>
        <p:txBody>
          <a:bodyPr>
            <a:normAutofit/>
          </a:bodyPr>
          <a:lstStyle/>
          <a:p>
            <a:pPr algn="ctr"/>
            <a:r>
              <a:rPr lang="en-US" sz="4000" b="1" dirty="0">
                <a:solidFill>
                  <a:schemeClr val="accent5">
                    <a:lumMod val="75000"/>
                  </a:schemeClr>
                </a:solidFill>
                <a:latin typeface="Century Gothic" panose="020B0502020202020204" pitchFamily="34" charset="0"/>
              </a:rPr>
              <a:t>This is Why…</a:t>
            </a:r>
          </a:p>
        </p:txBody>
      </p:sp>
      <p:pic>
        <p:nvPicPr>
          <p:cNvPr id="5" name="Content Placeholder 4">
            <a:extLst>
              <a:ext uri="{FF2B5EF4-FFF2-40B4-BE49-F238E27FC236}">
                <a16:creationId xmlns:a16="http://schemas.microsoft.com/office/drawing/2014/main" id="{8D617F9A-79EF-6764-1294-BC866321486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92107" y="1684548"/>
            <a:ext cx="5809318" cy="4351338"/>
          </a:xfrm>
          <a:prstGeom prst="rect">
            <a:avLst/>
          </a:prstGeom>
        </p:spPr>
      </p:pic>
      <p:sp>
        <p:nvSpPr>
          <p:cNvPr id="6" name="TextBox 5">
            <a:extLst>
              <a:ext uri="{FF2B5EF4-FFF2-40B4-BE49-F238E27FC236}">
                <a16:creationId xmlns:a16="http://schemas.microsoft.com/office/drawing/2014/main" id="{F37CC3C9-A48B-DF3B-ACB1-706E3D082E9E}"/>
              </a:ext>
            </a:extLst>
          </p:cNvPr>
          <p:cNvSpPr txBox="1"/>
          <p:nvPr/>
        </p:nvSpPr>
        <p:spPr>
          <a:xfrm>
            <a:off x="5910819" y="6217514"/>
            <a:ext cx="5490606" cy="307777"/>
          </a:xfrm>
          <a:prstGeom prst="rect">
            <a:avLst/>
          </a:prstGeom>
          <a:noFill/>
        </p:spPr>
        <p:txBody>
          <a:bodyPr wrap="none" rtlCol="0">
            <a:spAutoFit/>
          </a:bodyPr>
          <a:lstStyle/>
          <a:p>
            <a:r>
              <a:rPr lang="en-US" sz="1400" dirty="0">
                <a:latin typeface="Century Gothic" panose="020B0502020202020204" pitchFamily="34" charset="0"/>
              </a:rPr>
              <a:t>Girl carrying sibling, </a:t>
            </a:r>
            <a:r>
              <a:rPr lang="en-US" sz="1400" dirty="0" err="1">
                <a:latin typeface="Century Gothic" panose="020B0502020202020204" pitchFamily="34" charset="0"/>
              </a:rPr>
              <a:t>N.Comello</a:t>
            </a:r>
            <a:r>
              <a:rPr lang="en-US" sz="1400" dirty="0">
                <a:latin typeface="Century Gothic" panose="020B0502020202020204" pitchFamily="34" charset="0"/>
              </a:rPr>
              <a:t>, </a:t>
            </a:r>
            <a:r>
              <a:rPr lang="en-US" sz="1400" dirty="0" err="1">
                <a:latin typeface="Century Gothic" panose="020B0502020202020204" pitchFamily="34" charset="0"/>
              </a:rPr>
              <a:t>Sumpango</a:t>
            </a:r>
            <a:r>
              <a:rPr lang="en-US" sz="1400" dirty="0">
                <a:latin typeface="Century Gothic" panose="020B0502020202020204" pitchFamily="34" charset="0"/>
              </a:rPr>
              <a:t>, Guatemala, 2013</a:t>
            </a:r>
          </a:p>
        </p:txBody>
      </p:sp>
      <p:sp>
        <p:nvSpPr>
          <p:cNvPr id="4" name="TextBox 3">
            <a:extLst>
              <a:ext uri="{FF2B5EF4-FFF2-40B4-BE49-F238E27FC236}">
                <a16:creationId xmlns:a16="http://schemas.microsoft.com/office/drawing/2014/main" id="{C27DF592-0C9E-5BB9-738F-5EE5F9D5963B}"/>
              </a:ext>
            </a:extLst>
          </p:cNvPr>
          <p:cNvSpPr txBox="1"/>
          <p:nvPr/>
        </p:nvSpPr>
        <p:spPr>
          <a:xfrm>
            <a:off x="-154781" y="1016026"/>
            <a:ext cx="2076450" cy="1323439"/>
          </a:xfrm>
          <a:prstGeom prst="rect">
            <a:avLst/>
          </a:prstGeom>
          <a:noFill/>
        </p:spPr>
        <p:txBody>
          <a:bodyPr wrap="square" rtlCol="0">
            <a:spAutoFit/>
          </a:bodyPr>
          <a:lstStyle/>
          <a:p>
            <a:r>
              <a:rPr lang="en-US" sz="4000" b="1" dirty="0">
                <a:solidFill>
                  <a:schemeClr val="accent5">
                    <a:lumMod val="75000"/>
                  </a:schemeClr>
                </a:solidFill>
                <a:latin typeface="Century Gothic" panose="020B0502020202020204" pitchFamily="34" charset="0"/>
              </a:rPr>
              <a:t>	WE 	GO</a:t>
            </a:r>
            <a:endParaRPr lang="en-US" sz="4000" dirty="0"/>
          </a:p>
        </p:txBody>
      </p:sp>
      <p:sp>
        <p:nvSpPr>
          <p:cNvPr id="7" name="TextBox 6">
            <a:extLst>
              <a:ext uri="{FF2B5EF4-FFF2-40B4-BE49-F238E27FC236}">
                <a16:creationId xmlns:a16="http://schemas.microsoft.com/office/drawing/2014/main" id="{74CD440F-EA4E-1C4C-0B64-9ABEC8CBCDCA}"/>
              </a:ext>
            </a:extLst>
          </p:cNvPr>
          <p:cNvSpPr txBox="1"/>
          <p:nvPr/>
        </p:nvSpPr>
        <p:spPr>
          <a:xfrm>
            <a:off x="1071291" y="2339465"/>
            <a:ext cx="1785938" cy="1323439"/>
          </a:xfrm>
          <a:prstGeom prst="rect">
            <a:avLst/>
          </a:prstGeom>
          <a:noFill/>
        </p:spPr>
        <p:txBody>
          <a:bodyPr wrap="square" rtlCol="0">
            <a:spAutoFit/>
          </a:bodyPr>
          <a:lstStyle/>
          <a:p>
            <a:pPr algn="ctr"/>
            <a:r>
              <a:rPr lang="en-US" sz="4000" b="1" dirty="0">
                <a:solidFill>
                  <a:schemeClr val="accent5">
                    <a:lumMod val="75000"/>
                  </a:schemeClr>
                </a:solidFill>
                <a:latin typeface="Century Gothic" panose="020B0502020202020204" pitchFamily="34" charset="0"/>
              </a:rPr>
              <a:t>WE</a:t>
            </a:r>
          </a:p>
          <a:p>
            <a:pPr algn="ctr"/>
            <a:r>
              <a:rPr lang="en-US" sz="4000" b="1" dirty="0">
                <a:solidFill>
                  <a:schemeClr val="accent5">
                    <a:lumMod val="75000"/>
                  </a:schemeClr>
                </a:solidFill>
                <a:latin typeface="Century Gothic" panose="020B0502020202020204" pitchFamily="34" charset="0"/>
              </a:rPr>
              <a:t>SERVE</a:t>
            </a:r>
            <a:endParaRPr lang="en-US" sz="4000" dirty="0"/>
          </a:p>
        </p:txBody>
      </p:sp>
      <p:sp>
        <p:nvSpPr>
          <p:cNvPr id="9" name="TextBox 8">
            <a:extLst>
              <a:ext uri="{FF2B5EF4-FFF2-40B4-BE49-F238E27FC236}">
                <a16:creationId xmlns:a16="http://schemas.microsoft.com/office/drawing/2014/main" id="{E0B41884-9ADD-A9BD-2C6F-A70BD60D43E9}"/>
              </a:ext>
            </a:extLst>
          </p:cNvPr>
          <p:cNvSpPr txBox="1"/>
          <p:nvPr/>
        </p:nvSpPr>
        <p:spPr>
          <a:xfrm>
            <a:off x="1319212" y="3856816"/>
            <a:ext cx="2076450" cy="1323439"/>
          </a:xfrm>
          <a:prstGeom prst="rect">
            <a:avLst/>
          </a:prstGeom>
          <a:noFill/>
        </p:spPr>
        <p:txBody>
          <a:bodyPr wrap="square">
            <a:spAutoFit/>
          </a:bodyPr>
          <a:lstStyle/>
          <a:p>
            <a:pPr algn="ctr"/>
            <a:r>
              <a:rPr lang="en-US" sz="4000" b="1" dirty="0">
                <a:solidFill>
                  <a:schemeClr val="accent5">
                    <a:lumMod val="75000"/>
                  </a:schemeClr>
                </a:solidFill>
                <a:latin typeface="Century Gothic" panose="020B0502020202020204" pitchFamily="34" charset="0"/>
              </a:rPr>
              <a:t>WE</a:t>
            </a:r>
          </a:p>
          <a:p>
            <a:pPr algn="ctr"/>
            <a:r>
              <a:rPr lang="en-US" sz="4000" b="1" dirty="0">
                <a:solidFill>
                  <a:schemeClr val="accent5">
                    <a:lumMod val="75000"/>
                  </a:schemeClr>
                </a:solidFill>
                <a:latin typeface="Century Gothic" panose="020B0502020202020204" pitchFamily="34" charset="0"/>
              </a:rPr>
              <a:t>TEACH</a:t>
            </a:r>
            <a:endParaRPr lang="en-US" sz="4000" dirty="0"/>
          </a:p>
        </p:txBody>
      </p:sp>
      <p:sp>
        <p:nvSpPr>
          <p:cNvPr id="11" name="TextBox 10">
            <a:extLst>
              <a:ext uri="{FF2B5EF4-FFF2-40B4-BE49-F238E27FC236}">
                <a16:creationId xmlns:a16="http://schemas.microsoft.com/office/drawing/2014/main" id="{AA202454-7429-C813-54D0-E9104AFA3FC0}"/>
              </a:ext>
            </a:extLst>
          </p:cNvPr>
          <p:cNvSpPr txBox="1"/>
          <p:nvPr/>
        </p:nvSpPr>
        <p:spPr>
          <a:xfrm>
            <a:off x="1319212" y="5374167"/>
            <a:ext cx="3569519" cy="1323439"/>
          </a:xfrm>
          <a:prstGeom prst="rect">
            <a:avLst/>
          </a:prstGeom>
          <a:noFill/>
        </p:spPr>
        <p:txBody>
          <a:bodyPr wrap="square">
            <a:spAutoFit/>
          </a:bodyPr>
          <a:lstStyle/>
          <a:p>
            <a:pPr algn="ctr"/>
            <a:r>
              <a:rPr lang="en-US" sz="4000" b="1" dirty="0">
                <a:solidFill>
                  <a:schemeClr val="accent5">
                    <a:lumMod val="75000"/>
                  </a:schemeClr>
                </a:solidFill>
                <a:latin typeface="Century Gothic" panose="020B0502020202020204" pitchFamily="34" charset="0"/>
              </a:rPr>
              <a:t>WE DISSEMINATE</a:t>
            </a:r>
            <a:endParaRPr lang="en-US" sz="4000" dirty="0"/>
          </a:p>
        </p:txBody>
      </p:sp>
    </p:spTree>
    <p:extLst>
      <p:ext uri="{BB962C8B-B14F-4D97-AF65-F5344CB8AC3E}">
        <p14:creationId xmlns:p14="http://schemas.microsoft.com/office/powerpoint/2010/main" val="40381609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3EABB-2812-7F3E-FD53-488081F87922}"/>
              </a:ext>
            </a:extLst>
          </p:cNvPr>
          <p:cNvSpPr>
            <a:spLocks noGrp="1"/>
          </p:cNvSpPr>
          <p:nvPr>
            <p:ph type="title"/>
          </p:nvPr>
        </p:nvSpPr>
        <p:spPr>
          <a:xfrm>
            <a:off x="0" y="10806"/>
            <a:ext cx="12192000" cy="900511"/>
          </a:xfrm>
        </p:spPr>
        <p:txBody>
          <a:bodyPr>
            <a:normAutofit/>
          </a:bodyPr>
          <a:lstStyle/>
          <a:p>
            <a:pPr lvl="1" algn="ctr">
              <a:buClr>
                <a:srgbClr val="D53DD0"/>
              </a:buClr>
              <a:buSzPct val="120000"/>
            </a:pPr>
            <a:r>
              <a:rPr lang="en-US" sz="4000" b="1" dirty="0">
                <a:solidFill>
                  <a:schemeClr val="accent5">
                    <a:lumMod val="75000"/>
                  </a:schemeClr>
                </a:solidFill>
                <a:latin typeface="+mn-lt"/>
              </a:rPr>
              <a:t>References</a:t>
            </a:r>
          </a:p>
        </p:txBody>
      </p:sp>
      <p:sp>
        <p:nvSpPr>
          <p:cNvPr id="5" name="Content Placeholder 4">
            <a:extLst>
              <a:ext uri="{FF2B5EF4-FFF2-40B4-BE49-F238E27FC236}">
                <a16:creationId xmlns:a16="http://schemas.microsoft.com/office/drawing/2014/main" id="{C311CC83-5BE6-F602-2561-E1FD19E28C6A}"/>
              </a:ext>
            </a:extLst>
          </p:cNvPr>
          <p:cNvSpPr>
            <a:spLocks noGrp="1"/>
          </p:cNvSpPr>
          <p:nvPr>
            <p:ph idx="1"/>
          </p:nvPr>
        </p:nvSpPr>
        <p:spPr>
          <a:xfrm>
            <a:off x="353961" y="911317"/>
            <a:ext cx="11518491" cy="6036623"/>
          </a:xfrm>
        </p:spPr>
        <p:txBody>
          <a:bodyPr>
            <a:noAutofit/>
          </a:bodyPr>
          <a:lstStyle/>
          <a:p>
            <a:pPr marL="287338" marR="0" indent="-230188">
              <a:lnSpc>
                <a:spcPct val="100000"/>
              </a:lnSpc>
              <a:spcBef>
                <a:spcPts val="0"/>
              </a:spcBef>
              <a:spcAft>
                <a:spcPts val="300"/>
              </a:spcAft>
            </a:pPr>
            <a:r>
              <a:rPr lang="en-U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Advocacy for Global Health Partnership (n.d.). Brocher Declaration. https://</a:t>
            </a:r>
            <a:r>
              <a:rPr lang="en-US" sz="16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www.ghpartnerships.org</a:t>
            </a:r>
            <a:r>
              <a:rPr lang="en-U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t>
            </a:r>
            <a:r>
              <a:rPr lang="en-US" sz="16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brocher</a:t>
            </a:r>
            <a:r>
              <a:rPr lang="en-U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16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endParaRPr>
          </a:p>
          <a:p>
            <a:pPr marL="287338" marR="0" indent="-230188">
              <a:lnSpc>
                <a:spcPct val="100000"/>
              </a:lnSpc>
              <a:spcBef>
                <a:spcPts val="0"/>
              </a:spcBef>
              <a:spcAft>
                <a:spcPts val="300"/>
              </a:spcAft>
            </a:pPr>
            <a:r>
              <a:rPr lang="en-US" sz="16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American Psychiatric Association (n.d.). Stress &amp; trauma toolkit. 	</a:t>
            </a:r>
            <a:r>
              <a:rPr lang="en-US" sz="16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https://</a:t>
            </a:r>
            <a:r>
              <a:rPr lang="en-US" sz="1600" dirty="0" err="1">
                <a:solidFill>
                  <a:srgbClr val="000000"/>
                </a:solidFill>
                <a:latin typeface="Century Gothic" panose="020B0502020202020204" pitchFamily="34" charset="0"/>
                <a:ea typeface="Calibri" panose="020F0502020204030204" pitchFamily="34" charset="0"/>
                <a:cs typeface="Times New Roman" panose="02020603050405020304" pitchFamily="18" charset="0"/>
              </a:rPr>
              <a:t>www.psychiatry.org</a:t>
            </a:r>
            <a:r>
              <a:rPr lang="en-US" sz="16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/psychiatrists/diversity/education/stress-and-</a:t>
            </a:r>
            <a:r>
              <a:rPr lang="en-US" sz="16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trauma/undocumented-immigrants</a:t>
            </a:r>
          </a:p>
          <a:p>
            <a:pPr marL="287338" marR="0" indent="-230188">
              <a:lnSpc>
                <a:spcPct val="100000"/>
              </a:lnSpc>
              <a:spcBef>
                <a:spcPts val="0"/>
              </a:spcBef>
              <a:spcAft>
                <a:spcPts val="300"/>
              </a:spcAft>
            </a:pPr>
            <a:r>
              <a:rPr lang="en-U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American College of Obstetricians and Gynecologists (2023). Health care for immigrants – Committee on health 	care for underserved women. </a:t>
            </a:r>
            <a:r>
              <a:rPr lang="en-US" sz="1600" i="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Obstetrics &amp; Gynecology, 141</a:t>
            </a:r>
            <a:r>
              <a:rPr lang="en-U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(2), 427-433. </a:t>
            </a:r>
            <a:endParaRPr lang="en-US" sz="16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endParaRPr>
          </a:p>
          <a:p>
            <a:pPr marL="287338" marR="0" indent="-230188">
              <a:lnSpc>
                <a:spcPct val="100000"/>
              </a:lnSpc>
              <a:spcBef>
                <a:spcPts val="0"/>
              </a:spcBef>
              <a:spcAft>
                <a:spcPts val="300"/>
              </a:spcAft>
            </a:pPr>
            <a:r>
              <a:rPr lang="en-US" sz="16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American Nurses Association (ANA) (n.d.). Scope of practice.  https://www.nursingworld.org/practice-	policy/scope-of practice  /#: ~:text =What %3A%20 Nursing %20is%20the%20 protection, 	groups%2C%20communities %2C%20and%20populations.</a:t>
            </a:r>
            <a:endParaRPr lang="en-US" sz="16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endParaRPr>
          </a:p>
          <a:p>
            <a:pPr marL="287338" marR="0" indent="-230188">
              <a:lnSpc>
                <a:spcPct val="100000"/>
              </a:lnSpc>
              <a:spcBef>
                <a:spcPts val="0"/>
              </a:spcBef>
              <a:spcAft>
                <a:spcPts val="300"/>
              </a:spcAft>
            </a:pPr>
            <a:r>
              <a:rPr lang="en-US" sz="16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ANA (2010a). Healthcare for undocumented immigrants (Resolution from 2010 House of Delegates). </a:t>
            </a:r>
            <a:r>
              <a:rPr lang="en-US" sz="1600" i="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ANA Issue Brief</a:t>
            </a:r>
            <a:r>
              <a:rPr lang="en-US" sz="16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https://www.nursingworld.org/~4af0ba/globalassets/docs/ana/ethics/nursing-without-borders-access-to-	carefor-immigrants.pdf</a:t>
            </a:r>
          </a:p>
          <a:p>
            <a:pPr marL="287338" marR="0" indent="-230188">
              <a:lnSpc>
                <a:spcPct val="100000"/>
              </a:lnSpc>
              <a:spcBef>
                <a:spcPts val="0"/>
              </a:spcBef>
              <a:spcAft>
                <a:spcPts val="300"/>
              </a:spcAft>
            </a:pPr>
            <a:r>
              <a:rPr lang="en-US" sz="1600" dirty="0">
                <a:solidFill>
                  <a:srgbClr val="000000"/>
                </a:solidFill>
                <a:latin typeface="Century Gothic" panose="020B0502020202020204" pitchFamily="34" charset="0"/>
                <a:ea typeface="Calibri" panose="020F0502020204030204" pitchFamily="34" charset="0"/>
                <a:cs typeface="Calibri" panose="020F0502020204030204" pitchFamily="34" charset="0"/>
              </a:rPr>
              <a:t>ANA (2010b). Nursing: Scope and standard of practices (2</a:t>
            </a:r>
            <a:r>
              <a:rPr lang="en-US" sz="1600" baseline="30000" dirty="0">
                <a:solidFill>
                  <a:srgbClr val="000000"/>
                </a:solidFill>
                <a:latin typeface="Century Gothic" panose="020B0502020202020204" pitchFamily="34" charset="0"/>
                <a:ea typeface="Calibri" panose="020F0502020204030204" pitchFamily="34" charset="0"/>
                <a:cs typeface="Calibri" panose="020F0502020204030204" pitchFamily="34" charset="0"/>
              </a:rPr>
              <a:t>nd</a:t>
            </a:r>
            <a:r>
              <a:rPr lang="en-US" sz="1600" dirty="0">
                <a:solidFill>
                  <a:srgbClr val="000000"/>
                </a:solidFill>
                <a:latin typeface="Century Gothic" panose="020B0502020202020204" pitchFamily="34" charset="0"/>
                <a:ea typeface="Calibri" panose="020F0502020204030204" pitchFamily="34" charset="0"/>
                <a:cs typeface="Calibri" panose="020F0502020204030204" pitchFamily="34" charset="0"/>
              </a:rPr>
              <a:t> ed.) Silver Spring: Author. </a:t>
            </a:r>
          </a:p>
          <a:p>
            <a:pPr marL="287338" marR="0" indent="-230188">
              <a:lnSpc>
                <a:spcPct val="100000"/>
              </a:lnSpc>
              <a:spcBef>
                <a:spcPts val="0"/>
              </a:spcBef>
              <a:spcAft>
                <a:spcPts val="300"/>
              </a:spcAft>
            </a:pPr>
            <a:r>
              <a:rPr lang="en-US" sz="16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ANA (2015). Code of ethics for Nurses with interpretive statements. https://www.nursingworld.org/practice-	policy/nursing-excellence/ethics/code-of-ethics-for-nurses/</a:t>
            </a:r>
          </a:p>
          <a:p>
            <a:pPr marL="287338" indent="-230188">
              <a:lnSpc>
                <a:spcPct val="100000"/>
              </a:lnSpc>
              <a:spcBef>
                <a:spcPts val="0"/>
              </a:spcBef>
              <a:spcAft>
                <a:spcPts val="300"/>
              </a:spcAft>
            </a:pPr>
            <a:r>
              <a:rPr lang="en-US" sz="1600" dirty="0">
                <a:solidFill>
                  <a:srgbClr val="000000"/>
                </a:solidFill>
                <a:latin typeface="Century Gothic" panose="020B0502020202020204" pitchFamily="34" charset="0"/>
              </a:rPr>
              <a:t>  Batalova, J. B. J. (2024, March 13). Frequently requested statistics on immigrants and immigration in the United 	States.. https://www.migrationpolicy.org/article/frequently-requested-statistics-immigrants-and-immigration-united- states </a:t>
            </a:r>
            <a:endParaRPr lang="en-US" sz="16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endParaRPr>
          </a:p>
          <a:p>
            <a:pPr marL="287338" marR="0" indent="-230188">
              <a:lnSpc>
                <a:spcPct val="100000"/>
              </a:lnSpc>
              <a:spcBef>
                <a:spcPts val="0"/>
              </a:spcBef>
              <a:spcAft>
                <a:spcPts val="300"/>
              </a:spcAft>
            </a:pPr>
            <a:r>
              <a:rPr lang="en-US" sz="16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Behboudi-Gandevani</a:t>
            </a:r>
            <a:r>
              <a:rPr lang="en-US" sz="16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S., Bidhendi-</a:t>
            </a:r>
            <a:r>
              <a:rPr lang="en-US" sz="16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Yarandi</a:t>
            </a:r>
            <a:r>
              <a:rPr lang="en-US" sz="16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R., Panahi, M.H., Mardani, A., </a:t>
            </a:r>
            <a:r>
              <a:rPr lang="en-US" sz="16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Kymre</a:t>
            </a:r>
            <a:r>
              <a:rPr lang="en-US" sz="16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I.G., Paal, P. &amp; </a:t>
            </a:r>
            <a:r>
              <a:rPr lang="en-US" sz="16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Vaismoradi</a:t>
            </a:r>
            <a:r>
              <a:rPr lang="en-US" sz="16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M. 	(2022). A Systematic Review and Meta-Analysis of the Risk of Stillbirth, Perinatal and Neonatal Mortality in 	Immigrant Women. </a:t>
            </a:r>
            <a:r>
              <a:rPr lang="en-US" sz="1600" i="1"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International Journal of Public Health, 67</a:t>
            </a:r>
            <a:r>
              <a:rPr lang="en-US" sz="16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(Article 1604479), 1-13. </a:t>
            </a:r>
            <a:endParaRPr lang="en-US" sz="1600" dirty="0">
              <a:effectLst/>
              <a:latin typeface="Century Gothic" panose="020B050202020202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600" dirty="0">
              <a:solidFill>
                <a:schemeClr val="bg1"/>
              </a:solidFill>
              <a:effectLst/>
              <a:ea typeface="Calibri" panose="020F0502020204030204" pitchFamily="34" charset="0"/>
              <a:cs typeface="Times New Roman" panose="02020603050405020304" pitchFamily="18" charset="0"/>
            </a:endParaRPr>
          </a:p>
          <a:p>
            <a:endParaRPr lang="en-US" sz="1600" dirty="0"/>
          </a:p>
        </p:txBody>
      </p:sp>
    </p:spTree>
    <p:extLst>
      <p:ext uri="{BB962C8B-B14F-4D97-AF65-F5344CB8AC3E}">
        <p14:creationId xmlns:p14="http://schemas.microsoft.com/office/powerpoint/2010/main" val="2101710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3EABB-2812-7F3E-FD53-488081F87922}"/>
              </a:ext>
            </a:extLst>
          </p:cNvPr>
          <p:cNvSpPr>
            <a:spLocks noGrp="1"/>
          </p:cNvSpPr>
          <p:nvPr>
            <p:ph type="title"/>
          </p:nvPr>
        </p:nvSpPr>
        <p:spPr>
          <a:xfrm>
            <a:off x="0" y="54641"/>
            <a:ext cx="12192000" cy="1353837"/>
          </a:xfrm>
        </p:spPr>
        <p:txBody>
          <a:bodyPr>
            <a:normAutofit fontScale="90000"/>
          </a:bodyPr>
          <a:lstStyle/>
          <a:p>
            <a:pPr algn="ctr">
              <a:buClr>
                <a:srgbClr val="D53DD0"/>
              </a:buClr>
              <a:buSzPct val="120000"/>
            </a:pPr>
            <a:r>
              <a:rPr lang="en-US" sz="4900" b="1" dirty="0">
                <a:solidFill>
                  <a:schemeClr val="accent5">
                    <a:lumMod val="75000"/>
                  </a:schemeClr>
                </a:solidFill>
                <a:latin typeface="Century Gothic" panose="020B0502020202020204" pitchFamily="34" charset="0"/>
              </a:rPr>
              <a:t>Childbearing Data for Refugee Families </a:t>
            </a:r>
            <a:br>
              <a:rPr lang="en-US" sz="4900" b="1" dirty="0">
                <a:solidFill>
                  <a:schemeClr val="accent5">
                    <a:lumMod val="75000"/>
                  </a:schemeClr>
                </a:solidFill>
                <a:latin typeface="Century Gothic" panose="020B0502020202020204" pitchFamily="34" charset="0"/>
              </a:rPr>
            </a:br>
            <a:r>
              <a:rPr lang="en-US" sz="4900" b="1" dirty="0">
                <a:solidFill>
                  <a:schemeClr val="accent5">
                    <a:lumMod val="75000"/>
                  </a:schemeClr>
                </a:solidFill>
                <a:latin typeface="Century Gothic" panose="020B0502020202020204" pitchFamily="34" charset="0"/>
              </a:rPr>
              <a:t>in the U.S.</a:t>
            </a:r>
          </a:p>
        </p:txBody>
      </p:sp>
      <p:sp>
        <p:nvSpPr>
          <p:cNvPr id="5" name="Content Placeholder 4">
            <a:extLst>
              <a:ext uri="{FF2B5EF4-FFF2-40B4-BE49-F238E27FC236}">
                <a16:creationId xmlns:a16="http://schemas.microsoft.com/office/drawing/2014/main" id="{C311CC83-5BE6-F602-2561-E1FD19E28C6A}"/>
              </a:ext>
            </a:extLst>
          </p:cNvPr>
          <p:cNvSpPr>
            <a:spLocks noGrp="1"/>
          </p:cNvSpPr>
          <p:nvPr>
            <p:ph idx="1"/>
          </p:nvPr>
        </p:nvSpPr>
        <p:spPr>
          <a:xfrm>
            <a:off x="0" y="1408478"/>
            <a:ext cx="12192000" cy="4787021"/>
          </a:xfrm>
          <a:ln>
            <a:noFill/>
          </a:ln>
        </p:spPr>
        <p:txBody>
          <a:bodyPr>
            <a:normAutofit lnSpcReduction="10000"/>
          </a:bodyPr>
          <a:lstStyle/>
          <a:p>
            <a:pPr marL="685800" indent="-280988">
              <a:lnSpc>
                <a:spcPct val="110000"/>
              </a:lnSpc>
              <a:spcBef>
                <a:spcPts val="0"/>
              </a:spcBef>
            </a:pPr>
            <a:r>
              <a:rPr lang="en-US" sz="2400" b="1" dirty="0">
                <a:latin typeface="Century Gothic" panose="020B0502020202020204" pitchFamily="34" charset="0"/>
              </a:rPr>
              <a:t>Approximately one in every four births in the United States is to a person who is an immigrant or a non-U.S. citizen   </a:t>
            </a:r>
            <a:r>
              <a:rPr lang="en-US" sz="2200" dirty="0">
                <a:latin typeface="Century Gothic" panose="020B0502020202020204" pitchFamily="34" charset="0"/>
              </a:rPr>
              <a:t>(CDC, 2022)</a:t>
            </a:r>
          </a:p>
          <a:p>
            <a:pPr marL="685800" indent="-280988">
              <a:lnSpc>
                <a:spcPct val="110000"/>
              </a:lnSpc>
              <a:spcBef>
                <a:spcPts val="600"/>
              </a:spcBef>
            </a:pPr>
            <a:r>
              <a:rPr lang="en-US" sz="2400" b="1" dirty="0">
                <a:latin typeface="Century Gothic" panose="020B0502020202020204" pitchFamily="34" charset="0"/>
              </a:rPr>
              <a:t>2024:100,000 refugees were admitted to the United States - more than the total in 2022 and 2023 combined</a:t>
            </a:r>
          </a:p>
          <a:p>
            <a:pPr marL="915988" lvl="1">
              <a:lnSpc>
                <a:spcPct val="100000"/>
              </a:lnSpc>
              <a:spcBef>
                <a:spcPts val="0"/>
              </a:spcBef>
            </a:pPr>
            <a:r>
              <a:rPr lang="en-US" sz="1800" dirty="0">
                <a:latin typeface="Century Gothic" panose="020B0502020202020204" pitchFamily="34" charset="0"/>
              </a:rPr>
              <a:t>Tend to be younger than the native-born population</a:t>
            </a:r>
          </a:p>
          <a:p>
            <a:pPr marL="915988" lvl="1">
              <a:lnSpc>
                <a:spcPct val="100000"/>
              </a:lnSpc>
              <a:spcBef>
                <a:spcPts val="0"/>
              </a:spcBef>
            </a:pPr>
            <a:r>
              <a:rPr lang="en-US" sz="1800" dirty="0">
                <a:latin typeface="Century Gothic" panose="020B0502020202020204" pitchFamily="34" charset="0"/>
              </a:rPr>
              <a:t>Median age of 20 for those arriving in 2022</a:t>
            </a:r>
          </a:p>
          <a:p>
            <a:pPr marL="915988" lvl="1">
              <a:lnSpc>
                <a:spcPct val="100000"/>
              </a:lnSpc>
              <a:spcBef>
                <a:spcPts val="0"/>
              </a:spcBef>
            </a:pPr>
            <a:r>
              <a:rPr lang="en-US" sz="1800" dirty="0">
                <a:latin typeface="Century Gothic" panose="020B0502020202020204" pitchFamily="34" charset="0"/>
              </a:rPr>
              <a:t>Nationalities have changed. Venezuelan refugees increased 71-fold from 160 in 2022 to 11,350 in 2024</a:t>
            </a:r>
          </a:p>
          <a:p>
            <a:pPr marL="685800" indent="-280988">
              <a:lnSpc>
                <a:spcPct val="120000"/>
              </a:lnSpc>
            </a:pPr>
            <a:r>
              <a:rPr lang="en-US" sz="2400" b="1" dirty="0">
                <a:latin typeface="Century Gothic" panose="020B0502020202020204" pitchFamily="34" charset="0"/>
              </a:rPr>
              <a:t>Over the last 10 years, the U.S. has admitted 469,830 refugees</a:t>
            </a:r>
          </a:p>
          <a:p>
            <a:pPr marL="685800" indent="-280988">
              <a:lnSpc>
                <a:spcPct val="110000"/>
              </a:lnSpc>
              <a:spcBef>
                <a:spcPts val="600"/>
              </a:spcBef>
            </a:pPr>
            <a:r>
              <a:rPr lang="en-US" sz="2400" b="1" dirty="0">
                <a:latin typeface="Century Gothic" panose="020B0502020202020204" pitchFamily="34" charset="0"/>
              </a:rPr>
              <a:t>Leading countries of nationality for refugees admitted</a:t>
            </a:r>
          </a:p>
          <a:p>
            <a:pPr lvl="1" indent="177800">
              <a:lnSpc>
                <a:spcPct val="120000"/>
              </a:lnSpc>
            </a:pPr>
            <a:r>
              <a:rPr lang="en-US" sz="1800" dirty="0">
                <a:latin typeface="Century Gothic" panose="020B0502020202020204" pitchFamily="34" charset="0"/>
              </a:rPr>
              <a:t>The Democratic Republic of the Congo</a:t>
            </a:r>
          </a:p>
          <a:p>
            <a:pPr lvl="1" indent="177800">
              <a:lnSpc>
                <a:spcPct val="100000"/>
              </a:lnSpc>
              <a:spcBef>
                <a:spcPts val="0"/>
              </a:spcBef>
            </a:pPr>
            <a:r>
              <a:rPr lang="en-US" sz="1800" dirty="0">
                <a:latin typeface="Century Gothic" panose="020B0502020202020204" pitchFamily="34" charset="0"/>
              </a:rPr>
              <a:t>Afghanistan </a:t>
            </a:r>
          </a:p>
          <a:p>
            <a:pPr lvl="1" indent="177800">
              <a:lnSpc>
                <a:spcPct val="100000"/>
              </a:lnSpc>
              <a:spcBef>
                <a:spcPts val="0"/>
              </a:spcBef>
            </a:pPr>
            <a:r>
              <a:rPr lang="en-US" sz="1800" dirty="0">
                <a:latin typeface="Century Gothic" panose="020B0502020202020204" pitchFamily="34" charset="0"/>
              </a:rPr>
              <a:t>Venezuela</a:t>
            </a:r>
          </a:p>
          <a:p>
            <a:pPr marL="863600" lvl="1" indent="-176213">
              <a:lnSpc>
                <a:spcPct val="100000"/>
              </a:lnSpc>
              <a:spcBef>
                <a:spcPts val="0"/>
              </a:spcBef>
              <a:tabLst>
                <a:tab pos="669925" algn="l"/>
              </a:tabLst>
            </a:pPr>
            <a:r>
              <a:rPr lang="en-US" sz="1800" dirty="0">
                <a:latin typeface="Century Gothic" panose="020B0502020202020204" pitchFamily="34" charset="0"/>
              </a:rPr>
              <a:t>Syria</a:t>
            </a:r>
          </a:p>
          <a:p>
            <a:pPr lvl="1"/>
            <a:endParaRPr lang="en-US" dirty="0">
              <a:latin typeface="Century Gothic" panose="020B0502020202020204" pitchFamily="34" charset="0"/>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4" name="TextBox 3">
            <a:extLst>
              <a:ext uri="{FF2B5EF4-FFF2-40B4-BE49-F238E27FC236}">
                <a16:creationId xmlns:a16="http://schemas.microsoft.com/office/drawing/2014/main" id="{FF1998E6-B259-C35B-52AC-171069573B6C}"/>
              </a:ext>
            </a:extLst>
          </p:cNvPr>
          <p:cNvSpPr txBox="1"/>
          <p:nvPr/>
        </p:nvSpPr>
        <p:spPr>
          <a:xfrm>
            <a:off x="0" y="6518667"/>
            <a:ext cx="12192000" cy="400110"/>
          </a:xfrm>
          <a:prstGeom prst="rect">
            <a:avLst/>
          </a:prstGeom>
          <a:noFill/>
        </p:spPr>
        <p:txBody>
          <a:bodyPr wrap="square" rtlCol="0">
            <a:spAutoFit/>
          </a:bodyPr>
          <a:lstStyle/>
          <a:p>
            <a:pPr algn="ctr"/>
            <a:r>
              <a:rPr lang="en-US" sz="1000" dirty="0">
                <a:latin typeface="Century Gothic" panose="020B0502020202020204" pitchFamily="34" charset="0"/>
                <a:hlinkClick r:id="rId3"/>
              </a:rPr>
              <a:t>https://ohss.dhs.gov/topics/immigration/refugees/annual-flow-report/fy-24-refugees-flow-report</a:t>
            </a:r>
            <a:r>
              <a:rPr lang="en-US" sz="1000" dirty="0">
                <a:latin typeface="Century Gothic" panose="020B0502020202020204" pitchFamily="34" charset="0"/>
              </a:rPr>
              <a:t>            Gibson, 2022</a:t>
            </a:r>
          </a:p>
          <a:p>
            <a:pPr algn="ctr"/>
            <a:endParaRPr lang="en-US" sz="1000" dirty="0">
              <a:latin typeface="Century Gothic" panose="020B0502020202020204" pitchFamily="34" charset="0"/>
            </a:endParaRPr>
          </a:p>
        </p:txBody>
      </p:sp>
    </p:spTree>
    <p:extLst>
      <p:ext uri="{BB962C8B-B14F-4D97-AF65-F5344CB8AC3E}">
        <p14:creationId xmlns:p14="http://schemas.microsoft.com/office/powerpoint/2010/main" val="152799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3EABB-2812-7F3E-FD53-488081F87922}"/>
              </a:ext>
            </a:extLst>
          </p:cNvPr>
          <p:cNvSpPr>
            <a:spLocks noGrp="1"/>
          </p:cNvSpPr>
          <p:nvPr>
            <p:ph type="title"/>
          </p:nvPr>
        </p:nvSpPr>
        <p:spPr>
          <a:xfrm>
            <a:off x="0" y="0"/>
            <a:ext cx="12230929" cy="851279"/>
          </a:xfrm>
        </p:spPr>
        <p:txBody>
          <a:bodyPr>
            <a:normAutofit/>
          </a:bodyPr>
          <a:lstStyle/>
          <a:p>
            <a:pPr lvl="1" algn="ctr">
              <a:buClr>
                <a:srgbClr val="D53DD0"/>
              </a:buClr>
              <a:buSzPct val="120000"/>
            </a:pPr>
            <a:r>
              <a:rPr lang="en-US" sz="4000" b="1" dirty="0">
                <a:solidFill>
                  <a:schemeClr val="accent5">
                    <a:lumMod val="75000"/>
                  </a:schemeClr>
                </a:solidFill>
                <a:latin typeface="Century Gothic" panose="020B0502020202020204" pitchFamily="34" charset="0"/>
              </a:rPr>
              <a:t>References</a:t>
            </a:r>
          </a:p>
        </p:txBody>
      </p:sp>
      <p:sp>
        <p:nvSpPr>
          <p:cNvPr id="5" name="Content Placeholder 4">
            <a:extLst>
              <a:ext uri="{FF2B5EF4-FFF2-40B4-BE49-F238E27FC236}">
                <a16:creationId xmlns:a16="http://schemas.microsoft.com/office/drawing/2014/main" id="{C311CC83-5BE6-F602-2561-E1FD19E28C6A}"/>
              </a:ext>
            </a:extLst>
          </p:cNvPr>
          <p:cNvSpPr>
            <a:spLocks noGrp="1"/>
          </p:cNvSpPr>
          <p:nvPr>
            <p:ph idx="1"/>
          </p:nvPr>
        </p:nvSpPr>
        <p:spPr>
          <a:xfrm>
            <a:off x="415212" y="846427"/>
            <a:ext cx="11400503" cy="5966603"/>
          </a:xfrm>
        </p:spPr>
        <p:txBody>
          <a:bodyPr>
            <a:normAutofit lnSpcReduction="10000"/>
          </a:bodyPr>
          <a:lstStyle/>
          <a:p>
            <a:pPr marL="233363" indent="-219075">
              <a:lnSpc>
                <a:spcPct val="120000"/>
              </a:lnSpc>
              <a:spcBef>
                <a:spcPts val="600"/>
              </a:spcBef>
            </a:pPr>
            <a:r>
              <a:rPr lang="en-US" sz="1600"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Bhasin, A. (2021). A systemic failure – Immigrant moms and babies are being denied health care. </a:t>
            </a:r>
            <a:r>
              <a:rPr lang="en-US" sz="1600" i="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National 	Partnership for Women &amp; Families</a:t>
            </a:r>
            <a:r>
              <a:rPr lang="en-US" sz="16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 </a:t>
            </a:r>
            <a:r>
              <a:rPr lang="en-US" sz="1600"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https://nationalpartnership.org/report/immigrant-moms-and-babies-	denied/</a:t>
            </a:r>
            <a:endParaRPr lang="en-US" sz="16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endParaRPr>
          </a:p>
          <a:p>
            <a:pPr marL="233363" indent="-219075">
              <a:lnSpc>
                <a:spcPct val="120000"/>
              </a:lnSpc>
              <a:spcBef>
                <a:spcPts val="600"/>
              </a:spcBef>
            </a:pPr>
            <a:r>
              <a:rPr lang="en-US" sz="1600" spc="10" dirty="0">
                <a:solidFill>
                  <a:srgbClr val="000000"/>
                </a:solidFill>
                <a:latin typeface="Century Gothic" panose="020B0502020202020204" pitchFamily="34" charset="0"/>
                <a:cs typeface="Calibri" panose="020F0502020204030204" pitchFamily="34" charset="0"/>
              </a:rPr>
              <a:t>World Health Organization [WHO] (n.d.). Refugee and migrant health. https://www.who.int/health-  	topics/refugee-and-migrant-health#tab=tab_1</a:t>
            </a:r>
          </a:p>
          <a:p>
            <a:pPr>
              <a:lnSpc>
                <a:spcPct val="120000"/>
              </a:lnSpc>
              <a:spcBef>
                <a:spcPts val="600"/>
              </a:spcBef>
            </a:pPr>
            <a:r>
              <a:rPr lang="en-US" sz="1600" spc="10" dirty="0">
                <a:solidFill>
                  <a:srgbClr val="000000"/>
                </a:solidFill>
                <a:latin typeface="Century Gothic" panose="020B0502020202020204" pitchFamily="34" charset="0"/>
                <a:cs typeface="Calibri" panose="020F0502020204030204" pitchFamily="34" charset="0"/>
              </a:rPr>
              <a:t>World Health Report (2022). Progress report on Every Woman Every Child, Global strategy for women’s, 	children's and adolescents. (2016-2030). https://protect.everywomaneverychild.org/</a:t>
            </a:r>
          </a:p>
          <a:p>
            <a:pPr marL="233363" marR="0" indent="-219075">
              <a:lnSpc>
                <a:spcPct val="120000"/>
              </a:lnSpc>
              <a:spcBef>
                <a:spcPts val="0"/>
              </a:spcBef>
              <a:spcAft>
                <a:spcPts val="0"/>
              </a:spcAft>
            </a:pPr>
            <a:r>
              <a:rPr lang="en-US" sz="16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Biggerstaff, M.E. &amp; Skomra, T.S. (2020). Nurses as Immigrant Advocates: A Brief Overview. The Online Journal of 	Issues in Nursing, 25(2), https://</a:t>
            </a:r>
            <a:r>
              <a:rPr lang="en-US" sz="1600"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doi.org</a:t>
            </a:r>
            <a:r>
              <a:rPr lang="en-US" sz="16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/10.3912/OJIN.Vol25No02PPT69. </a:t>
            </a:r>
          </a:p>
          <a:p>
            <a:pPr marL="0" marR="0">
              <a:lnSpc>
                <a:spcPct val="120000"/>
              </a:lnSpc>
              <a:spcBef>
                <a:spcPts val="0"/>
              </a:spcBef>
              <a:spcAft>
                <a:spcPts val="0"/>
              </a:spcAft>
            </a:pPr>
            <a:r>
              <a:rPr lang="en-U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Bhasin, A. (2021). A systemic failure – Immigrant moms and babies are being denied health care. National 	Partnership for Women &amp; Families</a:t>
            </a:r>
            <a:r>
              <a:rPr lang="en-US" sz="16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https://nationalpartnership.org/report/immigrant-moms-and-babies-	denied/</a:t>
            </a:r>
          </a:p>
          <a:p>
            <a:pPr marL="0" marR="0">
              <a:lnSpc>
                <a:spcPct val="120000"/>
              </a:lnSpc>
              <a:spcBef>
                <a:spcPts val="0"/>
              </a:spcBef>
              <a:spcAft>
                <a:spcPts val="0"/>
              </a:spcAft>
            </a:pPr>
            <a:r>
              <a:rPr lang="en-US" sz="16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Brown, S. (2020). Health policy and advocacy: Maternal and Infant Global Health: Broadening </a:t>
            </a:r>
            <a:r>
              <a:rPr lang="en-US" sz="1600" dirty="0">
                <a:solidFill>
                  <a:srgbClr val="000000"/>
                </a:solidFill>
                <a:latin typeface="Century Gothic" panose="020B0502020202020204" pitchFamily="34" charset="0"/>
                <a:ea typeface="Calibri" panose="020F0502020204030204" pitchFamily="34" charset="0"/>
                <a:cs typeface="Calibri" panose="020F0502020204030204" pitchFamily="34" charset="0"/>
              </a:rPr>
              <a:t>our </a:t>
            </a:r>
            <a:r>
              <a:rPr lang="en-US" sz="16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vision. 	Retrieved from </a:t>
            </a:r>
            <a:r>
              <a:rPr lang="en-US" sz="1600"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www.who.int</a:t>
            </a:r>
            <a:r>
              <a:rPr lang="en-US" sz="16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a:t>
            </a:r>
            <a:r>
              <a:rPr lang="en-US" sz="1600"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pmnch</a:t>
            </a:r>
            <a:r>
              <a:rPr lang="en-US" sz="16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/activities/advocacy/global/</a:t>
            </a:r>
            <a:r>
              <a:rPr lang="en-US" sz="1600"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en</a:t>
            </a:r>
            <a:r>
              <a:rPr lang="en-US" sz="16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a:t>
            </a:r>
          </a:p>
          <a:p>
            <a:pPr marL="0" marR="0">
              <a:lnSpc>
                <a:spcPct val="120000"/>
              </a:lnSpc>
              <a:spcBef>
                <a:spcPts val="0"/>
              </a:spcBef>
              <a:spcAft>
                <a:spcPts val="0"/>
              </a:spcAft>
            </a:pPr>
            <a:r>
              <a:rPr lang="en-US" sz="16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Centers for Disease Control [CDC] (2022). Refugee and immigrant health. 	https://www.cdc.gov/immigrantrefugeehealth/about-</a:t>
            </a:r>
            <a:r>
              <a:rPr lang="en-US" sz="1600"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irmh.html</a:t>
            </a:r>
            <a:endParaRPr lang="en-US" sz="16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p>
            <a:pPr marL="0" marR="0">
              <a:lnSpc>
                <a:spcPct val="120000"/>
              </a:lnSpc>
              <a:spcBef>
                <a:spcPts val="0"/>
              </a:spcBef>
              <a:spcAft>
                <a:spcPts val="0"/>
              </a:spcAft>
            </a:pPr>
            <a:r>
              <a:rPr lang="en-US" sz="16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Curtis, E., Jones, R., Tipene-Leach, D., Walker, C., Loring, B., Paine, S.-J.,&amp; Reid, P. (2019). Why cultural safety 	rather than cultural competency is required to achieve health equity: A literature review and 	recommended definition. 	International Journal for Equity in Health. 18: 174. 	https://</a:t>
            </a:r>
            <a:r>
              <a:rPr lang="en-US" sz="1600" dirty="0" err="1">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doi.org</a:t>
            </a:r>
            <a:r>
              <a:rPr lang="en-US" sz="16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/10.1186/s12939-019-1082-3.</a:t>
            </a:r>
          </a:p>
          <a:p>
            <a:endParaRPr lang="en-US" dirty="0">
              <a:solidFill>
                <a:srgbClr val="000000"/>
              </a:solidFill>
            </a:endParaRPr>
          </a:p>
        </p:txBody>
      </p:sp>
    </p:spTree>
    <p:extLst>
      <p:ext uri="{BB962C8B-B14F-4D97-AF65-F5344CB8AC3E}">
        <p14:creationId xmlns:p14="http://schemas.microsoft.com/office/powerpoint/2010/main" val="28337326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2BE2D5-960A-8C87-1E98-B19BF2D0AED5}"/>
              </a:ext>
            </a:extLst>
          </p:cNvPr>
          <p:cNvSpPr>
            <a:spLocks noGrp="1"/>
          </p:cNvSpPr>
          <p:nvPr>
            <p:ph idx="1"/>
          </p:nvPr>
        </p:nvSpPr>
        <p:spPr>
          <a:xfrm>
            <a:off x="309715" y="854000"/>
            <a:ext cx="11757593" cy="5895144"/>
          </a:xfrm>
        </p:spPr>
        <p:txBody>
          <a:bodyPr>
            <a:noAutofit/>
          </a:bodyPr>
          <a:lstStyle/>
          <a:p>
            <a:pPr marL="0" marR="0">
              <a:lnSpc>
                <a:spcPct val="120000"/>
              </a:lnSpc>
              <a:spcBef>
                <a:spcPts val="0"/>
              </a:spcBef>
              <a:spcAft>
                <a:spcPts val="0"/>
              </a:spcAft>
            </a:pPr>
            <a:r>
              <a:rPr lang="en-US" sz="1600"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Duckles, A.B., </a:t>
            </a:r>
            <a:r>
              <a:rPr lang="en-US" sz="1600" dirty="0" err="1">
                <a:solidFill>
                  <a:srgbClr val="000000"/>
                </a:solidFill>
                <a:latin typeface="Century Gothic" panose="020B0502020202020204" pitchFamily="34" charset="0"/>
                <a:ea typeface="Times New Roman" panose="02020603050405020304" pitchFamily="18" charset="0"/>
                <a:cs typeface="Calibri" panose="020F0502020204030204" pitchFamily="34" charset="0"/>
              </a:rPr>
              <a:t>Caplow</a:t>
            </a:r>
            <a:r>
              <a:rPr lang="en-US" sz="1600"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 J., &amp; Barden-Maja, A. (2018). The medical evaluation of the newly resettled female refugee: 	A narrative review. Journal of Refugee and Global Health, 1(2), 24-31.</a:t>
            </a:r>
          </a:p>
          <a:p>
            <a:pPr marL="0" marR="0">
              <a:lnSpc>
                <a:spcPct val="120000"/>
              </a:lnSpc>
              <a:spcBef>
                <a:spcPts val="0"/>
              </a:spcBef>
              <a:spcAft>
                <a:spcPts val="0"/>
              </a:spcAft>
            </a:pPr>
            <a:r>
              <a:rPr lang="en-US" sz="1600" dirty="0">
                <a:latin typeface="Century Gothic" panose="020B0502020202020204" pitchFamily="34" charset="0"/>
              </a:rPr>
              <a:t>Eggers, E.E., Ibrahim, .B., Nyhan, K., </a:t>
            </a:r>
            <a:r>
              <a:rPr lang="en-US" sz="1600" dirty="0" err="1">
                <a:latin typeface="Century Gothic" panose="020B0502020202020204" pitchFamily="34" charset="0"/>
              </a:rPr>
              <a:t>Desibhatla</a:t>
            </a:r>
            <a:r>
              <a:rPr lang="en-US" sz="1600" dirty="0">
                <a:latin typeface="Century Gothic" panose="020B0502020202020204" pitchFamily="34" charset="0"/>
              </a:rPr>
              <a:t>, M., Gleeson, D., &amp; Hagaman, A. (2024). Patient-defined cultural 	safety in perinatal interventions: A qualitative scoping review. Health Equity, 8.1, DOI: 10.1089/heq.2023.0152 </a:t>
            </a:r>
          </a:p>
          <a:p>
            <a:pPr marL="0" marR="0">
              <a:lnSpc>
                <a:spcPct val="120000"/>
              </a:lnSpc>
              <a:spcBef>
                <a:spcPts val="0"/>
              </a:spcBef>
              <a:spcAft>
                <a:spcPts val="0"/>
              </a:spcAft>
            </a:pPr>
            <a:r>
              <a:rPr lang="en-US" sz="1600" dirty="0">
                <a:latin typeface="Century Gothic" panose="020B0502020202020204" pitchFamily="34" charset="0"/>
              </a:rPr>
              <a:t>Gibson, I. (2022). Annual Flow Report FY 2022- Office of Immigration Statistics - Refugees and Asylees. 	https://www.dhs.gov/ohss/topics/immigration/refugees-asylees-afr</a:t>
            </a:r>
            <a:endParaRPr lang="en-US" sz="1600" dirty="0">
              <a:solidFill>
                <a:srgbClr val="000000"/>
              </a:solidFill>
              <a:latin typeface="Century Gothic" panose="020B0502020202020204" pitchFamily="34" charset="0"/>
              <a:ea typeface="Times New Roman" panose="02020603050405020304" pitchFamily="18" charset="0"/>
              <a:cs typeface="Calibri" panose="020F0502020204030204" pitchFamily="34" charset="0"/>
            </a:endParaRPr>
          </a:p>
          <a:p>
            <a:pPr marL="0" marR="0">
              <a:lnSpc>
                <a:spcPct val="120000"/>
              </a:lnSpc>
              <a:spcBef>
                <a:spcPts val="0"/>
              </a:spcBef>
              <a:spcAft>
                <a:spcPts val="0"/>
              </a:spcAft>
            </a:pPr>
            <a:r>
              <a:rPr lang="en-US" sz="1600"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Immigrant Legal Resource Center (n.d.). Help for immigrant families: Guidance for schools. 	https://</a:t>
            </a:r>
            <a:r>
              <a:rPr lang="en-US" sz="1600" dirty="0" err="1">
                <a:solidFill>
                  <a:srgbClr val="000000"/>
                </a:solidFill>
                <a:latin typeface="Century Gothic" panose="020B0502020202020204" pitchFamily="34" charset="0"/>
                <a:ea typeface="Times New Roman" panose="02020603050405020304" pitchFamily="18" charset="0"/>
                <a:cs typeface="Calibri" panose="020F0502020204030204" pitchFamily="34" charset="0"/>
              </a:rPr>
              <a:t>www.ilrc.org</a:t>
            </a:r>
            <a:r>
              <a:rPr lang="en-US" sz="1600"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/sites/default/files/resources/school_resource_v3.pdf</a:t>
            </a:r>
          </a:p>
          <a:p>
            <a:pPr marL="0" marR="0">
              <a:lnSpc>
                <a:spcPct val="120000"/>
              </a:lnSpc>
              <a:spcBef>
                <a:spcPts val="0"/>
              </a:spcBef>
              <a:spcAft>
                <a:spcPts val="0"/>
              </a:spcAft>
            </a:pPr>
            <a:r>
              <a:rPr lang="en-US" sz="1600"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Kaiser Family Foundation (n.d.). </a:t>
            </a:r>
            <a:r>
              <a:rPr lang="en-US" sz="1600" spc="10" dirty="0">
                <a:solidFill>
                  <a:srgbClr val="000000"/>
                </a:solidFill>
                <a:latin typeface="Century Gothic" panose="020B0502020202020204" pitchFamily="34" charset="0"/>
                <a:ea typeface="Calibri" panose="020F0502020204030204" pitchFamily="34" charset="0"/>
                <a:cs typeface="Calibri" panose="020F0502020204030204" pitchFamily="34" charset="0"/>
              </a:rPr>
              <a:t>The independent source for health policy research, polling, and news. </a:t>
            </a:r>
            <a:r>
              <a:rPr lang="en-US" sz="1600" spc="10" dirty="0" err="1">
                <a:solidFill>
                  <a:srgbClr val="000000"/>
                </a:solidFill>
                <a:latin typeface="Century Gothic" panose="020B0502020202020204" pitchFamily="34" charset="0"/>
                <a:ea typeface="Calibri" panose="020F0502020204030204" pitchFamily="34" charset="0"/>
                <a:cs typeface="Calibri" panose="020F0502020204030204" pitchFamily="34" charset="0"/>
              </a:rPr>
              <a:t>kff.org</a:t>
            </a:r>
            <a:endParaRPr lang="en-US" sz="16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endParaRPr>
          </a:p>
          <a:p>
            <a:pPr marL="0" marR="0" indent="922338">
              <a:lnSpc>
                <a:spcPct val="120000"/>
              </a:lnSpc>
              <a:spcBef>
                <a:spcPts val="0"/>
              </a:spcBef>
              <a:spcAft>
                <a:spcPts val="0"/>
              </a:spcAft>
            </a:pPr>
            <a:r>
              <a:rPr lang="en-US" sz="1600" dirty="0">
                <a:solidFill>
                  <a:srgbClr val="000000"/>
                </a:solidFill>
                <a:latin typeface="Century Gothic" panose="020B0502020202020204" pitchFamily="34" charset="0"/>
              </a:rPr>
              <a:t>Lekas HM, Pahl K, Fuller Lewis C. Rethinking Cultural Competence: Shifting to Cultural Humility. Health Serv 	Insights. 2020 Dec 20;13:1178632920970580. </a:t>
            </a:r>
            <a:r>
              <a:rPr lang="en-US" sz="1600" dirty="0" err="1">
                <a:solidFill>
                  <a:srgbClr val="000000"/>
                </a:solidFill>
                <a:latin typeface="Century Gothic" panose="020B0502020202020204" pitchFamily="34" charset="0"/>
              </a:rPr>
              <a:t>doi</a:t>
            </a:r>
            <a:r>
              <a:rPr lang="en-US" sz="1600" dirty="0">
                <a:solidFill>
                  <a:srgbClr val="000000"/>
                </a:solidFill>
                <a:latin typeface="Century Gothic" panose="020B0502020202020204" pitchFamily="34" charset="0"/>
              </a:rPr>
              <a:t>: 10.1177/1178632920970580. PMID: 33424230; PMCID: 	PMC7756036</a:t>
            </a:r>
            <a:endParaRPr lang="en-US" sz="16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LoGiudice, J.A., Tillman, S., &amp; </a:t>
            </a:r>
            <a:r>
              <a:rPr lang="en-US" sz="1600" dirty="0" err="1">
                <a:solidFill>
                  <a:srgbClr val="000000"/>
                </a:solidFill>
                <a:latin typeface="Century Gothic" panose="020B0502020202020204" pitchFamily="34" charset="0"/>
                <a:ea typeface="Calibri" panose="020F0502020204030204" pitchFamily="34" charset="0"/>
                <a:cs typeface="Times New Roman" panose="02020603050405020304" pitchFamily="18" charset="0"/>
              </a:rPr>
              <a:t>Sarguru</a:t>
            </a:r>
            <a:r>
              <a:rPr lang="en-US" sz="16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 S.S. (2023). A midwifery perspective on trauma-informed care clinical 	recommendations. </a:t>
            </a:r>
            <a:r>
              <a:rPr lang="en-US" sz="1600" i="1"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Journal of Midwifery &amp; Women’s Health, 68(2</a:t>
            </a:r>
            <a:r>
              <a:rPr lang="en-US" sz="16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 165-169. </a:t>
            </a:r>
          </a:p>
          <a:p>
            <a:pPr marL="0" marR="0">
              <a:lnSpc>
                <a:spcPct val="107000"/>
              </a:lnSpc>
              <a:spcBef>
                <a:spcPts val="0"/>
              </a:spcBef>
              <a:spcAft>
                <a:spcPts val="0"/>
              </a:spcAft>
            </a:pPr>
            <a:r>
              <a:rPr lang="en-US" sz="1600" dirty="0" err="1">
                <a:solidFill>
                  <a:srgbClr val="000000"/>
                </a:solidFill>
                <a:latin typeface="Century Gothic" panose="020B0502020202020204" pitchFamily="34" charset="0"/>
                <a:ea typeface="Calibri" panose="020F0502020204030204" pitchFamily="34" charset="0"/>
                <a:cs typeface="Times New Roman" panose="02020603050405020304" pitchFamily="18" charset="0"/>
              </a:rPr>
              <a:t>Menscher</a:t>
            </a:r>
            <a:r>
              <a:rPr lang="en-US" sz="16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 C., &amp; Maul, A. (2016). Key ingredients for successful trauma-informed care implementation. Center for 	Health Care Strategies. 	https://www.samhsa.gov/sites/default/files/programs_campaigns/childrens_mental_health/atc-whitepaper-	040616.pdf</a:t>
            </a:r>
          </a:p>
          <a:p>
            <a:pPr marL="0" marR="0">
              <a:lnSpc>
                <a:spcPct val="107000"/>
              </a:lnSpc>
              <a:spcBef>
                <a:spcPts val="0"/>
              </a:spcBef>
              <a:spcAft>
                <a:spcPts val="0"/>
              </a:spcAft>
            </a:pPr>
            <a:r>
              <a:rPr lang="en-US" sz="1600" dirty="0">
                <a:solidFill>
                  <a:srgbClr val="000000"/>
                </a:solidFill>
                <a:latin typeface="Century Gothic" panose="020B0502020202020204" pitchFamily="34" charset="0"/>
                <a:ea typeface="Calibri" panose="020F0502020204030204" pitchFamily="34" charset="0"/>
                <a:cs typeface="Calibri" panose="020F0502020204030204" pitchFamily="34" charset="0"/>
              </a:rPr>
              <a:t>Mcgee-Avila, L. (2018, June 21). Practicing cultural humility to transform health care. </a:t>
            </a:r>
            <a:r>
              <a:rPr lang="en-US" sz="1600" i="1" dirty="0">
                <a:solidFill>
                  <a:srgbClr val="000000"/>
                </a:solidFill>
                <a:latin typeface="Century Gothic" panose="020B0502020202020204" pitchFamily="34" charset="0"/>
                <a:ea typeface="Calibri" panose="020F0502020204030204" pitchFamily="34" charset="0"/>
                <a:cs typeface="Calibri" panose="020F0502020204030204" pitchFamily="34" charset="0"/>
              </a:rPr>
              <a:t>Robert Wood Johnson 	Foundation: Culture of Health Blog.</a:t>
            </a:r>
            <a:r>
              <a:rPr lang="en-US" sz="1600" dirty="0">
                <a:solidFill>
                  <a:srgbClr val="000000"/>
                </a:solidFill>
                <a:latin typeface="Century Gothic" panose="020B0502020202020204" pitchFamily="34" charset="0"/>
                <a:ea typeface="Calibri" panose="020F0502020204030204" pitchFamily="34" charset="0"/>
                <a:cs typeface="Calibri" panose="020F0502020204030204" pitchFamily="34" charset="0"/>
              </a:rPr>
              <a:t> https://www.rwjf.org/en/blog/2018/06/practicing-cultural-humility-to-	transform-</a:t>
            </a:r>
            <a:r>
              <a:rPr lang="en-US" sz="1600" dirty="0" err="1">
                <a:solidFill>
                  <a:srgbClr val="000000"/>
                </a:solidFill>
                <a:latin typeface="Century Gothic" panose="020B0502020202020204" pitchFamily="34" charset="0"/>
                <a:ea typeface="Calibri" panose="020F0502020204030204" pitchFamily="34" charset="0"/>
                <a:cs typeface="Calibri" panose="020F0502020204030204" pitchFamily="34" charset="0"/>
              </a:rPr>
              <a:t>healthcare.html</a:t>
            </a:r>
            <a:endParaRPr lang="en-US" sz="16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1600" spc="10" dirty="0">
                <a:solidFill>
                  <a:srgbClr val="000000"/>
                </a:solidFill>
                <a:latin typeface="Century Gothic" panose="020B0502020202020204" pitchFamily="34" charset="0"/>
                <a:cs typeface="Calibri" panose="020F0502020204030204" pitchFamily="34" charset="0"/>
              </a:rPr>
              <a:t>.</a:t>
            </a:r>
          </a:p>
        </p:txBody>
      </p:sp>
      <p:sp>
        <p:nvSpPr>
          <p:cNvPr id="4" name="Title 1">
            <a:extLst>
              <a:ext uri="{FF2B5EF4-FFF2-40B4-BE49-F238E27FC236}">
                <a16:creationId xmlns:a16="http://schemas.microsoft.com/office/drawing/2014/main" id="{57D4172C-69A0-5F43-492C-3EBEDEA45804}"/>
              </a:ext>
            </a:extLst>
          </p:cNvPr>
          <p:cNvSpPr>
            <a:spLocks noGrp="1"/>
          </p:cNvSpPr>
          <p:nvPr>
            <p:ph type="title"/>
          </p:nvPr>
        </p:nvSpPr>
        <p:spPr>
          <a:xfrm>
            <a:off x="0" y="0"/>
            <a:ext cx="12192000" cy="756028"/>
          </a:xfrm>
        </p:spPr>
        <p:txBody>
          <a:bodyPr>
            <a:noAutofit/>
          </a:bodyPr>
          <a:lstStyle/>
          <a:p>
            <a:pPr lvl="1" algn="ctr">
              <a:buClr>
                <a:srgbClr val="D53DD0"/>
              </a:buClr>
              <a:buSzPct val="120000"/>
            </a:pPr>
            <a:r>
              <a:rPr lang="en-US" sz="4000" b="1" dirty="0">
                <a:solidFill>
                  <a:schemeClr val="accent5">
                    <a:lumMod val="75000"/>
                  </a:schemeClr>
                </a:solidFill>
                <a:latin typeface="Century Gothic" panose="020B0502020202020204" pitchFamily="34" charset="0"/>
              </a:rPr>
              <a:t>References</a:t>
            </a:r>
          </a:p>
        </p:txBody>
      </p:sp>
    </p:spTree>
    <p:extLst>
      <p:ext uri="{BB962C8B-B14F-4D97-AF65-F5344CB8AC3E}">
        <p14:creationId xmlns:p14="http://schemas.microsoft.com/office/powerpoint/2010/main" val="37916773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4764B-0AA5-5206-851D-DAFCC806DA8A}"/>
              </a:ext>
            </a:extLst>
          </p:cNvPr>
          <p:cNvSpPr>
            <a:spLocks noGrp="1"/>
          </p:cNvSpPr>
          <p:nvPr>
            <p:ph type="title"/>
          </p:nvPr>
        </p:nvSpPr>
        <p:spPr>
          <a:xfrm>
            <a:off x="0" y="27709"/>
            <a:ext cx="12191999" cy="864960"/>
          </a:xfrm>
        </p:spPr>
        <p:txBody>
          <a:bodyPr>
            <a:normAutofit/>
          </a:bodyPr>
          <a:lstStyle/>
          <a:p>
            <a:pPr algn="ctr"/>
            <a:r>
              <a:rPr lang="en-US" sz="4000" b="1" dirty="0">
                <a:solidFill>
                  <a:schemeClr val="accent5">
                    <a:lumMod val="75000"/>
                  </a:schemeClr>
                </a:solidFill>
                <a:latin typeface="Century Gothic" panose="020B0502020202020204" pitchFamily="34" charset="0"/>
              </a:rPr>
              <a:t>References</a:t>
            </a:r>
            <a:endParaRPr lang="en-US" sz="4000" dirty="0">
              <a:solidFill>
                <a:schemeClr val="accent5">
                  <a:lumMod val="75000"/>
                </a:schemeClr>
              </a:solidFill>
            </a:endParaRPr>
          </a:p>
        </p:txBody>
      </p:sp>
      <p:sp>
        <p:nvSpPr>
          <p:cNvPr id="3" name="Content Placeholder 2">
            <a:extLst>
              <a:ext uri="{FF2B5EF4-FFF2-40B4-BE49-F238E27FC236}">
                <a16:creationId xmlns:a16="http://schemas.microsoft.com/office/drawing/2014/main" id="{52CC35CA-BCD8-F044-1F14-49161693F4B8}"/>
              </a:ext>
            </a:extLst>
          </p:cNvPr>
          <p:cNvSpPr>
            <a:spLocks noGrp="1"/>
          </p:cNvSpPr>
          <p:nvPr>
            <p:ph idx="1"/>
          </p:nvPr>
        </p:nvSpPr>
        <p:spPr>
          <a:xfrm>
            <a:off x="360217" y="864960"/>
            <a:ext cx="11463187" cy="5882204"/>
          </a:xfrm>
        </p:spPr>
        <p:txBody>
          <a:bodyPr>
            <a:normAutofit fontScale="25000" lnSpcReduction="20000"/>
          </a:bodyPr>
          <a:lstStyle/>
          <a:p>
            <a:pPr marL="0">
              <a:lnSpc>
                <a:spcPct val="107000"/>
              </a:lnSpc>
              <a:spcBef>
                <a:spcPts val="0"/>
              </a:spcBef>
            </a:pPr>
            <a:r>
              <a:rPr lang="en-US" sz="64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Pere, M.C., Fortuna, L. (2005). Psychosocial stressors, psychiatric diagnoses and utilization of mental health 	services 	among undocumented immigrant Latinos. </a:t>
            </a:r>
            <a:r>
              <a:rPr lang="en-US" sz="6400" i="1"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Journal of Immigrant &amp; Refugee Services, 3</a:t>
            </a:r>
            <a:r>
              <a:rPr lang="en-US" sz="6400"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(1-2): 107-	123.</a:t>
            </a:r>
            <a:endParaRPr lang="en-US" sz="6400" spc="10" dirty="0">
              <a:solidFill>
                <a:srgbClr val="000000"/>
              </a:solidFill>
              <a:latin typeface="Century Gothic" panose="020B0502020202020204" pitchFamily="34" charset="0"/>
              <a:cs typeface="Calibri" panose="020F0502020204030204" pitchFamily="34" charset="0"/>
            </a:endParaRPr>
          </a:p>
          <a:p>
            <a:pPr marR="0">
              <a:lnSpc>
                <a:spcPct val="127000"/>
              </a:lnSpc>
              <a:spcBef>
                <a:spcPts val="0"/>
              </a:spcBef>
              <a:spcAft>
                <a:spcPts val="0"/>
              </a:spcAft>
            </a:pPr>
            <a:r>
              <a:rPr lang="en-US" sz="6400" spc="10" dirty="0" err="1">
                <a:solidFill>
                  <a:srgbClr val="000000"/>
                </a:solidFill>
                <a:latin typeface="Century Gothic" panose="020B0502020202020204" pitchFamily="34" charset="0"/>
                <a:cs typeface="Calibri" panose="020F0502020204030204" pitchFamily="34" charset="0"/>
              </a:rPr>
              <a:t>Phillai</a:t>
            </a:r>
            <a:r>
              <a:rPr lang="en-US" sz="6400" spc="10" dirty="0">
                <a:solidFill>
                  <a:srgbClr val="000000"/>
                </a:solidFill>
                <a:latin typeface="Century Gothic" panose="020B0502020202020204" pitchFamily="34" charset="0"/>
                <a:cs typeface="Calibri" panose="020F0502020204030204" pitchFamily="34" charset="0"/>
              </a:rPr>
              <a:t>, D., Artiga, S., Hamel, L., Schumacher, S., Kirzinger, A….Kearney, A. (2023). Health and health care 	experiences of immigrants: The 2023 KFF/LA Times survey of immigrants. Published Sept 17, 2023. </a:t>
            </a:r>
          </a:p>
          <a:p>
            <a:pPr marL="0" marR="0">
              <a:lnSpc>
                <a:spcPct val="127000"/>
              </a:lnSpc>
              <a:spcBef>
                <a:spcPts val="0"/>
              </a:spcBef>
              <a:spcAft>
                <a:spcPts val="0"/>
              </a:spcAft>
            </a:pPr>
            <a:r>
              <a:rPr lang="en-US" sz="6400" spc="10" dirty="0" err="1">
                <a:solidFill>
                  <a:srgbClr val="000000"/>
                </a:solidFill>
                <a:latin typeface="Century Gothic" panose="020B0502020202020204" pitchFamily="34" charset="0"/>
                <a:cs typeface="Calibri" panose="020F0502020204030204" pitchFamily="34" charset="0"/>
              </a:rPr>
              <a:t>Rasori</a:t>
            </a:r>
            <a:r>
              <a:rPr lang="en-US" sz="6400" spc="10" dirty="0">
                <a:solidFill>
                  <a:srgbClr val="000000"/>
                </a:solidFill>
                <a:latin typeface="Century Gothic" panose="020B0502020202020204" pitchFamily="34" charset="0"/>
                <a:cs typeface="Calibri" panose="020F0502020204030204" pitchFamily="34" charset="0"/>
              </a:rPr>
              <a:t>, A. (2019). The Role of Nurses in Humanitarian Medicine: Three educational strategies for sustainable 	short term medical volunteer trips. </a:t>
            </a:r>
            <a:r>
              <a:rPr lang="en-US" sz="6400" i="1" spc="10" dirty="0">
                <a:solidFill>
                  <a:srgbClr val="000000"/>
                </a:solidFill>
                <a:latin typeface="Century Gothic" panose="020B0502020202020204" pitchFamily="34" charset="0"/>
                <a:cs typeface="Calibri" panose="020F0502020204030204" pitchFamily="34" charset="0"/>
              </a:rPr>
              <a:t>International Journal of Nursing</a:t>
            </a:r>
            <a:r>
              <a:rPr lang="en-US" sz="6400" spc="10" dirty="0">
                <a:solidFill>
                  <a:srgbClr val="000000"/>
                </a:solidFill>
                <a:latin typeface="Century Gothic" panose="020B0502020202020204" pitchFamily="34" charset="0"/>
                <a:cs typeface="Calibri" panose="020F0502020204030204" pitchFamily="34" charset="0"/>
              </a:rPr>
              <a:t>, 6(1), 135-140.</a:t>
            </a:r>
          </a:p>
          <a:p>
            <a:pPr marL="0" marR="0">
              <a:lnSpc>
                <a:spcPct val="127000"/>
              </a:lnSpc>
              <a:spcBef>
                <a:spcPts val="0"/>
              </a:spcBef>
              <a:spcAft>
                <a:spcPts val="0"/>
              </a:spcAft>
            </a:pPr>
            <a:r>
              <a:rPr lang="en-US" sz="6400" spc="10" dirty="0">
                <a:solidFill>
                  <a:srgbClr val="000000"/>
                </a:solidFill>
                <a:latin typeface="Century Gothic" panose="020B0502020202020204" pitchFamily="34" charset="0"/>
                <a:cs typeface="Calibri" panose="020F0502020204030204" pitchFamily="34" charset="0"/>
              </a:rPr>
              <a:t>Rayment-Jones, H., Mohamud, Y., Lovell, H., Rankin, J., Sandall, J., </a:t>
            </a:r>
            <a:r>
              <a:rPr lang="en-US" sz="6400" spc="10" dirty="0" err="1">
                <a:solidFill>
                  <a:srgbClr val="000000"/>
                </a:solidFill>
                <a:latin typeface="Century Gothic" panose="020B0502020202020204" pitchFamily="34" charset="0"/>
                <a:cs typeface="Calibri" panose="020F0502020204030204" pitchFamily="34" charset="0"/>
              </a:rPr>
              <a:t>Peeren</a:t>
            </a:r>
            <a:r>
              <a:rPr lang="en-US" sz="6400" spc="10" dirty="0">
                <a:solidFill>
                  <a:srgbClr val="000000"/>
                </a:solidFill>
                <a:latin typeface="Century Gothic" panose="020B0502020202020204" pitchFamily="34" charset="0"/>
                <a:cs typeface="Calibri" panose="020F0502020204030204" pitchFamily="34" charset="0"/>
              </a:rPr>
              <a:t>, S., Dube, M., Hecktor-</a:t>
            </a:r>
            <a:r>
              <a:rPr lang="en-US" sz="6400" spc="10" dirty="0" err="1">
                <a:solidFill>
                  <a:srgbClr val="000000"/>
                </a:solidFill>
                <a:latin typeface="Century Gothic" panose="020B0502020202020204" pitchFamily="34" charset="0"/>
                <a:cs typeface="Calibri" panose="020F0502020204030204" pitchFamily="34" charset="0"/>
              </a:rPr>
              <a:t>Jaack</a:t>
            </a:r>
            <a:r>
              <a:rPr lang="en-US" sz="6400" spc="10" dirty="0">
                <a:solidFill>
                  <a:srgbClr val="000000"/>
                </a:solidFill>
                <a:latin typeface="Century Gothic" panose="020B0502020202020204" pitchFamily="34" charset="0"/>
                <a:cs typeface="Calibri" panose="020F0502020204030204" pitchFamily="34" charset="0"/>
              </a:rPr>
              <a:t>, N.-S., 	Barry, Z., Turienzo, C.F., Sowah, E., Stacey, T., Castaner, M., Aquino, M.R.J., Jolly, A., Broadhead, J., Haith-	Cooper, M., Easter, A., &amp; Burton, S. (2026). Maternal and early childhood health and social impacts of 	migrants in high-income countries and the impact of policies that restrict access to healthcare; a 	systematic review and meta-analysis. </a:t>
            </a:r>
            <a:r>
              <a:rPr lang="en-US" sz="6400" i="1" spc="10" dirty="0">
                <a:solidFill>
                  <a:srgbClr val="000000"/>
                </a:solidFill>
                <a:latin typeface="Century Gothic" panose="020B0502020202020204" pitchFamily="34" charset="0"/>
                <a:cs typeface="Calibri" panose="020F0502020204030204" pitchFamily="34" charset="0"/>
              </a:rPr>
              <a:t>Journal of Migration and Health, Vol. 13</a:t>
            </a:r>
            <a:r>
              <a:rPr lang="en-US" sz="6400" spc="10" dirty="0">
                <a:solidFill>
                  <a:srgbClr val="000000"/>
                </a:solidFill>
                <a:latin typeface="Century Gothic" panose="020B0502020202020204" pitchFamily="34" charset="0"/>
                <a:cs typeface="Calibri" panose="020F0502020204030204" pitchFamily="34" charset="0"/>
              </a:rPr>
              <a:t>, 100391 Rosa, W.E., 	Catton, H., Davidson, P.M., Hannaway, C.J., Iro, E., Klopper, H.C., Madigan, E.A., McConville, F.E., Stilwell, 	B.,&amp; Kurth. A.E. (2021). Nurses and midwives as global partners to achieve the sustainable development 	goals in the Anthropocene. </a:t>
            </a:r>
            <a:r>
              <a:rPr lang="en-US" sz="6400" i="1" spc="10" dirty="0">
                <a:solidFill>
                  <a:srgbClr val="000000"/>
                </a:solidFill>
                <a:latin typeface="Century Gothic" panose="020B0502020202020204" pitchFamily="34" charset="0"/>
                <a:cs typeface="Calibri" panose="020F0502020204030204" pitchFamily="34" charset="0"/>
              </a:rPr>
              <a:t>Journal of Nursing Scholarship</a:t>
            </a:r>
            <a:r>
              <a:rPr lang="en-US" sz="6400" spc="10" dirty="0">
                <a:solidFill>
                  <a:srgbClr val="000000"/>
                </a:solidFill>
                <a:latin typeface="Century Gothic" panose="020B0502020202020204" pitchFamily="34" charset="0"/>
                <a:cs typeface="Calibri" panose="020F0502020204030204" pitchFamily="34" charset="0"/>
              </a:rPr>
              <a:t>, 53(5), 552-560, </a:t>
            </a:r>
            <a:r>
              <a:rPr lang="en-US" sz="6400" spc="10" dirty="0" err="1">
                <a:solidFill>
                  <a:srgbClr val="000000"/>
                </a:solidFill>
                <a:latin typeface="Century Gothic" panose="020B0502020202020204" pitchFamily="34" charset="0"/>
                <a:cs typeface="Calibri" panose="020F0502020204030204" pitchFamily="34" charset="0"/>
              </a:rPr>
              <a:t>doi</a:t>
            </a:r>
            <a:r>
              <a:rPr lang="en-US" sz="6400" spc="10" dirty="0">
                <a:solidFill>
                  <a:srgbClr val="000000"/>
                </a:solidFill>
                <a:latin typeface="Century Gothic" panose="020B0502020202020204" pitchFamily="34" charset="0"/>
                <a:cs typeface="Calibri" panose="020F0502020204030204" pitchFamily="34" charset="0"/>
              </a:rPr>
              <a:t>: 10.1111/jnu.12672. </a:t>
            </a:r>
          </a:p>
          <a:p>
            <a:pPr marL="0">
              <a:lnSpc>
                <a:spcPct val="120000"/>
              </a:lnSpc>
              <a:spcBef>
                <a:spcPts val="600"/>
              </a:spcBef>
            </a:pPr>
            <a:r>
              <a:rPr lang="en-US" sz="6400" spc="10" dirty="0">
                <a:solidFill>
                  <a:srgbClr val="000000"/>
                </a:solidFill>
                <a:latin typeface="Century Gothic" panose="020B0502020202020204" pitchFamily="34" charset="0"/>
                <a:cs typeface="Calibri" panose="020F0502020204030204" pitchFamily="34" charset="0"/>
              </a:rPr>
              <a:t>Salvage, J., &amp; White, J. (2020). Our future is global: Nursing leadership and global health. Rev. Latino-Am. 	Enfermagem. 28: 3339. DOI: http:/doi.org/10.1590/1518-8345.4542.3339.</a:t>
            </a:r>
          </a:p>
          <a:p>
            <a:pPr marL="234950" indent="-227013">
              <a:lnSpc>
                <a:spcPct val="120000"/>
              </a:lnSpc>
              <a:spcBef>
                <a:spcPts val="600"/>
              </a:spcBef>
            </a:pPr>
            <a:r>
              <a:rPr lang="en-US" sz="6400" spc="10" dirty="0">
                <a:solidFill>
                  <a:srgbClr val="000000"/>
                </a:solidFill>
                <a:latin typeface="Century Gothic" panose="020B0502020202020204" pitchFamily="34" charset="0"/>
                <a:cs typeface="Calibri" panose="020F0502020204030204" pitchFamily="34" charset="0"/>
              </a:rPr>
              <a:t>Shahin Kassam, S., Butcher, D., &amp; Marcellus, L. (2022). Experiences of nurses caring for involuntary migrant 	maternal women: A qualitative systematic review. JBI Evidence Synthesis. DOI: 10.11124/JBIES-21-00181.  </a:t>
            </a:r>
          </a:p>
          <a:p>
            <a:pPr marL="0">
              <a:lnSpc>
                <a:spcPct val="120000"/>
              </a:lnSpc>
              <a:spcBef>
                <a:spcPts val="600"/>
              </a:spcBef>
            </a:pPr>
            <a:r>
              <a:rPr lang="en-US" sz="6400" dirty="0">
                <a:latin typeface="Century Gothic" panose="020B0502020202020204" pitchFamily="34" charset="0"/>
              </a:rPr>
              <a:t>Spies, L.A., Garner, S.L., Faucher, M.A., Hastings-Tolsma, C., Riley, I., </a:t>
            </a:r>
            <a:r>
              <a:rPr lang="en-US" sz="6400" dirty="0" err="1">
                <a:latin typeface="Century Gothic" panose="020B0502020202020204" pitchFamily="34" charset="0"/>
              </a:rPr>
              <a:t>Millenbruch</a:t>
            </a:r>
            <a:r>
              <a:rPr lang="en-US" sz="6400" dirty="0">
                <a:latin typeface="Century Gothic" panose="020B0502020202020204" pitchFamily="34" charset="0"/>
              </a:rPr>
              <a:t>, L., Prater, Conroy, S.F. (2017). 	International Nursing Review, 64(3), p. 338 </a:t>
            </a:r>
          </a:p>
          <a:p>
            <a:endParaRPr lang="en-US" dirty="0"/>
          </a:p>
        </p:txBody>
      </p:sp>
    </p:spTree>
    <p:extLst>
      <p:ext uri="{BB962C8B-B14F-4D97-AF65-F5344CB8AC3E}">
        <p14:creationId xmlns:p14="http://schemas.microsoft.com/office/powerpoint/2010/main" val="26277196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CBFD83-24D1-1AAF-F590-AC92B19DC025}"/>
              </a:ext>
            </a:extLst>
          </p:cNvPr>
          <p:cNvSpPr txBox="1"/>
          <p:nvPr/>
        </p:nvSpPr>
        <p:spPr>
          <a:xfrm>
            <a:off x="462115" y="817719"/>
            <a:ext cx="11267768" cy="5558445"/>
          </a:xfrm>
          <a:prstGeom prst="rect">
            <a:avLst/>
          </a:prstGeom>
          <a:noFill/>
        </p:spPr>
        <p:txBody>
          <a:bodyPr wrap="square" rtlCol="0">
            <a:spAutoFit/>
          </a:bodyPr>
          <a:lstStyle/>
          <a:p>
            <a:pPr>
              <a:lnSpc>
                <a:spcPct val="120000"/>
              </a:lnSpc>
              <a:spcBef>
                <a:spcPts val="600"/>
              </a:spcBef>
            </a:pPr>
            <a:r>
              <a:rPr lang="en-US" sz="1600" spc="10" dirty="0">
                <a:solidFill>
                  <a:srgbClr val="000000"/>
                </a:solidFill>
                <a:latin typeface="Century Gothic" panose="020B0502020202020204" pitchFamily="34" charset="0"/>
                <a:cs typeface="Calibri" panose="020F0502020204030204" pitchFamily="34" charset="0"/>
              </a:rPr>
              <a:t>Starobin, A. (2022). Failures of US health care system for pregnant asylum seekers: A migrant clinicians network 	white paper. https://www.migrantclinician.org/blog/2022/oct/mcn-white-paper-pregnant-asylum-	seekersstruggleaccessprenatalcare.html#:~:text=Today%2C%20Migrant%20Clinicians%20Network%20r	eleased,prenatal%20care%2C%20despite%20their%2legal</a:t>
            </a:r>
          </a:p>
          <a:p>
            <a:pPr>
              <a:lnSpc>
                <a:spcPct val="120000"/>
              </a:lnSpc>
              <a:spcBef>
                <a:spcPts val="600"/>
              </a:spcBef>
            </a:pPr>
            <a:r>
              <a:rPr lang="en-US" sz="1600" spc="10" dirty="0" err="1">
                <a:solidFill>
                  <a:srgbClr val="000000"/>
                </a:solidFill>
                <a:latin typeface="Century Gothic" panose="020B0502020202020204" pitchFamily="34" charset="0"/>
                <a:cs typeface="Calibri" panose="020F0502020204030204" pitchFamily="34" charset="0"/>
              </a:rPr>
              <a:t>Tervalon</a:t>
            </a:r>
            <a:r>
              <a:rPr lang="en-US" sz="1600" spc="10" dirty="0">
                <a:solidFill>
                  <a:srgbClr val="000000"/>
                </a:solidFill>
                <a:latin typeface="Century Gothic" panose="020B0502020202020204" pitchFamily="34" charset="0"/>
                <a:cs typeface="Calibri" panose="020F0502020204030204" pitchFamily="34" charset="0"/>
              </a:rPr>
              <a:t> &amp; Murray-Garcia. (1998). Cultural humility versus cultural competence: A critical distinction in defining 	physician training 	outcomes in multicultural education. Journal of Healthcare for the Poor and 	Underserved, 9(2), 117-125.United Nations (1998). </a:t>
            </a:r>
            <a:r>
              <a:rPr lang="fr-FR" sz="1600" dirty="0">
                <a:latin typeface="Century Gothic" panose="020B0502020202020204" pitchFamily="34" charset="0"/>
              </a:rPr>
              <a:t>Recommandations on </a:t>
            </a:r>
            <a:r>
              <a:rPr lang="fr-FR" sz="1600" dirty="0" err="1">
                <a:latin typeface="Century Gothic" panose="020B0502020202020204" pitchFamily="34" charset="0"/>
              </a:rPr>
              <a:t>Statistics</a:t>
            </a:r>
            <a:r>
              <a:rPr lang="fr-FR" sz="1600" dirty="0">
                <a:latin typeface="Century Gothic" panose="020B0502020202020204" pitchFamily="34" charset="0"/>
              </a:rPr>
              <a:t> of International 	Migration. </a:t>
            </a:r>
            <a:r>
              <a:rPr lang="en-US" sz="1600" dirty="0">
                <a:latin typeface="Century Gothic" panose="020B0502020202020204" pitchFamily="34" charset="0"/>
              </a:rPr>
              <a:t>https://unstats.un.org/unsd/publication/seriesm/seriesm_58rev1e.pdf</a:t>
            </a:r>
            <a:endParaRPr lang="en-US" sz="1600" spc="10" dirty="0">
              <a:solidFill>
                <a:srgbClr val="000000"/>
              </a:solidFill>
              <a:latin typeface="Century Gothic" panose="020B0502020202020204" pitchFamily="34" charset="0"/>
              <a:cs typeface="Calibri" panose="020F0502020204030204" pitchFamily="34" charset="0"/>
            </a:endParaRPr>
          </a:p>
          <a:p>
            <a:pPr>
              <a:lnSpc>
                <a:spcPct val="120000"/>
              </a:lnSpc>
              <a:spcBef>
                <a:spcPts val="600"/>
              </a:spcBef>
            </a:pPr>
            <a:r>
              <a:rPr lang="en-US" sz="1600" spc="10" dirty="0">
                <a:solidFill>
                  <a:srgbClr val="000000"/>
                </a:solidFill>
                <a:latin typeface="Century Gothic" panose="020B0502020202020204" pitchFamily="34" charset="0"/>
                <a:cs typeface="Calibri" panose="020F0502020204030204" pitchFamily="34" charset="0"/>
              </a:rPr>
              <a:t>United Nations Higher Commission for Refugees (The UN Refugee Agency) (n.d.). UNHCR Projected 2018 Global 	Resettlement Needs. Geneva: 23rd Annual Tripartite Consultations on Resettlement. 	https://www.unhcr.org/us/</a:t>
            </a:r>
          </a:p>
          <a:p>
            <a:pPr>
              <a:lnSpc>
                <a:spcPct val="120000"/>
              </a:lnSpc>
              <a:spcBef>
                <a:spcPts val="600"/>
              </a:spcBef>
            </a:pPr>
            <a:r>
              <a:rPr lang="en-US" sz="1600" spc="10" dirty="0">
                <a:solidFill>
                  <a:srgbClr val="000000"/>
                </a:solidFill>
                <a:latin typeface="Century Gothic" panose="020B0502020202020204" pitchFamily="34" charset="0"/>
                <a:cs typeface="Calibri" panose="020F0502020204030204" pitchFamily="34" charset="0"/>
              </a:rPr>
              <a:t>United Nations Common Agenda (n.d.). Sustainable Development Goals (SDGs).</a:t>
            </a:r>
          </a:p>
          <a:p>
            <a:pPr>
              <a:lnSpc>
                <a:spcPct val="120000"/>
              </a:lnSpc>
              <a:spcBef>
                <a:spcPts val="600"/>
              </a:spcBef>
            </a:pPr>
            <a:r>
              <a:rPr lang="en-US" sz="1600" dirty="0">
                <a:latin typeface="Century Gothic" panose="020B0502020202020204" pitchFamily="34" charset="0"/>
              </a:rPr>
              <a:t>United Nations Department of Economic and Social Affairs (n.d.). Preamble p 1. https://sdgs.un.org/2030agenda</a:t>
            </a:r>
            <a:endParaRPr lang="en-US" sz="1600" spc="10" dirty="0">
              <a:solidFill>
                <a:srgbClr val="000000"/>
              </a:solidFill>
              <a:latin typeface="Century Gothic" panose="020B0502020202020204" pitchFamily="34" charset="0"/>
              <a:cs typeface="Calibri" panose="020F0502020204030204" pitchFamily="34" charset="0"/>
            </a:endParaRPr>
          </a:p>
          <a:p>
            <a:pPr>
              <a:lnSpc>
                <a:spcPct val="120000"/>
              </a:lnSpc>
              <a:spcBef>
                <a:spcPts val="600"/>
              </a:spcBef>
            </a:pPr>
            <a:r>
              <a:rPr lang="en-US" sz="1600" spc="10" dirty="0">
                <a:solidFill>
                  <a:srgbClr val="000000"/>
                </a:solidFill>
                <a:latin typeface="Century Gothic" panose="020B0502020202020204" pitchFamily="34" charset="0"/>
                <a:cs typeface="Calibri" panose="020F0502020204030204" pitchFamily="34" charset="0"/>
              </a:rPr>
              <a:t>U.S. Census Bureau. (2019). Quick facts. https://www.census.gov/quickfacts/fact/table/US/PST045216</a:t>
            </a:r>
          </a:p>
          <a:p>
            <a:pPr>
              <a:lnSpc>
                <a:spcPct val="120000"/>
              </a:lnSpc>
              <a:spcBef>
                <a:spcPts val="600"/>
              </a:spcBef>
            </a:pPr>
            <a:r>
              <a:rPr lang="en-US" sz="1600" spc="10" dirty="0">
                <a:solidFill>
                  <a:srgbClr val="000000"/>
                </a:solidFill>
                <a:latin typeface="Century Gothic" panose="020B0502020202020204" pitchFamily="34" charset="0"/>
                <a:cs typeface="Calibri" panose="020F0502020204030204" pitchFamily="34" charset="0"/>
              </a:rPr>
              <a:t>U.S. Department of Health and Human Services. (2019). Think cultural health education: Combating implicit bias 	and stereotypes. 	https://thinkculturalhealth.hhs.gov</a:t>
            </a:r>
          </a:p>
          <a:p>
            <a:endParaRPr lang="es-ES_tradnl" dirty="0"/>
          </a:p>
        </p:txBody>
      </p:sp>
      <p:sp>
        <p:nvSpPr>
          <p:cNvPr id="4" name="Title 1">
            <a:extLst>
              <a:ext uri="{FF2B5EF4-FFF2-40B4-BE49-F238E27FC236}">
                <a16:creationId xmlns:a16="http://schemas.microsoft.com/office/drawing/2014/main" id="{75DE6298-6C13-197F-A602-BD1ABE2FD901}"/>
              </a:ext>
            </a:extLst>
          </p:cNvPr>
          <p:cNvSpPr>
            <a:spLocks noGrp="1"/>
          </p:cNvSpPr>
          <p:nvPr>
            <p:ph type="title"/>
          </p:nvPr>
        </p:nvSpPr>
        <p:spPr>
          <a:xfrm>
            <a:off x="0" y="27709"/>
            <a:ext cx="12191999" cy="864960"/>
          </a:xfrm>
        </p:spPr>
        <p:txBody>
          <a:bodyPr>
            <a:normAutofit/>
          </a:bodyPr>
          <a:lstStyle/>
          <a:p>
            <a:pPr algn="ctr"/>
            <a:r>
              <a:rPr lang="en-US" sz="4000" b="1" dirty="0">
                <a:solidFill>
                  <a:schemeClr val="accent5">
                    <a:lumMod val="75000"/>
                  </a:schemeClr>
                </a:solidFill>
                <a:latin typeface="Century Gothic" panose="020B0502020202020204" pitchFamily="34" charset="0"/>
              </a:rPr>
              <a:t>References</a:t>
            </a:r>
            <a:endParaRPr lang="en-US" sz="4000" dirty="0">
              <a:solidFill>
                <a:schemeClr val="accent5">
                  <a:lumMod val="75000"/>
                </a:schemeClr>
              </a:solidFill>
            </a:endParaRPr>
          </a:p>
        </p:txBody>
      </p:sp>
    </p:spTree>
    <p:extLst>
      <p:ext uri="{BB962C8B-B14F-4D97-AF65-F5344CB8AC3E}">
        <p14:creationId xmlns:p14="http://schemas.microsoft.com/office/powerpoint/2010/main" val="40939740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9C41364-EA02-894A-1ADF-B111946A59BA}"/>
              </a:ext>
            </a:extLst>
          </p:cNvPr>
          <p:cNvSpPr>
            <a:spLocks noGrp="1"/>
          </p:cNvSpPr>
          <p:nvPr>
            <p:ph type="title"/>
          </p:nvPr>
        </p:nvSpPr>
        <p:spPr>
          <a:xfrm>
            <a:off x="0" y="27709"/>
            <a:ext cx="12191999" cy="864960"/>
          </a:xfrm>
        </p:spPr>
        <p:txBody>
          <a:bodyPr>
            <a:normAutofit/>
          </a:bodyPr>
          <a:lstStyle/>
          <a:p>
            <a:pPr algn="ctr"/>
            <a:r>
              <a:rPr lang="en-US" sz="4000" b="1" dirty="0">
                <a:solidFill>
                  <a:schemeClr val="accent5">
                    <a:lumMod val="75000"/>
                  </a:schemeClr>
                </a:solidFill>
                <a:latin typeface="Century Gothic" panose="020B0502020202020204" pitchFamily="34" charset="0"/>
              </a:rPr>
              <a:t>References</a:t>
            </a:r>
            <a:endParaRPr lang="en-US" sz="4000" dirty="0">
              <a:solidFill>
                <a:schemeClr val="accent5">
                  <a:lumMod val="75000"/>
                </a:schemeClr>
              </a:solidFill>
            </a:endParaRPr>
          </a:p>
        </p:txBody>
      </p:sp>
      <p:sp>
        <p:nvSpPr>
          <p:cNvPr id="5" name="TextBox 4">
            <a:extLst>
              <a:ext uri="{FF2B5EF4-FFF2-40B4-BE49-F238E27FC236}">
                <a16:creationId xmlns:a16="http://schemas.microsoft.com/office/drawing/2014/main" id="{1A609858-BCAA-617F-127A-43C21A1A2733}"/>
              </a:ext>
            </a:extLst>
          </p:cNvPr>
          <p:cNvSpPr txBox="1"/>
          <p:nvPr/>
        </p:nvSpPr>
        <p:spPr>
          <a:xfrm>
            <a:off x="501445" y="823982"/>
            <a:ext cx="11061289" cy="3000821"/>
          </a:xfrm>
          <a:prstGeom prst="rect">
            <a:avLst/>
          </a:prstGeom>
          <a:noFill/>
        </p:spPr>
        <p:txBody>
          <a:bodyPr wrap="square" rtlCol="0">
            <a:spAutoFit/>
          </a:bodyPr>
          <a:lstStyle/>
          <a:p>
            <a:pPr>
              <a:lnSpc>
                <a:spcPct val="120000"/>
              </a:lnSpc>
              <a:spcBef>
                <a:spcPts val="600"/>
              </a:spcBef>
            </a:pPr>
            <a:r>
              <a:rPr lang="en-US" sz="1600" spc="10" dirty="0">
                <a:solidFill>
                  <a:srgbClr val="000000"/>
                </a:solidFill>
                <a:latin typeface="Century Gothic" panose="020B0502020202020204" pitchFamily="34" charset="0"/>
                <a:cs typeface="Calibri" panose="020F0502020204030204" pitchFamily="34" charset="0"/>
              </a:rPr>
              <a:t>Winn, A., Hetherington, E. &amp; Tough, S. (2018). Caring for pregnant refugee women in a turbulent policy 	landscape: perspectives of health care professionals in Calgary, Alberta. Int J Equity Health, 17, 91. 	https://doi.org/10.1186/s12939-018-0801-5</a:t>
            </a:r>
          </a:p>
          <a:p>
            <a:pPr>
              <a:lnSpc>
                <a:spcPct val="120000"/>
              </a:lnSpc>
              <a:spcBef>
                <a:spcPts val="600"/>
              </a:spcBef>
            </a:pPr>
            <a:r>
              <a:rPr lang="en-US" sz="1600" spc="10" dirty="0">
                <a:solidFill>
                  <a:srgbClr val="000000"/>
                </a:solidFill>
                <a:latin typeface="Century Gothic" panose="020B0502020202020204" pitchFamily="34" charset="0"/>
                <a:cs typeface="Calibri" panose="020F0502020204030204" pitchFamily="34" charset="0"/>
              </a:rPr>
              <a:t>World Health Organization [WHO] (n.d.). Refugee and migrant health. https://www.who.int/health-	topics/refugee-and-migrant-health#tab=tab_1</a:t>
            </a:r>
          </a:p>
          <a:p>
            <a:pPr>
              <a:lnSpc>
                <a:spcPct val="120000"/>
              </a:lnSpc>
              <a:spcBef>
                <a:spcPts val="600"/>
              </a:spcBef>
            </a:pPr>
            <a:r>
              <a:rPr lang="en-US" sz="1600" spc="10" dirty="0">
                <a:solidFill>
                  <a:srgbClr val="000000"/>
                </a:solidFill>
                <a:latin typeface="Century Gothic" panose="020B0502020202020204" pitchFamily="34" charset="0"/>
                <a:cs typeface="Calibri" panose="020F0502020204030204" pitchFamily="34" charset="0"/>
              </a:rPr>
              <a:t>World Health Report (2022). Progress report on Every Woman Every Child, Global strategy for women’s, 	children's and adolescents. (2016-2030). https://protect.everywomaneverychild.org/</a:t>
            </a:r>
          </a:p>
          <a:p>
            <a:pPr>
              <a:lnSpc>
                <a:spcPct val="120000"/>
              </a:lnSpc>
              <a:spcBef>
                <a:spcPts val="600"/>
              </a:spcBef>
            </a:pPr>
            <a:endParaRPr lang="en-US" spc="10" dirty="0">
              <a:solidFill>
                <a:srgbClr val="000000"/>
              </a:solidFill>
              <a:latin typeface="Century Gothic" panose="020B0502020202020204" pitchFamily="34" charset="0"/>
              <a:cs typeface="Calibri" panose="020F0502020204030204" pitchFamily="34" charset="0"/>
            </a:endParaRPr>
          </a:p>
          <a:p>
            <a:endParaRPr lang="es-ES_tradnl" dirty="0"/>
          </a:p>
        </p:txBody>
      </p:sp>
    </p:spTree>
    <p:extLst>
      <p:ext uri="{BB962C8B-B14F-4D97-AF65-F5344CB8AC3E}">
        <p14:creationId xmlns:p14="http://schemas.microsoft.com/office/powerpoint/2010/main" val="8424117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651E29-B689-B83D-09C1-83ADF24B4F9F}"/>
              </a:ext>
            </a:extLst>
          </p:cNvPr>
          <p:cNvSpPr/>
          <p:nvPr/>
        </p:nvSpPr>
        <p:spPr>
          <a:xfrm>
            <a:off x="1288472" y="5205177"/>
            <a:ext cx="3185586" cy="107696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entury Gothic" panose="020B0502020202020204" pitchFamily="34" charset="0"/>
                <a:ea typeface="Open Sans" panose="020B0606030504020204" pitchFamily="34" charset="0"/>
                <a:cs typeface="Open Sans" panose="020B0606030504020204" pitchFamily="34" charset="0"/>
              </a:rPr>
              <a:t>Contact </a:t>
            </a:r>
          </a:p>
          <a:p>
            <a:pPr algn="ctr"/>
            <a:r>
              <a:rPr lang="en-US" sz="3200" b="1" dirty="0">
                <a:solidFill>
                  <a:schemeClr val="tx1"/>
                </a:solidFill>
                <a:latin typeface="Century Gothic" panose="020B0502020202020204" pitchFamily="34" charset="0"/>
                <a:ea typeface="Open Sans" panose="020B0606030504020204" pitchFamily="34" charset="0"/>
                <a:cs typeface="Open Sans" panose="020B0606030504020204" pitchFamily="34" charset="0"/>
              </a:rPr>
              <a:t>Information</a:t>
            </a:r>
            <a:r>
              <a:rPr lang="en-US" sz="3200" b="1" dirty="0">
                <a:solidFill>
                  <a:schemeClr val="tx1"/>
                </a:solidFill>
                <a:latin typeface="Century Gothic" panose="020B0502020202020204" pitchFamily="34" charset="0"/>
              </a:rPr>
              <a:t> </a:t>
            </a:r>
            <a:endParaRPr lang="en-US" sz="3200" b="1" dirty="0">
              <a:latin typeface="Century Gothic" panose="020B0502020202020204" pitchFamily="34" charset="0"/>
            </a:endParaRPr>
          </a:p>
        </p:txBody>
      </p:sp>
      <p:sp>
        <p:nvSpPr>
          <p:cNvPr id="7" name="Rectangle 6">
            <a:extLst>
              <a:ext uri="{FF2B5EF4-FFF2-40B4-BE49-F238E27FC236}">
                <a16:creationId xmlns:a16="http://schemas.microsoft.com/office/drawing/2014/main" id="{D63FD5A4-CFC7-95C2-BC27-24BF0DF4E5D9}"/>
              </a:ext>
            </a:extLst>
          </p:cNvPr>
          <p:cNvSpPr/>
          <p:nvPr/>
        </p:nvSpPr>
        <p:spPr>
          <a:xfrm>
            <a:off x="5720065" y="5100736"/>
            <a:ext cx="5306293" cy="1285842"/>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spcBef>
                <a:spcPts val="300"/>
              </a:spcBef>
              <a:buNone/>
            </a:pPr>
            <a:r>
              <a:rPr lang="en-US" sz="2400" b="1"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Nancy </a:t>
            </a:r>
            <a:r>
              <a:rPr 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Huhta </a:t>
            </a:r>
            <a:r>
              <a:rPr lang="en-US" sz="2400" b="1"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Comello </a:t>
            </a:r>
          </a:p>
          <a:p>
            <a:pPr marL="0" indent="0" algn="ctr">
              <a:spcBef>
                <a:spcPts val="300"/>
              </a:spcBef>
              <a:buNone/>
            </a:pP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safebirthguatemala@gmail.com</a:t>
            </a:r>
            <a:endParaRPr lang="en-US" sz="24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740E025B-50FE-9BA7-F0FB-84FB05CC57D7}"/>
              </a:ext>
            </a:extLst>
          </p:cNvPr>
          <p:cNvPicPr>
            <a:picLocks noChangeAspect="1"/>
          </p:cNvPicPr>
          <p:nvPr/>
        </p:nvPicPr>
        <p:blipFill>
          <a:blip r:embed="rId3"/>
          <a:srcRect l="4216" t="5871" r="1928" b="16477"/>
          <a:stretch>
            <a:fillRect/>
          </a:stretch>
        </p:blipFill>
        <p:spPr>
          <a:xfrm>
            <a:off x="2324927" y="323987"/>
            <a:ext cx="7542146" cy="4481565"/>
          </a:xfrm>
          <a:prstGeom prst="rect">
            <a:avLst/>
          </a:prstGeom>
        </p:spPr>
      </p:pic>
    </p:spTree>
    <p:extLst>
      <p:ext uri="{BB962C8B-B14F-4D97-AF65-F5344CB8AC3E}">
        <p14:creationId xmlns:p14="http://schemas.microsoft.com/office/powerpoint/2010/main" val="2895459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CB35C-AF62-3544-3574-FC5C7D5ED752}"/>
              </a:ext>
            </a:extLst>
          </p:cNvPr>
          <p:cNvSpPr>
            <a:spLocks noGrp="1"/>
          </p:cNvSpPr>
          <p:nvPr>
            <p:ph type="title"/>
          </p:nvPr>
        </p:nvSpPr>
        <p:spPr/>
        <p:txBody>
          <a:bodyPr>
            <a:normAutofit fontScale="90000"/>
          </a:bodyPr>
          <a:lstStyle/>
          <a:p>
            <a:pPr algn="ctr"/>
            <a:r>
              <a:rPr lang="en-US" b="1" dirty="0">
                <a:solidFill>
                  <a:srgbClr val="7030A0"/>
                </a:solidFill>
                <a:latin typeface="Century Gothic" panose="020B0502020202020204" pitchFamily="34" charset="0"/>
              </a:rPr>
              <a:t>Childbearing Data for Refugee Families </a:t>
            </a:r>
            <a:br>
              <a:rPr lang="en-US" b="1" dirty="0">
                <a:solidFill>
                  <a:srgbClr val="7030A0"/>
                </a:solidFill>
                <a:latin typeface="Century Gothic" panose="020B0502020202020204" pitchFamily="34" charset="0"/>
              </a:rPr>
            </a:br>
            <a:r>
              <a:rPr lang="en-US" b="1" dirty="0">
                <a:solidFill>
                  <a:srgbClr val="7030A0"/>
                </a:solidFill>
                <a:latin typeface="Century Gothic" panose="020B0502020202020204" pitchFamily="34" charset="0"/>
              </a:rPr>
              <a:t>in the U.S.</a:t>
            </a:r>
            <a:endParaRPr lang="en-US" dirty="0"/>
          </a:p>
        </p:txBody>
      </p:sp>
      <p:sp>
        <p:nvSpPr>
          <p:cNvPr id="3" name="Content Placeholder 2">
            <a:extLst>
              <a:ext uri="{FF2B5EF4-FFF2-40B4-BE49-F238E27FC236}">
                <a16:creationId xmlns:a16="http://schemas.microsoft.com/office/drawing/2014/main" id="{B6B6A7ED-C63C-4ED8-89FC-B3EAD9D40BDD}"/>
              </a:ext>
            </a:extLst>
          </p:cNvPr>
          <p:cNvSpPr>
            <a:spLocks noGrp="1"/>
          </p:cNvSpPr>
          <p:nvPr>
            <p:ph idx="1"/>
          </p:nvPr>
        </p:nvSpPr>
        <p:spPr>
          <a:xfrm>
            <a:off x="271463" y="1869167"/>
            <a:ext cx="11487149" cy="4900702"/>
          </a:xfrm>
        </p:spPr>
        <p:txBody>
          <a:bodyPr>
            <a:normAutofit fontScale="92500" lnSpcReduction="10000"/>
          </a:bodyPr>
          <a:lstStyle/>
          <a:p>
            <a:r>
              <a:rPr lang="en-US" sz="3000" b="1" dirty="0">
                <a:latin typeface="Century Gothic" panose="020B0502020202020204" pitchFamily="34" charset="0"/>
              </a:rPr>
              <a:t>The United States provided protection to 36,615 asylees during 2022; increased to </a:t>
            </a:r>
            <a:r>
              <a:rPr lang="en-US" b="1" dirty="0">
                <a:latin typeface="Century Gothic" panose="020B0502020202020204" pitchFamily="34" charset="0"/>
              </a:rPr>
              <a:t>54,350 individuals in 2024</a:t>
            </a:r>
            <a:endParaRPr lang="en-US" sz="2600" b="1" dirty="0">
              <a:latin typeface="Century Gothic" panose="020B0502020202020204" pitchFamily="34" charset="0"/>
            </a:endParaRPr>
          </a:p>
          <a:p>
            <a:pPr lvl="1"/>
            <a:r>
              <a:rPr lang="en-US" sz="2600" dirty="0">
                <a:latin typeface="Century Gothic" panose="020B0502020202020204" pitchFamily="34" charset="0"/>
              </a:rPr>
              <a:t>The leading countries of nationality for persons granted asylum</a:t>
            </a:r>
          </a:p>
          <a:p>
            <a:pPr lvl="2"/>
            <a:r>
              <a:rPr lang="en-US" sz="2600" dirty="0">
                <a:latin typeface="Century Gothic" panose="020B0502020202020204" pitchFamily="34" charset="0"/>
              </a:rPr>
              <a:t>People’s Republic of China, Venezuela, and El Salvador</a:t>
            </a:r>
            <a:endParaRPr lang="en-US" sz="2600" b="1" dirty="0">
              <a:latin typeface="Century Gothic" panose="020B0502020202020204" pitchFamily="34" charset="0"/>
            </a:endParaRPr>
          </a:p>
          <a:p>
            <a:r>
              <a:rPr lang="en-US" sz="3000" b="1" dirty="0">
                <a:latin typeface="Century Gothic" panose="020B0502020202020204" pitchFamily="34" charset="0"/>
              </a:rPr>
              <a:t>The U.S. is home to more international migrants than any other country, 17-20% of all immigrants</a:t>
            </a:r>
          </a:p>
          <a:p>
            <a:pPr lvl="1"/>
            <a:r>
              <a:rPr lang="en-US" sz="2600" dirty="0">
                <a:latin typeface="Century Gothic" panose="020B0502020202020204" pitchFamily="34" charset="0"/>
              </a:rPr>
              <a:t>More than the next four countries: </a:t>
            </a:r>
          </a:p>
          <a:p>
            <a:pPr lvl="2"/>
            <a:r>
              <a:rPr lang="en-US" sz="2600" dirty="0">
                <a:latin typeface="Century Gothic" panose="020B0502020202020204" pitchFamily="34" charset="0"/>
              </a:rPr>
              <a:t>Germany, Saudi Arabia, Russia, and the United Kingdom combined.</a:t>
            </a:r>
          </a:p>
          <a:p>
            <a:r>
              <a:rPr lang="en-US" sz="3000" b="1" dirty="0">
                <a:latin typeface="Century Gothic" panose="020B0502020202020204" pitchFamily="34" charset="0"/>
              </a:rPr>
              <a:t>In 2026 U.S. immigrant population represents about 4.2% of the total world population</a:t>
            </a:r>
          </a:p>
          <a:p>
            <a:r>
              <a:rPr lang="en-US" sz="3000" b="1" dirty="0">
                <a:latin typeface="Century Gothic" panose="020B0502020202020204" pitchFamily="34" charset="0"/>
              </a:rPr>
              <a:t>Immigrants now comprise 15.4% of the total U.S. population</a:t>
            </a:r>
          </a:p>
          <a:p>
            <a:pPr lvl="1"/>
            <a:r>
              <a:rPr lang="en-US" sz="2600" dirty="0">
                <a:latin typeface="Century Gothic" panose="020B0502020202020204" pitchFamily="34" charset="0"/>
              </a:rPr>
              <a:t>Historical record =14.8% in 1890.</a:t>
            </a:r>
          </a:p>
          <a:p>
            <a:endParaRPr lang="en-US" sz="3000" b="1" dirty="0">
              <a:latin typeface="Century Gothic" panose="020B0502020202020204" pitchFamily="34" charset="0"/>
            </a:endParaRPr>
          </a:p>
          <a:p>
            <a:endParaRPr lang="en-US" dirty="0"/>
          </a:p>
        </p:txBody>
      </p:sp>
      <p:sp>
        <p:nvSpPr>
          <p:cNvPr id="4" name="TextBox 3">
            <a:extLst>
              <a:ext uri="{FF2B5EF4-FFF2-40B4-BE49-F238E27FC236}">
                <a16:creationId xmlns:a16="http://schemas.microsoft.com/office/drawing/2014/main" id="{1EC24F57-AE4C-DCA7-5701-11B99B146F16}"/>
              </a:ext>
            </a:extLst>
          </p:cNvPr>
          <p:cNvSpPr txBox="1"/>
          <p:nvPr/>
        </p:nvSpPr>
        <p:spPr>
          <a:xfrm>
            <a:off x="7029450" y="6492874"/>
            <a:ext cx="5286375" cy="276999"/>
          </a:xfrm>
          <a:prstGeom prst="rect">
            <a:avLst/>
          </a:prstGeom>
          <a:noFill/>
        </p:spPr>
        <p:txBody>
          <a:bodyPr wrap="square" rtlCol="0">
            <a:spAutoFit/>
          </a:bodyPr>
          <a:lstStyle/>
          <a:p>
            <a:r>
              <a:rPr lang="en-US" sz="1000" dirty="0">
                <a:latin typeface="Century Gothic" panose="020B0502020202020204" pitchFamily="34" charset="0"/>
              </a:rPr>
              <a:t>                    </a:t>
            </a:r>
            <a:r>
              <a:rPr lang="en-US" sz="1200" dirty="0">
                <a:latin typeface="Century Gothic" panose="020B0502020202020204" pitchFamily="34" charset="0"/>
              </a:rPr>
              <a:t>American Immigration Council, 2026;  Gibson, 2022</a:t>
            </a:r>
          </a:p>
        </p:txBody>
      </p:sp>
      <p:sp>
        <p:nvSpPr>
          <p:cNvPr id="5" name="Rectangle 1">
            <a:extLst>
              <a:ext uri="{FF2B5EF4-FFF2-40B4-BE49-F238E27FC236}">
                <a16:creationId xmlns:a16="http://schemas.microsoft.com/office/drawing/2014/main" id="{907A6AD9-3D4B-7ADD-0E56-01CA3D57005B}"/>
              </a:ext>
            </a:extLst>
          </p:cNvPr>
          <p:cNvSpPr>
            <a:spLocks noChangeArrowheads="1"/>
          </p:cNvSpPr>
          <p:nvPr/>
        </p:nvSpPr>
        <p:spPr bwMode="auto">
          <a:xfrm>
            <a:off x="1" y="186646"/>
            <a:ext cx="12192000" cy="276999"/>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A0A0A"/>
                </a:solidFill>
                <a:effectLst/>
                <a:latin typeface="Google Sans"/>
              </a:rPr>
              <a:t>Immigrants now make up roughly </a:t>
            </a:r>
            <a:r>
              <a:rPr kumimoji="0" lang="en-US" altLang="en-US" sz="1200" b="1" i="0" u="none" strike="noStrike" cap="none" normalizeH="0" baseline="0" dirty="0">
                <a:ln>
                  <a:noFill/>
                </a:ln>
                <a:solidFill>
                  <a:srgbClr val="0A0A0A"/>
                </a:solidFill>
                <a:effectLst/>
                <a:latin typeface="Google Sans"/>
              </a:rPr>
              <a:t>15.4%</a:t>
            </a:r>
            <a:r>
              <a:rPr kumimoji="0" lang="en-US" altLang="en-US" sz="1200" b="0" i="0" u="none" strike="noStrike" cap="none" normalizeH="0" baseline="0" dirty="0">
                <a:ln>
                  <a:noFill/>
                </a:ln>
                <a:solidFill>
                  <a:srgbClr val="0A0A0A"/>
                </a:solidFill>
                <a:effectLst/>
                <a:latin typeface="Google Sans"/>
              </a:rPr>
              <a:t> of the total U.S. population, a level near the historical record of 14.8% set in 1890.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171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ADF5A11-43B7-00DD-B90F-4579E2CB486B}"/>
              </a:ext>
            </a:extLst>
          </p:cNvPr>
          <p:cNvGraphicFramePr>
            <a:graphicFrameLocks noGrp="1"/>
          </p:cNvGraphicFramePr>
          <p:nvPr>
            <p:extLst>
              <p:ext uri="{D42A27DB-BD31-4B8C-83A1-F6EECF244321}">
                <p14:modId xmlns:p14="http://schemas.microsoft.com/office/powerpoint/2010/main" val="3848960105"/>
              </p:ext>
            </p:extLst>
          </p:nvPr>
        </p:nvGraphicFramePr>
        <p:xfrm>
          <a:off x="0" y="0"/>
          <a:ext cx="12192000" cy="7110342"/>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4032998638"/>
                    </a:ext>
                  </a:extLst>
                </a:gridCol>
                <a:gridCol w="4064000">
                  <a:extLst>
                    <a:ext uri="{9D8B030D-6E8A-4147-A177-3AD203B41FA5}">
                      <a16:colId xmlns:a16="http://schemas.microsoft.com/office/drawing/2014/main" val="3841861663"/>
                    </a:ext>
                  </a:extLst>
                </a:gridCol>
                <a:gridCol w="4064000">
                  <a:extLst>
                    <a:ext uri="{9D8B030D-6E8A-4147-A177-3AD203B41FA5}">
                      <a16:colId xmlns:a16="http://schemas.microsoft.com/office/drawing/2014/main" val="2346381520"/>
                    </a:ext>
                  </a:extLst>
                </a:gridCol>
              </a:tblGrid>
              <a:tr h="728663">
                <a:tc gridSpan="3">
                  <a:txBody>
                    <a:bodyPr/>
                    <a:lstStyle/>
                    <a:p>
                      <a:pPr algn="ctr"/>
                      <a:r>
                        <a:rPr lang="en-US" sz="4000" dirty="0">
                          <a:latin typeface="Century Gothic" panose="020B0502020202020204" pitchFamily="34" charset="0"/>
                        </a:rPr>
                        <a:t>Definitions </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203009288"/>
                  </a:ext>
                </a:extLst>
              </a:tr>
              <a:tr h="8647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latin typeface="Century Gothic" panose="020B0502020202020204" pitchFamily="34" charset="0"/>
                        </a:rPr>
                        <a:t>Refugee</a:t>
                      </a:r>
                    </a:p>
                  </a:txBody>
                  <a:tcPr anchor="ctr">
                    <a:solidFill>
                      <a:schemeClr val="accent5">
                        <a:lumMod val="40000"/>
                        <a:lumOff val="60000"/>
                      </a:schemeClr>
                    </a:solidFill>
                  </a:tcPr>
                </a:tc>
                <a:tc>
                  <a:txBody>
                    <a:bodyPr/>
                    <a:lstStyle/>
                    <a:p>
                      <a:pPr algn="ctr"/>
                      <a:r>
                        <a:rPr lang="en-US" sz="3600" b="1" dirty="0">
                          <a:latin typeface="Century Gothic" panose="020B0502020202020204" pitchFamily="34" charset="0"/>
                        </a:rPr>
                        <a:t>Immigrant</a:t>
                      </a:r>
                    </a:p>
                  </a:txBody>
                  <a:tcPr anchor="ctr">
                    <a:solidFill>
                      <a:schemeClr val="accent1">
                        <a:lumMod val="40000"/>
                        <a:lumOff val="60000"/>
                      </a:schemeClr>
                    </a:solidFill>
                  </a:tcPr>
                </a:tc>
                <a:tc>
                  <a:txBody>
                    <a:bodyPr/>
                    <a:lstStyle/>
                    <a:p>
                      <a:pPr algn="ctr"/>
                      <a:r>
                        <a:rPr lang="en-US" sz="3600" b="1" dirty="0">
                          <a:latin typeface="Century Gothic" panose="020B0502020202020204" pitchFamily="34" charset="0"/>
                        </a:rPr>
                        <a:t>Migrant</a:t>
                      </a:r>
                    </a:p>
                  </a:txBody>
                  <a:tcPr anchor="ctr">
                    <a:solidFill>
                      <a:schemeClr val="accent3">
                        <a:lumMod val="40000"/>
                        <a:lumOff val="60000"/>
                      </a:schemeClr>
                    </a:solidFill>
                  </a:tcPr>
                </a:tc>
                <a:extLst>
                  <a:ext uri="{0D108BD9-81ED-4DB2-BD59-A6C34878D82A}">
                    <a16:rowId xmlns:a16="http://schemas.microsoft.com/office/drawing/2014/main" val="981133794"/>
                  </a:ext>
                </a:extLst>
              </a:tr>
              <a:tr h="4745695">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latin typeface="Century Gothic" panose="020B0502020202020204" pitchFamily="34" charset="0"/>
                        </a:rPr>
                        <a:t>A person who is unable or unwilling to return to their country of nationality (or country of last habitual residence, if stateless) because of persecution or a well-founded fear of persecution on account of race, religion, nationality, membership in a particular social group, or political opinion</a:t>
                      </a:r>
                    </a:p>
                    <a:p>
                      <a:endParaRPr lang="en-US" sz="2000" dirty="0"/>
                    </a:p>
                  </a:txBody>
                  <a:tcPr>
                    <a:solidFill>
                      <a:schemeClr val="accent5">
                        <a:lumMod val="20000"/>
                        <a:lumOff val="80000"/>
                      </a:schemeClr>
                    </a:solidFill>
                  </a:tcPr>
                </a:tc>
                <a:tc>
                  <a:txBody>
                    <a:bodyPr/>
                    <a:lstStyle/>
                    <a:p>
                      <a:pPr marL="342900" lvl="0" indent="-342900">
                        <a:buFont typeface="Arial" panose="020B0604020202020204" pitchFamily="34" charset="0"/>
                        <a:buChar char="•"/>
                      </a:pPr>
                      <a:r>
                        <a:rPr lang="en-US" sz="2400" dirty="0">
                          <a:latin typeface="Century Gothic" panose="020B0502020202020204" pitchFamily="34" charset="0"/>
                        </a:rPr>
                        <a:t>Person(s) with no U.S. citizenship at birth </a:t>
                      </a:r>
                    </a:p>
                    <a:p>
                      <a:pPr marL="342900" lvl="0" indent="-342900">
                        <a:buFont typeface="Arial" panose="020B0604020202020204" pitchFamily="34" charset="0"/>
                        <a:buChar char="•"/>
                      </a:pPr>
                      <a:r>
                        <a:rPr lang="en-US" sz="2400" dirty="0">
                          <a:latin typeface="Century Gothic" panose="020B0502020202020204" pitchFamily="34" charset="0"/>
                        </a:rPr>
                        <a:t>Includes naturalized citizens, lawful permanent residents, refugees and asylees, people on certain temporary visas, and unauthorized immigrants</a:t>
                      </a:r>
                    </a:p>
                    <a:p>
                      <a:pPr marL="342900" lvl="0" indent="-342900">
                        <a:buFont typeface="Arial" panose="020B0604020202020204" pitchFamily="34" charset="0"/>
                        <a:buChar char="•"/>
                      </a:pPr>
                      <a:r>
                        <a:rPr lang="en-US" sz="2400" dirty="0">
                          <a:latin typeface="Century Gothic" panose="020B0502020202020204" pitchFamily="34" charset="0"/>
                        </a:rPr>
                        <a:t>Used interchangeably with </a:t>
                      </a:r>
                      <a:r>
                        <a:rPr lang="en-US" sz="2400" i="1" dirty="0">
                          <a:latin typeface="Century Gothic" panose="020B0502020202020204" pitchFamily="34" charset="0"/>
                        </a:rPr>
                        <a:t>foreign-born</a:t>
                      </a:r>
                    </a:p>
                    <a:p>
                      <a:endParaRPr lang="en-US" dirty="0"/>
                    </a:p>
                  </a:txBody>
                  <a:tcPr>
                    <a:solidFill>
                      <a:schemeClr val="accent1">
                        <a:lumMod val="20000"/>
                        <a:lumOff val="80000"/>
                      </a:schemeClr>
                    </a:solidFill>
                  </a:tcPr>
                </a:tc>
                <a:tc>
                  <a:txBody>
                    <a:bodyPr/>
                    <a:lstStyle/>
                    <a:p>
                      <a:pPr marL="342900" lvl="0" indent="-342900">
                        <a:buFont typeface="Arial" panose="020B0604020202020204" pitchFamily="34" charset="0"/>
                        <a:buChar char="•"/>
                      </a:pPr>
                      <a:r>
                        <a:rPr lang="en-US" sz="2400" dirty="0">
                          <a:latin typeface="Century Gothic" panose="020B0502020202020204" pitchFamily="34" charset="0"/>
                        </a:rPr>
                        <a:t>Any person who changes his or her country of usual residence</a:t>
                      </a:r>
                    </a:p>
                    <a:p>
                      <a:pPr marL="342900" lvl="0" indent="-342900">
                        <a:buFont typeface="Arial" panose="020B0604020202020204" pitchFamily="34" charset="0"/>
                        <a:buChar char="•"/>
                      </a:pPr>
                      <a:r>
                        <a:rPr lang="en-US" sz="2400" dirty="0">
                          <a:latin typeface="Century Gothic" panose="020B0502020202020204" pitchFamily="34" charset="0"/>
                        </a:rPr>
                        <a:t>Moving or have moved across an international border, regardless of legal status, duration of the stay abroad, and causes for migration</a:t>
                      </a:r>
                    </a:p>
                    <a:p>
                      <a:endParaRPr lang="en-US" dirty="0"/>
                    </a:p>
                  </a:txBody>
                  <a:tcPr>
                    <a:solidFill>
                      <a:schemeClr val="accent3">
                        <a:lumMod val="20000"/>
                        <a:lumOff val="80000"/>
                      </a:schemeClr>
                    </a:solidFill>
                  </a:tcPr>
                </a:tc>
                <a:extLst>
                  <a:ext uri="{0D108BD9-81ED-4DB2-BD59-A6C34878D82A}">
                    <a16:rowId xmlns:a16="http://schemas.microsoft.com/office/drawing/2014/main" val="3367642728"/>
                  </a:ext>
                </a:extLst>
              </a:tr>
            </a:tbl>
          </a:graphicData>
        </a:graphic>
      </p:graphicFrame>
    </p:spTree>
    <p:extLst>
      <p:ext uri="{BB962C8B-B14F-4D97-AF65-F5344CB8AC3E}">
        <p14:creationId xmlns:p14="http://schemas.microsoft.com/office/powerpoint/2010/main" val="2527119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D742-8B42-9412-C85E-F525FF410B52}"/>
              </a:ext>
            </a:extLst>
          </p:cNvPr>
          <p:cNvSpPr>
            <a:spLocks noGrp="1"/>
          </p:cNvSpPr>
          <p:nvPr>
            <p:ph type="title"/>
          </p:nvPr>
        </p:nvSpPr>
        <p:spPr>
          <a:xfrm>
            <a:off x="0" y="177697"/>
            <a:ext cx="12192000" cy="1325563"/>
          </a:xfrm>
        </p:spPr>
        <p:txBody>
          <a:bodyPr>
            <a:normAutofit/>
          </a:bodyPr>
          <a:lstStyle/>
          <a:p>
            <a:pPr algn="ctr"/>
            <a:r>
              <a:rPr lang="en-US" sz="4000" b="1" dirty="0">
                <a:solidFill>
                  <a:srgbClr val="7030A0"/>
                </a:solidFill>
                <a:latin typeface="Century Gothic" panose="020B0502020202020204" pitchFamily="34" charset="0"/>
                <a:cs typeface="Calibri" panose="020F0502020204030204" pitchFamily="34" charset="0"/>
              </a:rPr>
              <a:t>ACOG Committee Statement (2023)</a:t>
            </a:r>
            <a:br>
              <a:rPr lang="en-US" sz="4000" b="1" dirty="0">
                <a:solidFill>
                  <a:srgbClr val="7030A0"/>
                </a:solidFill>
                <a:latin typeface="Century Gothic" panose="020B0502020202020204" pitchFamily="34" charset="0"/>
                <a:cs typeface="Calibri" panose="020F0502020204030204" pitchFamily="34" charset="0"/>
              </a:rPr>
            </a:br>
            <a:endParaRPr lang="en-US" sz="4000" b="1" dirty="0">
              <a:solidFill>
                <a:srgbClr val="7030A0"/>
              </a:solidFill>
              <a:latin typeface="Century Gothic" panose="020B050202020202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9C0873F-7C4F-6482-1310-1A51469240EF}"/>
              </a:ext>
            </a:extLst>
          </p:cNvPr>
          <p:cNvSpPr>
            <a:spLocks noGrp="1"/>
          </p:cNvSpPr>
          <p:nvPr>
            <p:ph idx="1"/>
          </p:nvPr>
        </p:nvSpPr>
        <p:spPr>
          <a:xfrm>
            <a:off x="198862" y="1085657"/>
            <a:ext cx="11744094" cy="1686118"/>
          </a:xfrm>
          <a:ln>
            <a:solidFill>
              <a:schemeClr val="bg1"/>
            </a:solidFill>
          </a:ln>
        </p:spPr>
        <p:txBody>
          <a:bodyPr>
            <a:normAutofit fontScale="77500" lnSpcReduction="20000"/>
          </a:bodyPr>
          <a:lstStyle/>
          <a:p>
            <a:pPr>
              <a:lnSpc>
                <a:spcPct val="120000"/>
              </a:lnSpc>
            </a:pPr>
            <a:r>
              <a:rPr lang="en-US" dirty="0"/>
              <a:t>“</a:t>
            </a:r>
            <a:r>
              <a:rPr lang="en-US" sz="3300" dirty="0">
                <a:latin typeface="Century Gothic" panose="020B0502020202020204" pitchFamily="34" charset="0"/>
              </a:rPr>
              <a:t>Policies that infringe on the health and rights of immigrants and limit access to health care, anti-immigrant rhetoric, and punitive immigration  -enforcement activities all have detrimental effects on health”</a:t>
            </a:r>
            <a:r>
              <a:rPr lang="en-US" dirty="0">
                <a:latin typeface="Century Gothic" panose="020B0502020202020204" pitchFamily="34" charset="0"/>
              </a:rPr>
              <a:t> </a:t>
            </a:r>
            <a:r>
              <a:rPr lang="en-US" sz="1500" dirty="0">
                <a:latin typeface="Century Gothic" panose="020B0502020202020204" pitchFamily="34" charset="0"/>
              </a:rPr>
              <a:t>(ACOG, 2023)</a:t>
            </a:r>
          </a:p>
        </p:txBody>
      </p:sp>
      <p:sp>
        <p:nvSpPr>
          <p:cNvPr id="5" name="Title 1">
            <a:extLst>
              <a:ext uri="{FF2B5EF4-FFF2-40B4-BE49-F238E27FC236}">
                <a16:creationId xmlns:a16="http://schemas.microsoft.com/office/drawing/2014/main" id="{E8E9CF0C-6063-03B1-9A9A-D0FA76D798CE}"/>
              </a:ext>
            </a:extLst>
          </p:cNvPr>
          <p:cNvSpPr txBox="1">
            <a:spLocks/>
          </p:cNvSpPr>
          <p:nvPr/>
        </p:nvSpPr>
        <p:spPr>
          <a:xfrm>
            <a:off x="949709" y="3011397"/>
            <a:ext cx="10515601" cy="11059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7030A0"/>
                </a:solidFill>
                <a:latin typeface="Century Gothic" panose="020B0502020202020204" pitchFamily="34" charset="0"/>
                <a:cs typeface="Calibri" panose="020F0502020204030204" pitchFamily="34" charset="0"/>
              </a:rPr>
              <a:t>ANA Issue Brief (2010)</a:t>
            </a:r>
          </a:p>
        </p:txBody>
      </p:sp>
      <p:sp>
        <p:nvSpPr>
          <p:cNvPr id="7" name="TextBox 6">
            <a:extLst>
              <a:ext uri="{FF2B5EF4-FFF2-40B4-BE49-F238E27FC236}">
                <a16:creationId xmlns:a16="http://schemas.microsoft.com/office/drawing/2014/main" id="{BB1C8B27-25F3-1F90-769D-6DED8C9031B4}"/>
              </a:ext>
            </a:extLst>
          </p:cNvPr>
          <p:cNvSpPr txBox="1"/>
          <p:nvPr/>
        </p:nvSpPr>
        <p:spPr>
          <a:xfrm>
            <a:off x="198862" y="3981962"/>
            <a:ext cx="12017297" cy="2677656"/>
          </a:xfrm>
          <a:prstGeom prst="rect">
            <a:avLst/>
          </a:prstGeom>
          <a:noFill/>
          <a:ln>
            <a:solidFill>
              <a:schemeClr val="bg1"/>
            </a:solidFill>
          </a:ln>
        </p:spPr>
        <p:txBody>
          <a:bodyPr wrap="square">
            <a:spAutoFit/>
          </a:bodyPr>
          <a:lstStyle/>
          <a:p>
            <a:pPr marL="342900" indent="-342900">
              <a:buFont typeface="Arial" panose="020B0604020202020204" pitchFamily="34" charset="0"/>
              <a:buChar char="•"/>
            </a:pPr>
            <a:r>
              <a:rPr lang="en-US" sz="2400" dirty="0">
                <a:latin typeface="Century Gothic" panose="020B0502020202020204" pitchFamily="34" charset="0"/>
              </a:rPr>
              <a:t>“…Health care is a basic human right for all people and issued a resolution stipulating that all individuals living in the US—documented or not— should have access to health care.” (ANA, 2010a).</a:t>
            </a:r>
          </a:p>
          <a:p>
            <a:endParaRPr lang="en-US" sz="2400" dirty="0">
              <a:latin typeface="Century Gothic" panose="020B0502020202020204" pitchFamily="34" charset="0"/>
            </a:endParaRPr>
          </a:p>
          <a:p>
            <a:pPr marL="342900" indent="-342900">
              <a:buFont typeface="Arial" panose="020B0604020202020204" pitchFamily="34" charset="0"/>
              <a:buChar char="•"/>
            </a:pPr>
            <a:r>
              <a:rPr lang="en-US" sz="2400" dirty="0">
                <a:latin typeface="Century Gothic" panose="020B0502020202020204" pitchFamily="34" charset="0"/>
              </a:rPr>
              <a:t>“Nursing’s professional ethics advocate for the care of individuals, families, communities, and populations and recognize the moral worth and dignity of all people regardless of their personal attributes or life situation” </a:t>
            </a:r>
            <a:r>
              <a:rPr lang="en-US" sz="1000" dirty="0">
                <a:latin typeface="Century Gothic" panose="020B0502020202020204" pitchFamily="34" charset="0"/>
              </a:rPr>
              <a:t>(ANA, 2010b; ANA, 2015)</a:t>
            </a:r>
          </a:p>
        </p:txBody>
      </p:sp>
    </p:spTree>
    <p:extLst>
      <p:ext uri="{BB962C8B-B14F-4D97-AF65-F5344CB8AC3E}">
        <p14:creationId xmlns:p14="http://schemas.microsoft.com/office/powerpoint/2010/main" val="1063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1.5.0.0"/>
  <p:tag name="SLIDO_PRESENTATION_ID" val="4437193b-1521-45f2-b931-caff13b76ee6"/>
  <p:tag name="SLIDO_EVENT_UUID" val="3759ef76-490c-4a71-aaac-ad897ffe956b"/>
  <p:tag name="SLIDO_EVENT_SECTION_UUID" val="bf921f57-d85d-4eb2-8a7e-aab4d1699a9b"/>
</p:tagLst>
</file>

<file path=ppt/tags/tag2.xml><?xml version="1.0" encoding="utf-8"?>
<p:tagLst xmlns:a="http://schemas.openxmlformats.org/drawingml/2006/main" xmlns:r="http://schemas.openxmlformats.org/officeDocument/2006/relationships" xmlns:p="http://schemas.openxmlformats.org/presentationml/2006/main">
  <p:tag name="SLIDO_TYPE" val="SlidoPoll"/>
  <p:tag name="SLIDO_POLL_UUID" val="eb9c9696-21de-4351-a14f-1caef2848948"/>
  <p:tag name="SLIDO_TIMELINE" val="W3sicG9sbFF1ZXN0aW9uVXVpZCI6Ijg1ZmY1ZDk1LTViZjYtNGQzMi05MTI0LTFlN2RiYzA0ZjcxMiIsInNob3dSZXN1bHRzIjp0cnVlfV0="/>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b4e5d35f-4e6a-4642-aaeb-20ab6a7b6fba}" enabled="1" method="Standard" siteId="{ab214bcd-9b97-41bb-aa9d-46cf10d822fd}" contentBits="0" removed="0"/>
</clbl:labelList>
</file>

<file path=docProps/app.xml><?xml version="1.0" encoding="utf-8"?>
<Properties xmlns="http://schemas.openxmlformats.org/officeDocument/2006/extended-properties" xmlns:vt="http://schemas.openxmlformats.org/officeDocument/2006/docPropsVTypes">
  <TotalTime>5329</TotalTime>
  <Words>11299</Words>
  <Application>Microsoft Macintosh PowerPoint</Application>
  <PresentationFormat>Widescreen</PresentationFormat>
  <Paragraphs>1010</Paragraphs>
  <Slides>65</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Aptos</vt:lpstr>
      <vt:lpstr>Aptos Display</vt:lpstr>
      <vt:lpstr>Arial</vt:lpstr>
      <vt:lpstr>Calibri</vt:lpstr>
      <vt:lpstr>Century Gothic</vt:lpstr>
      <vt:lpstr>Google Sans</vt:lpstr>
      <vt:lpstr>Open Sans</vt:lpstr>
      <vt:lpstr>Office Theme</vt:lpstr>
      <vt:lpstr>PowerPoint Presentation</vt:lpstr>
      <vt:lpstr>I have no disclosures to report</vt:lpstr>
      <vt:lpstr>Overview</vt:lpstr>
      <vt:lpstr>PowerPoint Presentation</vt:lpstr>
      <vt:lpstr>PowerPoint Presentation</vt:lpstr>
      <vt:lpstr>Childbearing Data for Refugee Families  in the U.S.</vt:lpstr>
      <vt:lpstr>Childbearing Data for Refugee Families  in the U.S.</vt:lpstr>
      <vt:lpstr>PowerPoint Presentation</vt:lpstr>
      <vt:lpstr>ACOG Committee Statement (2023) </vt:lpstr>
      <vt:lpstr>Cultural Competence vs Cultural Humility vs Cultural Safety </vt:lpstr>
      <vt:lpstr>Provi Optimal Care for Refugee Families?</vt:lpstr>
      <vt:lpstr>Cultural Humility </vt:lpstr>
      <vt:lpstr>Cultural Safety</vt:lpstr>
      <vt:lpstr>A Shift toward Cultural Safety</vt:lpstr>
      <vt:lpstr>How Nurses Demonstrate Cultural Safety</vt:lpstr>
      <vt:lpstr>How Nurses Demonstrate Cultural Safety</vt:lpstr>
      <vt:lpstr>How Nurses Demonstrate Cultural Safety</vt:lpstr>
      <vt:lpstr>Refugee Role-Playing Scenario</vt:lpstr>
      <vt:lpstr>8 Challenges &amp; Opportunities in  Nursing Care for Refugee Families</vt:lpstr>
      <vt:lpstr>1) Higher Risks of Stillbirth and  Perinatal &amp; Neonatal Morbidity &amp; Mortality </vt:lpstr>
      <vt:lpstr>1) Higher Risks of Stillbirth and  Perinatal &amp; Neonatal Morbidity &amp; Mortality Recommendations  </vt:lpstr>
      <vt:lpstr>2) Social Isolation and 2) Loss of Existing Social Support Systems </vt:lpstr>
      <vt:lpstr> 2) Loss of Existing Social Support Systems Recommendations  </vt:lpstr>
      <vt:lpstr> 3) History of Trauma: Trauma and Stressors  Before, During, and After Immigration </vt:lpstr>
      <vt:lpstr>3) History of Trauma    Trauma and Stressors Before, During, and After Immigration Recommendations </vt:lpstr>
      <vt:lpstr>4) Limited Language Proficiency Low Literacy and Educational Levels </vt:lpstr>
      <vt:lpstr>4) Limited Language Proficiency-  Low Literacy and Educational Levels Recommendations  </vt:lpstr>
      <vt:lpstr>5) Barriers to Health Literacy &amp;  Access to Care </vt:lpstr>
      <vt:lpstr>5) Barriers to Health Literacy &amp; Access to Care Recommendations </vt:lpstr>
      <vt:lpstr>6) Cultural and Religious Differences </vt:lpstr>
      <vt:lpstr>6) Cultural and Religious Differences Recommendations  </vt:lpstr>
      <vt:lpstr>7) Lack of Trust in the Health Care System </vt:lpstr>
      <vt:lpstr>7) Lack of Trust in the Health Care System Recommendations </vt:lpstr>
      <vt:lpstr>8) Experiences of Bias, Racism,  and Discrimination </vt:lpstr>
      <vt:lpstr>8) Experiences of Bias, Racism, &amp; Discrimination  Recommendations </vt:lpstr>
      <vt:lpstr>       Application to Clinical Situations        Role-Playing </vt:lpstr>
      <vt:lpstr>Case 1: Luzette </vt:lpstr>
      <vt:lpstr>Discussion</vt:lpstr>
      <vt:lpstr>Discussion</vt:lpstr>
      <vt:lpstr>Case 2: Maria</vt:lpstr>
      <vt:lpstr>What are the Social Determinants of Health affecting Maria? </vt:lpstr>
      <vt:lpstr>PowerPoint Presentation</vt:lpstr>
      <vt:lpstr>Resources for Families</vt:lpstr>
      <vt:lpstr>PowerPoint Presentation</vt:lpstr>
      <vt:lpstr>Other Resources for Families</vt:lpstr>
      <vt:lpstr>What about GLOBAL Nursing Involvement?</vt:lpstr>
      <vt:lpstr>Benefits for Individual Nurses    Enhances a nurse’s local practice</vt:lpstr>
      <vt:lpstr>Where is Nursing?</vt:lpstr>
      <vt:lpstr>PowerPoint Presentation</vt:lpstr>
      <vt:lpstr>Sustainable Development Goal 3  “Ensure healthy lives and promote well-being for all at all ages” by 2030</vt:lpstr>
      <vt:lpstr>Every Woman, Every Child Global movement from United Nations in 2010</vt:lpstr>
      <vt:lpstr>A New Story for Nursing</vt:lpstr>
      <vt:lpstr>AWHONN Global Health Leadership</vt:lpstr>
      <vt:lpstr>Why is AWHONN adding a Global Health Focus?</vt:lpstr>
      <vt:lpstr>PowerPoint Presentation</vt:lpstr>
      <vt:lpstr>PowerPoint Presentation</vt:lpstr>
      <vt:lpstr>AWHONN: Our Window of Opportunity</vt:lpstr>
      <vt:lpstr>This is Why…</vt:lpstr>
      <vt:lpstr>References</vt:lpstr>
      <vt:lpstr>References</vt:lpstr>
      <vt:lpstr>References</vt:lpstr>
      <vt:lpstr>References</vt:lpstr>
      <vt:lpstr>References</vt:lpstr>
      <vt:lpstr>References</vt:lpstr>
      <vt:lpstr>PowerPoint Presentation</vt:lpstr>
    </vt:vector>
  </TitlesOfParts>
  <Company>UnityPoint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Comello, Nancy</dc:creator>
  <cp:lastModifiedBy>nancy comello</cp:lastModifiedBy>
  <cp:revision>59</cp:revision>
  <dcterms:created xsi:type="dcterms:W3CDTF">2025-12-29T21:23:59Z</dcterms:created>
  <dcterms:modified xsi:type="dcterms:W3CDTF">2026-04-21T02:14:39Z</dcterms:modified>
</cp:coreProperties>
</file>